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44"/>
  </p:notesMasterIdLst>
  <p:handoutMasterIdLst>
    <p:handoutMasterId r:id="rId45"/>
  </p:handoutMasterIdLst>
  <p:sldIdLst>
    <p:sldId id="732" r:id="rId2"/>
    <p:sldId id="735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4" r:id="rId12"/>
    <p:sldId id="745" r:id="rId13"/>
    <p:sldId id="746" r:id="rId14"/>
    <p:sldId id="747" r:id="rId15"/>
    <p:sldId id="748" r:id="rId16"/>
    <p:sldId id="74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8" r:id="rId25"/>
    <p:sldId id="759" r:id="rId26"/>
    <p:sldId id="760" r:id="rId27"/>
    <p:sldId id="761" r:id="rId28"/>
    <p:sldId id="762" r:id="rId29"/>
    <p:sldId id="763" r:id="rId30"/>
    <p:sldId id="764" r:id="rId31"/>
    <p:sldId id="765" r:id="rId32"/>
    <p:sldId id="766" r:id="rId33"/>
    <p:sldId id="767" r:id="rId34"/>
    <p:sldId id="768" r:id="rId35"/>
    <p:sldId id="769" r:id="rId36"/>
    <p:sldId id="770" r:id="rId37"/>
    <p:sldId id="771" r:id="rId38"/>
    <p:sldId id="772" r:id="rId39"/>
    <p:sldId id="773" r:id="rId40"/>
    <p:sldId id="774" r:id="rId41"/>
    <p:sldId id="775" r:id="rId42"/>
    <p:sldId id="776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67029" autoAdjust="0"/>
  </p:normalViewPr>
  <p:slideViewPr>
    <p:cSldViewPr snapToGrid="0" snapToObjects="1">
      <p:cViewPr>
        <p:scale>
          <a:sx n="75" d="100"/>
          <a:sy n="75" d="100"/>
        </p:scale>
        <p:origin x="-544" y="-80"/>
      </p:cViewPr>
      <p:guideLst>
        <p:guide orient="horz" pos="460"/>
        <p:guide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1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13  </a:t>
            </a:r>
            <a:br>
              <a:rPr lang="en-CA" dirty="0" smtClean="0"/>
            </a:br>
            <a:r>
              <a:rPr lang="en-CA" dirty="0" smtClean="0"/>
              <a:t>25 January 2016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7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1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1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34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3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84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82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3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35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29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0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95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85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5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73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86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81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6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81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6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4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99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00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2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18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sz="2000" b="1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32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32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7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45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78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8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b="1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B4AD5D-C3EB-DB40-902F-8221A10F2FA7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99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9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0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5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i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9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ECON 1900 Fall 2015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0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2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0138" y="3841750"/>
            <a:ext cx="6953250" cy="192563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400">
                <a:solidFill>
                  <a:srgbClr val="595959"/>
                </a:solidFill>
              </a:defRPr>
            </a:lvl2pPr>
            <a:lvl3pPr marL="914400" indent="0" algn="ctr">
              <a:buNone/>
              <a:defRPr sz="2400">
                <a:solidFill>
                  <a:srgbClr val="595959"/>
                </a:solidFill>
              </a:defRPr>
            </a:lvl3pPr>
            <a:lvl4pPr marL="1371600" indent="0" algn="ctr">
              <a:buNone/>
              <a:defRPr sz="2400">
                <a:solidFill>
                  <a:srgbClr val="595959"/>
                </a:solidFill>
              </a:defRPr>
            </a:lvl4pPr>
            <a:lvl5pPr marL="1828800" indent="0" algn="ctr">
              <a:buNone/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763905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763905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6" y="4761752"/>
            <a:ext cx="7772400" cy="1362075"/>
          </a:xfrm>
        </p:spPr>
        <p:txBody>
          <a:bodyPr anchor="t"/>
          <a:lstStyle>
            <a:lvl1pPr algn="r">
              <a:defRPr sz="36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0CE1618-693E-544A-B74D-843D30511F08}" type="datetimeFigureOut">
              <a:rPr lang="en-US" smtClean="0"/>
              <a:t>17-01-28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0CC75B2-04A9-C848-8E2A-4E5422AE1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821" y="1158875"/>
            <a:ext cx="7651429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35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540518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  <a:solidFill>
            <a:srgbClr val="F0EB26"/>
          </a:solidFill>
        </p:spPr>
      </p:pic>
      <p:sp>
        <p:nvSpPr>
          <p:cNvPr id="4" name="TextBox 3"/>
          <p:cNvSpPr txBox="1"/>
          <p:nvPr/>
        </p:nvSpPr>
        <p:spPr>
          <a:xfrm>
            <a:off x="129253" y="-51373"/>
            <a:ext cx="367849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11D27"/>
                </a:solidFill>
              </a:rPr>
              <a:t>Unemployment</a:t>
            </a:r>
          </a:p>
          <a:p>
            <a:r>
              <a:rPr lang="en-US" sz="3800" dirty="0" smtClean="0">
                <a:solidFill>
                  <a:srgbClr val="C11D27"/>
                </a:solidFill>
              </a:rPr>
              <a:t>and</a:t>
            </a:r>
          </a:p>
          <a:p>
            <a:r>
              <a:rPr lang="en-US" sz="3800" dirty="0" smtClean="0">
                <a:solidFill>
                  <a:srgbClr val="C11D27"/>
                </a:solidFill>
              </a:rPr>
              <a:t>Inflation</a:t>
            </a:r>
            <a:endParaRPr lang="en-US" sz="3800" dirty="0">
              <a:solidFill>
                <a:srgbClr val="C11D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3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Table_7.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58" b="-42158"/>
          <a:stretch>
            <a:fillRect/>
          </a:stretch>
        </p:blipFill>
        <p:spPr>
          <a:xfrm>
            <a:off x="457200" y="546100"/>
            <a:ext cx="7639050" cy="4940805"/>
          </a:xfrm>
        </p:spPr>
      </p:pic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6103" y="0"/>
            <a:ext cx="7694083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a typeface="ＭＳ Ｐゴシック" charset="0"/>
              </a:rPr>
              <a:t>Unemployment and Underutilization of Labour, </a:t>
            </a:r>
            <a:br>
              <a:rPr lang="en-US" dirty="0" smtClean="0">
                <a:solidFill>
                  <a:schemeClr val="tx1"/>
                </a:solidFill>
                <a:ea typeface="ＭＳ Ｐゴシック" charset="0"/>
              </a:rPr>
            </a:br>
            <a:r>
              <a:rPr lang="en-US" dirty="0" smtClean="0">
                <a:solidFill>
                  <a:schemeClr val="tx1"/>
                </a:solidFill>
                <a:ea typeface="ＭＳ Ｐゴシック" charset="0"/>
              </a:rPr>
              <a:t>July 2014</a:t>
            </a:r>
            <a:endParaRPr lang="en-US" dirty="0">
              <a:solidFill>
                <a:schemeClr val="tx1"/>
              </a:solidFill>
              <a:ea typeface="ＭＳ Ｐゴシック" charset="0"/>
            </a:endParaRPr>
          </a:p>
        </p:txBody>
      </p:sp>
      <p:pic>
        <p:nvPicPr>
          <p:cNvPr id="2" name="Picture 1" descr="carto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4483100"/>
            <a:ext cx="3543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73165" y="0"/>
            <a:ext cx="8773622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Unemployment Rate and Labour Underutilization Rate (R8) </a:t>
            </a:r>
          </a:p>
        </p:txBody>
      </p:sp>
      <p:pic>
        <p:nvPicPr>
          <p:cNvPr id="5" name="Picture 4" descr="R8 Labour Underutili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" y="1111223"/>
            <a:ext cx="8988836" cy="5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6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Healthy </a:t>
            </a:r>
            <a:r>
              <a:rPr lang="en-US" dirty="0"/>
              <a:t>and unhealthy types of </a:t>
            </a:r>
            <a:r>
              <a:rPr lang="en-US" dirty="0" smtClean="0"/>
              <a:t>unemployment</a:t>
            </a: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Frictional unemployment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due </a:t>
            </a:r>
            <a:r>
              <a:rPr lang="en-US" dirty="0"/>
              <a:t>to normal </a:t>
            </a:r>
            <a:r>
              <a:rPr lang="en-US" dirty="0" smtClean="0"/>
              <a:t>labour turnover </a:t>
            </a:r>
            <a:r>
              <a:rPr lang="en-US" dirty="0"/>
              <a:t>and job search; </a:t>
            </a:r>
            <a:r>
              <a:rPr lang="en-US" dirty="0" smtClean="0">
                <a:solidFill>
                  <a:srgbClr val="BD4536"/>
                </a:solidFill>
              </a:rPr>
              <a:t>healthy</a:t>
            </a:r>
            <a:r>
              <a:rPr lang="en-US" dirty="0" smtClean="0"/>
              <a:t> </a:t>
            </a:r>
            <a:r>
              <a:rPr lang="en-US" dirty="0"/>
              <a:t>part of a </a:t>
            </a:r>
            <a:r>
              <a:rPr lang="en-US" dirty="0" smtClean="0"/>
              <a:t>changing economy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not </a:t>
            </a:r>
            <a:r>
              <a:rPr lang="en-US" dirty="0">
                <a:solidFill>
                  <a:srgbClr val="BD4536"/>
                </a:solidFill>
              </a:rPr>
              <a:t>a </a:t>
            </a:r>
            <a:r>
              <a:rPr lang="en-US" dirty="0" smtClean="0">
                <a:solidFill>
                  <a:srgbClr val="BD4536"/>
                </a:solidFill>
              </a:rPr>
              <a:t>problem</a:t>
            </a:r>
            <a:endParaRPr lang="en-US" dirty="0">
              <a:solidFill>
                <a:srgbClr val="BD4536"/>
              </a:solidFill>
            </a:endParaRP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Structural unemployment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due </a:t>
            </a:r>
            <a:r>
              <a:rPr lang="en-US" dirty="0"/>
              <a:t>to </a:t>
            </a:r>
            <a:r>
              <a:rPr lang="en-US" dirty="0" smtClean="0"/>
              <a:t>technological change </a:t>
            </a:r>
            <a:r>
              <a:rPr lang="en-US" dirty="0"/>
              <a:t>or international competition making </a:t>
            </a:r>
            <a:r>
              <a:rPr lang="en-US" dirty="0" smtClean="0"/>
              <a:t>workers’ skills </a:t>
            </a:r>
            <a:r>
              <a:rPr lang="en-US" dirty="0"/>
              <a:t>obsolete; </a:t>
            </a:r>
            <a:r>
              <a:rPr lang="en-US" dirty="0" smtClean="0"/>
              <a:t>mismatch </a:t>
            </a:r>
            <a:r>
              <a:rPr lang="en-US" dirty="0"/>
              <a:t>between </a:t>
            </a:r>
            <a:r>
              <a:rPr lang="en-US" dirty="0" smtClean="0"/>
              <a:t>skills workers have </a:t>
            </a:r>
            <a:r>
              <a:rPr lang="en-US" dirty="0"/>
              <a:t>and </a:t>
            </a:r>
            <a:r>
              <a:rPr lang="en-US" dirty="0" smtClean="0"/>
              <a:t>skills </a:t>
            </a:r>
            <a:r>
              <a:rPr lang="en-US" dirty="0"/>
              <a:t>new jobs require;</a:t>
            </a:r>
            <a:r>
              <a:rPr lang="en-US" dirty="0">
                <a:solidFill>
                  <a:srgbClr val="BD4536"/>
                </a:solidFill>
              </a:rPr>
              <a:t> </a:t>
            </a:r>
            <a:r>
              <a:rPr lang="en-US" dirty="0" smtClean="0">
                <a:solidFill>
                  <a:srgbClr val="BD4536"/>
                </a:solidFill>
              </a:rPr>
              <a:t>healthy </a:t>
            </a:r>
            <a:r>
              <a:rPr lang="en-US" dirty="0" smtClean="0"/>
              <a:t>part of </a:t>
            </a:r>
            <a:r>
              <a:rPr lang="en-US" dirty="0"/>
              <a:t>changing economy</a:t>
            </a:r>
            <a:r>
              <a:rPr lang="en-US" dirty="0">
                <a:solidFill>
                  <a:srgbClr val="BD4536"/>
                </a:solidFill>
              </a:rPr>
              <a:t>; problem requiring </a:t>
            </a:r>
            <a:r>
              <a:rPr lang="en-US" dirty="0" smtClean="0">
                <a:solidFill>
                  <a:srgbClr val="BD4536"/>
                </a:solidFill>
              </a:rPr>
              <a:t>retraining</a:t>
            </a:r>
            <a:endParaRPr lang="en-US" dirty="0">
              <a:solidFill>
                <a:srgbClr val="BD45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7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429895"/>
            <a:ext cx="6934200" cy="565391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1385A7"/>
                </a:solidFill>
              </a:rPr>
              <a:t>Seasonal unemployment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due to seasonal changes in weather; </a:t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healthy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not a problem</a:t>
            </a:r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Cyclical unemployment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due to business cycle fluctuations in economic activity; </a:t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  <a:latin typeface="Gill Sans SemiBold"/>
                <a:cs typeface="Gill Sans SemiBold"/>
              </a:rPr>
              <a:t>unhealthy</a:t>
            </a:r>
            <a:r>
              <a:rPr lang="en-US" dirty="0" smtClean="0"/>
              <a:t> part of changing economy; </a:t>
            </a:r>
            <a:r>
              <a:rPr lang="en-US" dirty="0" smtClean="0">
                <a:solidFill>
                  <a:srgbClr val="BD4536"/>
                </a:solidFill>
                <a:latin typeface="Gill Sans SemiBold"/>
                <a:cs typeface="Gill Sans SemiBold"/>
              </a:rPr>
              <a:t>problem needs fixing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2691620" y="0"/>
            <a:ext cx="376076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Types of Unemployment</a:t>
            </a:r>
          </a:p>
        </p:txBody>
      </p:sp>
      <p:pic>
        <p:nvPicPr>
          <p:cNvPr id="34819" name="Picture 3" descr="7.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143000"/>
            <a:ext cx="8450263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1241425"/>
            <a:ext cx="9144000" cy="1470025"/>
          </a:xfrm>
        </p:spPr>
        <p:txBody>
          <a:bodyPr/>
          <a:lstStyle/>
          <a:p>
            <a:r>
              <a:rPr lang="en-US" dirty="0" smtClean="0"/>
              <a:t>NATURAL RATE OF UNEMPLOYMENT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100138" y="2711450"/>
            <a:ext cx="6953250" cy="19256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natural rate of unemployment occurs at </a:t>
            </a:r>
            <a:r>
              <a:rPr lang="en-US" dirty="0" smtClean="0"/>
              <a:t>full employment</a:t>
            </a:r>
            <a:r>
              <a:rPr lang="en-US" dirty="0"/>
              <a:t>, when there is only healthy frictional</a:t>
            </a:r>
            <a:r>
              <a:rPr lang="en-US" dirty="0" smtClean="0"/>
              <a:t>, structural</a:t>
            </a:r>
            <a:r>
              <a:rPr lang="en-US" dirty="0"/>
              <a:t>, and seasonal unemployment. Relative </a:t>
            </a:r>
            <a:r>
              <a:rPr lang="en-US" dirty="0" smtClean="0"/>
              <a:t>to the </a:t>
            </a:r>
            <a:r>
              <a:rPr lang="en-US" dirty="0"/>
              <a:t>natural rate, the unemployment rate is higher in </a:t>
            </a:r>
            <a:r>
              <a:rPr lang="en-US" dirty="0" smtClean="0"/>
              <a:t>a recessionary </a:t>
            </a:r>
            <a:r>
              <a:rPr lang="en-US" dirty="0"/>
              <a:t>gap and lower in an inflationary gap.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6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50216"/>
            <a:ext cx="7660217" cy="494030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Natural </a:t>
            </a:r>
            <a:r>
              <a:rPr lang="en-US" dirty="0">
                <a:solidFill>
                  <a:srgbClr val="1385A7"/>
                </a:solidFill>
              </a:rPr>
              <a:t>Rate of </a:t>
            </a:r>
            <a:r>
              <a:rPr lang="en-US" dirty="0" smtClean="0">
                <a:solidFill>
                  <a:srgbClr val="1385A7"/>
                </a:solidFill>
              </a:rPr>
              <a:t>Unemployment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unemployment rate at full employment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includes </a:t>
            </a:r>
            <a:r>
              <a:rPr lang="en-US" dirty="0"/>
              <a:t>frictional, structural</a:t>
            </a:r>
            <a:r>
              <a:rPr lang="en-US" dirty="0" smtClean="0"/>
              <a:t>, seasonal unemployment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1385A7"/>
                </a:solidFill>
              </a:rPr>
              <a:t>Full employment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not </a:t>
            </a:r>
            <a:r>
              <a:rPr lang="en-US" dirty="0"/>
              <a:t>zero percent </a:t>
            </a:r>
            <a:r>
              <a:rPr lang="en-US" dirty="0" smtClean="0"/>
              <a:t>unemployment, 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>
                <a:solidFill>
                  <a:srgbClr val="BD4536"/>
                </a:solidFill>
              </a:rPr>
              <a:t>zero percent cyclical </a:t>
            </a:r>
            <a:r>
              <a:rPr lang="en-US" dirty="0" smtClean="0">
                <a:solidFill>
                  <a:srgbClr val="BD4536"/>
                </a:solidFill>
              </a:rPr>
              <a:t>unemploymen</a:t>
            </a:r>
            <a:r>
              <a:rPr lang="en-US" dirty="0" smtClean="0"/>
              <a:t>t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8383"/>
            <a:ext cx="7628467" cy="565391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Relation </a:t>
            </a:r>
            <a:r>
              <a:rPr lang="en-US" dirty="0"/>
              <a:t>between natural rate </a:t>
            </a:r>
            <a:r>
              <a:rPr lang="en-US" dirty="0" smtClean="0"/>
              <a:t>of unemployment </a:t>
            </a:r>
            <a:r>
              <a:rPr lang="en-US" dirty="0"/>
              <a:t>and potential </a:t>
            </a:r>
            <a:r>
              <a:rPr lang="en-US" dirty="0" smtClean="0"/>
              <a:t>GDP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When </a:t>
            </a:r>
            <a:r>
              <a:rPr lang="en-US" dirty="0"/>
              <a:t>unemployment</a:t>
            </a:r>
            <a:r>
              <a:rPr lang="en-US" dirty="0">
                <a:solidFill>
                  <a:srgbClr val="BD4536"/>
                </a:solidFill>
              </a:rPr>
              <a:t> = </a:t>
            </a:r>
            <a:r>
              <a:rPr lang="en-US" dirty="0"/>
              <a:t>natural rate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GDP </a:t>
            </a:r>
            <a:r>
              <a:rPr lang="en-US" dirty="0">
                <a:solidFill>
                  <a:srgbClr val="BD4536"/>
                </a:solidFill>
              </a:rPr>
              <a:t>=</a:t>
            </a:r>
            <a:r>
              <a:rPr lang="en-US" dirty="0"/>
              <a:t> potential GDP;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full employment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When </a:t>
            </a:r>
            <a:r>
              <a:rPr lang="en-US" dirty="0"/>
              <a:t>unemployment </a:t>
            </a:r>
            <a:r>
              <a:rPr lang="en-US" dirty="0">
                <a:solidFill>
                  <a:srgbClr val="BD4536"/>
                </a:solidFill>
              </a:rPr>
              <a:t>&gt;</a:t>
            </a:r>
            <a:r>
              <a:rPr lang="en-US" dirty="0"/>
              <a:t> natural rate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GDP</a:t>
            </a:r>
            <a:r>
              <a:rPr lang="en-US" dirty="0">
                <a:solidFill>
                  <a:srgbClr val="BD4536"/>
                </a:solidFill>
              </a:rPr>
              <a:t> &lt; </a:t>
            </a:r>
            <a:r>
              <a:rPr lang="en-US" dirty="0"/>
              <a:t>potential GDP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recessionary output </a:t>
            </a:r>
            <a:r>
              <a:rPr lang="en-US" dirty="0"/>
              <a:t>gap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cyclical unemployment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When </a:t>
            </a:r>
            <a:r>
              <a:rPr lang="en-US" dirty="0"/>
              <a:t>unemployment </a:t>
            </a:r>
            <a:r>
              <a:rPr lang="en-US" dirty="0">
                <a:solidFill>
                  <a:srgbClr val="BD4536"/>
                </a:solidFill>
              </a:rPr>
              <a:t>&lt;</a:t>
            </a:r>
            <a:r>
              <a:rPr lang="en-US" dirty="0"/>
              <a:t> natural rate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GDP </a:t>
            </a:r>
            <a:r>
              <a:rPr lang="en-US" dirty="0">
                <a:solidFill>
                  <a:srgbClr val="BD4536"/>
                </a:solidFill>
              </a:rPr>
              <a:t>&gt;</a:t>
            </a:r>
            <a:r>
              <a:rPr lang="en-US" dirty="0"/>
              <a:t> potential GDP;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inflationary </a:t>
            </a:r>
            <a:r>
              <a:rPr lang="en-US" dirty="0"/>
              <a:t>output gap</a:t>
            </a:r>
          </a:p>
        </p:txBody>
      </p:sp>
    </p:spTree>
    <p:extLst>
      <p:ext uri="{BB962C8B-B14F-4D97-AF65-F5344CB8AC3E}">
        <p14:creationId xmlns:p14="http://schemas.microsoft.com/office/powerpoint/2010/main" val="326195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6.15-complet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9" r="-2549"/>
          <a:stretch>
            <a:fillRect/>
          </a:stretch>
        </p:blipFill>
        <p:spPr>
          <a:xfrm>
            <a:off x="457200" y="1455153"/>
            <a:ext cx="8229600" cy="511208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2905" y="0"/>
            <a:ext cx="7951095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Most Recent Complete Canadian </a:t>
            </a:r>
            <a:r>
              <a:rPr lang="en-US" dirty="0" smtClean="0">
                <a:solidFill>
                  <a:srgbClr val="000000"/>
                </a:solidFill>
              </a:rPr>
              <a:t>Business Cycle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008586" y="0"/>
            <a:ext cx="5126828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Output Gaps and Unemployment</a:t>
            </a:r>
          </a:p>
        </p:txBody>
      </p:sp>
      <p:pic>
        <p:nvPicPr>
          <p:cNvPr id="39939" name="Picture 3" descr="7.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749425"/>
            <a:ext cx="887888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HEALTY &amp; UNHEALTHY UNEMPLOYMENT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608806" y="3841750"/>
            <a:ext cx="7926388" cy="1925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 unemployment rate measures the percentage of </a:t>
            </a:r>
            <a:r>
              <a:rPr lang="en-US" dirty="0" smtClean="0"/>
              <a:t>the labour </a:t>
            </a:r>
            <a:r>
              <a:rPr lang="en-US" dirty="0"/>
              <a:t>force who are out of work and </a:t>
            </a:r>
            <a:r>
              <a:rPr lang="en-US" dirty="0" smtClean="0"/>
              <a:t>actively searching for </a:t>
            </a:r>
            <a:r>
              <a:rPr lang="en-US" dirty="0"/>
              <a:t>jobs, but misses involuntary part-time workers </a:t>
            </a:r>
            <a:r>
              <a:rPr lang="en-US" dirty="0" smtClean="0"/>
              <a:t>and discouraged </a:t>
            </a:r>
            <a:r>
              <a:rPr lang="en-US" dirty="0"/>
              <a:t>workers. 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four types of unemployment — frictional</a:t>
            </a:r>
            <a:r>
              <a:rPr lang="en-US" dirty="0"/>
              <a:t>, structural, seasonal, </a:t>
            </a:r>
            <a:r>
              <a:rPr lang="en-US" dirty="0" smtClean="0"/>
              <a:t>and cyclical </a:t>
            </a:r>
            <a:r>
              <a:rPr lang="en-US" dirty="0"/>
              <a:t>— </a:t>
            </a:r>
            <a:r>
              <a:rPr lang="en-US" dirty="0" smtClean="0"/>
              <a:t>but </a:t>
            </a:r>
            <a:r>
              <a:rPr lang="en-US" dirty="0"/>
              <a:t>only cyclical </a:t>
            </a:r>
            <a:r>
              <a:rPr lang="en-US" dirty="0" smtClean="0"/>
              <a:t>unemployment is both unhealthy and </a:t>
            </a:r>
            <a:r>
              <a:rPr lang="en-US" dirty="0"/>
              <a:t>a problem.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hir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63650"/>
            <a:ext cx="38100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/>
              <a:t>WHAT IS INFLATION?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635000" y="3816350"/>
            <a:ext cx="7874000" cy="1925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/>
              <a:t>Inflation is measured by changes in the Consumer </a:t>
            </a:r>
            <a:r>
              <a:rPr lang="en-US" dirty="0" smtClean="0"/>
              <a:t>Price Index</a:t>
            </a:r>
            <a:r>
              <a:rPr lang="en-US" dirty="0"/>
              <a:t>, hurts those on fixed incomes, creates risk </a:t>
            </a:r>
            <a:r>
              <a:rPr lang="en-US" dirty="0" smtClean="0"/>
              <a:t>for business </a:t>
            </a:r>
            <a:r>
              <a:rPr lang="en-US" dirty="0"/>
              <a:t>investment, and, through expectations, </a:t>
            </a:r>
            <a:r>
              <a:rPr lang="en-US" dirty="0" smtClean="0"/>
              <a:t>can create </a:t>
            </a:r>
            <a:r>
              <a:rPr lang="en-US" dirty="0"/>
              <a:t>a vicious cycle of more inflation. </a:t>
            </a:r>
            <a:r>
              <a:rPr lang="en-US" dirty="0" smtClean="0"/>
              <a:t> The inflation rate </a:t>
            </a:r>
            <a:r>
              <a:rPr lang="en-US" dirty="0"/>
              <a:t>overstates </a:t>
            </a:r>
            <a:r>
              <a:rPr lang="en-US" dirty="0" smtClean="0"/>
              <a:t>increases in </a:t>
            </a:r>
            <a:r>
              <a:rPr lang="en-US" dirty="0"/>
              <a:t>the cost of living by </a:t>
            </a:r>
            <a:r>
              <a:rPr lang="en-US" dirty="0" smtClean="0"/>
              <a:t>missing switches </a:t>
            </a:r>
            <a:r>
              <a:rPr lang="en-US" dirty="0"/>
              <a:t>to cheaper </a:t>
            </a:r>
            <a:r>
              <a:rPr lang="en-US" dirty="0" smtClean="0"/>
              <a:t>substitutes and </a:t>
            </a:r>
            <a:r>
              <a:rPr lang="en-US" dirty="0"/>
              <a:t>new/</a:t>
            </a:r>
            <a:r>
              <a:rPr lang="en-US" dirty="0" smtClean="0"/>
              <a:t>improved products</a:t>
            </a:r>
            <a:r>
              <a:rPr lang="en-US" dirty="0"/>
              <a:t>/services.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bas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081088"/>
            <a:ext cx="3022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6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69460"/>
            <a:ext cx="7639050" cy="494080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Inflation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persistent </a:t>
            </a:r>
            <a:r>
              <a:rPr lang="en-US" dirty="0"/>
              <a:t>rise in average prices </a:t>
            </a:r>
            <a:r>
              <a:rPr lang="en-US" dirty="0" smtClean="0"/>
              <a:t>and </a:t>
            </a:r>
            <a:r>
              <a:rPr lang="en-US" dirty="0"/>
              <a:t>fall </a:t>
            </a:r>
            <a:r>
              <a:rPr lang="en-US" dirty="0" smtClean="0"/>
              <a:t>in </a:t>
            </a:r>
            <a:r>
              <a:rPr lang="en-US" dirty="0"/>
              <a:t>value of </a:t>
            </a:r>
            <a:r>
              <a:rPr lang="en-US" dirty="0" smtClean="0"/>
              <a:t>money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must spend more to get same products </a:t>
            </a:r>
            <a:r>
              <a:rPr lang="en-US" dirty="0" smtClean="0"/>
              <a:t>and services </a:t>
            </a:r>
            <a:r>
              <a:rPr lang="en-US" dirty="0"/>
              <a:t>as </a:t>
            </a:r>
            <a:r>
              <a:rPr lang="en-US" dirty="0" smtClean="0"/>
              <a:t>before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money is worth </a:t>
            </a:r>
            <a:r>
              <a:rPr lang="en-US" dirty="0" smtClean="0"/>
              <a:t>less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</a:rPr>
              <a:t>Consumer </a:t>
            </a:r>
            <a:r>
              <a:rPr lang="en-US" dirty="0">
                <a:solidFill>
                  <a:srgbClr val="1385A7"/>
                </a:solidFill>
              </a:rPr>
              <a:t>Price Index (CPI</a:t>
            </a:r>
            <a:r>
              <a:rPr lang="en-US" dirty="0" smtClean="0">
                <a:solidFill>
                  <a:srgbClr val="1385A7"/>
                </a:solidFill>
              </a:rPr>
              <a:t>)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measure </a:t>
            </a:r>
            <a:r>
              <a:rPr lang="en-US" dirty="0"/>
              <a:t>of </a:t>
            </a:r>
            <a:r>
              <a:rPr lang="en-US" dirty="0" smtClean="0"/>
              <a:t>average prices </a:t>
            </a:r>
            <a:r>
              <a:rPr lang="en-US" dirty="0"/>
              <a:t>of fixed shopping basket of products and </a:t>
            </a:r>
            <a:r>
              <a:rPr lang="en-US" dirty="0" smtClean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CPI </a:t>
            </a:r>
            <a:r>
              <a:rPr lang="en-US" dirty="0"/>
              <a:t>= 100 for the base year, currently 2002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280444" y="0"/>
            <a:ext cx="45831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Consumer Price Index Basket</a:t>
            </a:r>
          </a:p>
        </p:txBody>
      </p:sp>
      <p:pic>
        <p:nvPicPr>
          <p:cNvPr id="2" name="Picture 1" descr="Fig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924218"/>
            <a:ext cx="3497263" cy="5768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Inflation rate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annual </a:t>
            </a:r>
            <a:r>
              <a:rPr lang="en-US" dirty="0"/>
              <a:t>percentage change </a:t>
            </a:r>
            <a:r>
              <a:rPr lang="en-US" dirty="0" smtClean="0"/>
              <a:t>in Consumer </a:t>
            </a:r>
            <a:r>
              <a:rPr lang="en-US" dirty="0"/>
              <a:t>P</a:t>
            </a:r>
            <a:r>
              <a:rPr lang="en-US" dirty="0" smtClean="0"/>
              <a:t>rice Index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>
                <a:solidFill>
                  <a:srgbClr val="1385A7"/>
                </a:solidFill>
              </a:rPr>
              <a:t>Core </a:t>
            </a:r>
            <a:r>
              <a:rPr lang="en-US" dirty="0">
                <a:solidFill>
                  <a:srgbClr val="1385A7"/>
                </a:solidFill>
              </a:rPr>
              <a:t>inflation </a:t>
            </a:r>
            <a:r>
              <a:rPr lang="en-US" dirty="0" smtClean="0">
                <a:solidFill>
                  <a:srgbClr val="1385A7"/>
                </a:solidFill>
              </a:rPr>
              <a:t>rate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inflation </a:t>
            </a:r>
            <a:r>
              <a:rPr lang="en-US" dirty="0"/>
              <a:t>rate </a:t>
            </a:r>
            <a:r>
              <a:rPr lang="en-US" dirty="0" smtClean="0"/>
              <a:t>excluding volatile categories</a:t>
            </a:r>
          </a:p>
          <a:p>
            <a:r>
              <a:rPr lang="en-US" u="sng" dirty="0"/>
              <a:t>Year</a:t>
            </a:r>
            <a:r>
              <a:rPr lang="en-US" dirty="0"/>
              <a:t>	</a:t>
            </a:r>
            <a:r>
              <a:rPr lang="en-US" u="sng" dirty="0"/>
              <a:t>Inflation Rate</a:t>
            </a:r>
            <a:r>
              <a:rPr lang="en-US" dirty="0"/>
              <a:t>		</a:t>
            </a:r>
            <a:r>
              <a:rPr lang="en-US" u="sng" dirty="0"/>
              <a:t>Core Inflation Rate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2014	1.5%				2.2%</a:t>
            </a:r>
            <a:br>
              <a:rPr lang="en-US" dirty="0"/>
            </a:br>
            <a:r>
              <a:rPr lang="en-US" dirty="0"/>
              <a:t>2015	1.6%				1.9%</a:t>
            </a:r>
            <a:br>
              <a:rPr lang="en-US" dirty="0"/>
            </a:br>
            <a:r>
              <a:rPr lang="en-US" dirty="0"/>
              <a:t>2016*	1.5%				1.7%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inflation-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39900"/>
            <a:ext cx="6315456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5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719980" y="0"/>
            <a:ext cx="570404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Inflation Rates in Canada, 1960 - 2013</a:t>
            </a:r>
          </a:p>
        </p:txBody>
      </p:sp>
      <p:pic>
        <p:nvPicPr>
          <p:cNvPr id="50179" name="Picture 3" descr="7.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339850"/>
            <a:ext cx="85725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Inflation Rates and Core Inflation Rates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in Canada, 1985 - 2013</a:t>
            </a:r>
          </a:p>
        </p:txBody>
      </p:sp>
      <p:pic>
        <p:nvPicPr>
          <p:cNvPr id="51203" name="Picture 4" descr="7.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30" y="1571624"/>
            <a:ext cx="7018020" cy="42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564967" cy="5653910"/>
          </a:xfrm>
        </p:spPr>
        <p:txBody>
          <a:bodyPr/>
          <a:lstStyle/>
          <a:p>
            <a:r>
              <a:rPr lang="en-US" dirty="0" smtClean="0"/>
              <a:t>Inflation </a:t>
            </a:r>
            <a:r>
              <a:rPr lang="en-US" dirty="0"/>
              <a:t>is a worry because </a:t>
            </a:r>
            <a:r>
              <a:rPr lang="en-US" dirty="0" smtClean="0"/>
              <a:t>of </a:t>
            </a:r>
            <a:r>
              <a:rPr lang="en-US" dirty="0"/>
              <a:t>falling </a:t>
            </a:r>
            <a:r>
              <a:rPr lang="en-US" dirty="0" smtClean="0"/>
              <a:t>value of money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Inflation </a:t>
            </a:r>
            <a:r>
              <a:rPr lang="en-US" dirty="0"/>
              <a:t>reduces purchasing power of </a:t>
            </a:r>
            <a:r>
              <a:rPr lang="en-US" dirty="0" smtClean="0"/>
              <a:t>people with fixed </a:t>
            </a:r>
            <a:r>
              <a:rPr lang="en-US" dirty="0"/>
              <a:t>(unchanged dollar) income or </a:t>
            </a:r>
            <a:r>
              <a:rPr lang="en-US" dirty="0" smtClean="0"/>
              <a:t>savings</a:t>
            </a:r>
          </a:p>
          <a:p>
            <a:pPr>
              <a:lnSpc>
                <a:spcPct val="100000"/>
              </a:lnSpc>
            </a:pPr>
            <a:r>
              <a:rPr lang="en-US" dirty="0"/>
              <a:t>Inflation affects interest rates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Nominal </a:t>
            </a:r>
            <a:r>
              <a:rPr lang="en-US" dirty="0">
                <a:solidFill>
                  <a:srgbClr val="1385A7"/>
                </a:solidFill>
              </a:rPr>
              <a:t>interest </a:t>
            </a:r>
            <a:r>
              <a:rPr lang="en-US" dirty="0" smtClean="0">
                <a:solidFill>
                  <a:srgbClr val="1385A7"/>
                </a:solidFill>
              </a:rPr>
              <a:t>rate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observed </a:t>
            </a:r>
            <a:r>
              <a:rPr lang="en-US" dirty="0"/>
              <a:t>interest rate</a:t>
            </a:r>
            <a:r>
              <a:rPr lang="en-US" dirty="0" smtClean="0"/>
              <a:t>;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dollars </a:t>
            </a:r>
            <a:r>
              <a:rPr lang="en-US" dirty="0"/>
              <a:t>received per year in </a:t>
            </a:r>
            <a:r>
              <a:rPr lang="en-US" dirty="0" smtClean="0"/>
              <a:t>interest as </a:t>
            </a:r>
            <a:r>
              <a:rPr lang="en-US" dirty="0"/>
              <a:t>percentage of </a:t>
            </a:r>
            <a:r>
              <a:rPr lang="en-US" dirty="0" smtClean="0"/>
              <a:t>dollars saved</a:t>
            </a:r>
            <a:endParaRPr lang="en-US" dirty="0"/>
          </a:p>
          <a:p>
            <a:pPr lvl="1" defTabSz="622300">
              <a:lnSpc>
                <a:spcPct val="100000"/>
              </a:lnSpc>
            </a:pPr>
            <a:r>
              <a:rPr lang="en-US" dirty="0" smtClean="0">
                <a:solidFill>
                  <a:srgbClr val="BD4536"/>
                </a:solidFill>
              </a:rPr>
              <a:t>Realized</a:t>
            </a:r>
            <a:r>
              <a:rPr lang="en-US" dirty="0" smtClean="0"/>
              <a:t> </a:t>
            </a:r>
            <a:r>
              <a:rPr lang="en-US" dirty="0">
                <a:solidFill>
                  <a:srgbClr val="1385A7"/>
                </a:solidFill>
              </a:rPr>
              <a:t>real interest </a:t>
            </a:r>
            <a:r>
              <a:rPr lang="en-US" dirty="0" smtClean="0">
                <a:solidFill>
                  <a:srgbClr val="1385A7"/>
                </a:solidFill>
              </a:rPr>
              <a:t>rate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= nominal </a:t>
            </a:r>
            <a:r>
              <a:rPr lang="en-US" dirty="0"/>
              <a:t>interest rate </a:t>
            </a:r>
            <a:r>
              <a:rPr lang="en-US" dirty="0" smtClean="0"/>
              <a:t>adjusted for inflation</a:t>
            </a:r>
            <a:br>
              <a:rPr lang="en-US" dirty="0" smtClean="0"/>
            </a:br>
            <a:r>
              <a:rPr lang="en-US" dirty="0"/>
              <a:t>= </a:t>
            </a:r>
            <a:r>
              <a:rPr lang="en-US" dirty="0" smtClean="0"/>
              <a:t>nominal </a:t>
            </a:r>
            <a:r>
              <a:rPr lang="en-US" dirty="0"/>
              <a:t>interest rate – inflation </a:t>
            </a:r>
            <a:r>
              <a:rPr lang="en-US" dirty="0" smtClean="0"/>
              <a:t>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5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5410200" cy="5653910"/>
          </a:xfrm>
        </p:spPr>
        <p:txBody>
          <a:bodyPr/>
          <a:lstStyle/>
          <a:p>
            <a:r>
              <a:rPr lang="en-US" dirty="0" smtClean="0"/>
              <a:t>Inflation </a:t>
            </a:r>
            <a:r>
              <a:rPr lang="en-US" dirty="0"/>
              <a:t>is a worry because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npredictable prices create risk and </a:t>
            </a:r>
            <a:r>
              <a:rPr lang="en-US" dirty="0"/>
              <a:t>discourage business </a:t>
            </a:r>
            <a:r>
              <a:rPr lang="en-US" dirty="0" smtClean="0"/>
              <a:t>investment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smtClean="0"/>
              <a:t>xpectations </a:t>
            </a:r>
            <a:r>
              <a:rPr lang="en-US" dirty="0" smtClean="0"/>
              <a:t>of inflation 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cause </a:t>
            </a:r>
            <a:r>
              <a:rPr lang="en-US" dirty="0" smtClean="0"/>
              <a:t>inflation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redictable inflation rates between 1 </a:t>
            </a:r>
            <a:r>
              <a:rPr lang="en-US" dirty="0"/>
              <a:t>and 3 percent </a:t>
            </a:r>
            <a:r>
              <a:rPr lang="en-US" dirty="0" smtClean="0"/>
              <a:t>are Bank of Canada’s aim</a:t>
            </a:r>
            <a:endParaRPr lang="en-US" dirty="0"/>
          </a:p>
        </p:txBody>
      </p:sp>
      <p:pic>
        <p:nvPicPr>
          <p:cNvPr id="4" name="Picture 3" descr="car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41600"/>
            <a:ext cx="3429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8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520700"/>
            <a:ext cx="84963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Deflation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persistent </a:t>
            </a:r>
            <a:r>
              <a:rPr lang="en-US" dirty="0"/>
              <a:t>fall in average prices </a:t>
            </a:r>
            <a:r>
              <a:rPr lang="en-US" dirty="0" smtClean="0"/>
              <a:t>and a </a:t>
            </a:r>
            <a:r>
              <a:rPr lang="en-US" dirty="0"/>
              <a:t>rise in value of </a:t>
            </a:r>
            <a:r>
              <a:rPr lang="en-US" dirty="0" smtClean="0"/>
              <a:t>money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Consumers postpone spending, </a:t>
            </a:r>
            <a:br>
              <a:rPr lang="en-US" dirty="0" smtClean="0"/>
            </a:br>
            <a:r>
              <a:rPr lang="en-US" dirty="0" smtClean="0"/>
              <a:t>causing </a:t>
            </a:r>
            <a:r>
              <a:rPr lang="en-US" dirty="0"/>
              <a:t>economic contraction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increasing unemployment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Deflation </a:t>
            </a:r>
            <a:r>
              <a:rPr lang="en-US" dirty="0"/>
              <a:t>benefits savers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hurts </a:t>
            </a:r>
            <a:r>
              <a:rPr lang="en-US" dirty="0" smtClean="0"/>
              <a:t>borrowers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Deflation </a:t>
            </a:r>
            <a:r>
              <a:rPr lang="en-US" dirty="0"/>
              <a:t>is worse than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low inflation</a:t>
            </a:r>
            <a:endParaRPr lang="en-US" dirty="0"/>
          </a:p>
        </p:txBody>
      </p:sp>
      <p:pic>
        <p:nvPicPr>
          <p:cNvPr id="4" name="Picture 3" descr="st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733800"/>
            <a:ext cx="4178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50216"/>
            <a:ext cx="7639050" cy="4940805"/>
          </a:xfrm>
        </p:spPr>
        <p:txBody>
          <a:bodyPr/>
          <a:lstStyle/>
          <a:p>
            <a:r>
              <a:rPr lang="en-US" dirty="0" smtClean="0"/>
              <a:t>Statistics </a:t>
            </a:r>
            <a:r>
              <a:rPr lang="en-US" dirty="0"/>
              <a:t>Canada </a:t>
            </a:r>
            <a:r>
              <a:rPr lang="en-US" dirty="0" smtClean="0"/>
              <a:t>sorts working</a:t>
            </a:r>
            <a:r>
              <a:rPr lang="en-US" dirty="0"/>
              <a:t>-</a:t>
            </a:r>
            <a:r>
              <a:rPr lang="en-US" dirty="0" smtClean="0"/>
              <a:t>age population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age 15 and over) </a:t>
            </a:r>
            <a:r>
              <a:rPr lang="en-US" dirty="0" smtClean="0"/>
              <a:t>into </a:t>
            </a:r>
            <a:r>
              <a:rPr lang="en-US" dirty="0"/>
              <a:t>three </a:t>
            </a:r>
            <a:r>
              <a:rPr lang="en-US" dirty="0" smtClean="0"/>
              <a:t>categories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Employed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working </a:t>
            </a:r>
            <a:r>
              <a:rPr lang="en-US" dirty="0"/>
              <a:t>full-time or part-time at paid </a:t>
            </a:r>
            <a:r>
              <a:rPr lang="en-US" dirty="0" smtClean="0"/>
              <a:t>job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Unemployed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not </a:t>
            </a:r>
            <a:r>
              <a:rPr lang="en-US" dirty="0"/>
              <a:t>doing paid work and </a:t>
            </a:r>
            <a:r>
              <a:rPr lang="en-US" dirty="0" smtClean="0"/>
              <a:t>actively searching </a:t>
            </a:r>
            <a:r>
              <a:rPr lang="en-US" dirty="0"/>
              <a:t>for </a:t>
            </a:r>
            <a:r>
              <a:rPr lang="en-US" dirty="0" smtClean="0"/>
              <a:t>job; </a:t>
            </a:r>
            <a:r>
              <a:rPr lang="en-US" dirty="0"/>
              <a:t>on </a:t>
            </a:r>
            <a:r>
              <a:rPr lang="en-US" dirty="0" smtClean="0"/>
              <a:t>temporary layoff</a:t>
            </a:r>
            <a:r>
              <a:rPr lang="en-US" dirty="0"/>
              <a:t>;</a:t>
            </a:r>
            <a:r>
              <a:rPr lang="en-US" dirty="0" smtClean="0"/>
              <a:t> about to start </a:t>
            </a:r>
            <a:r>
              <a:rPr lang="en-US" dirty="0"/>
              <a:t>new </a:t>
            </a:r>
            <a:r>
              <a:rPr lang="en-US" dirty="0" smtClean="0"/>
              <a:t>job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1385A7"/>
                </a:solidFill>
              </a:rPr>
              <a:t>Not </a:t>
            </a:r>
            <a:r>
              <a:rPr lang="en-US" dirty="0">
                <a:solidFill>
                  <a:srgbClr val="1385A7"/>
                </a:solidFill>
              </a:rPr>
              <a:t>in the </a:t>
            </a:r>
            <a:r>
              <a:rPr lang="en-US" dirty="0" err="1">
                <a:solidFill>
                  <a:srgbClr val="1385A7"/>
                </a:solidFill>
              </a:rPr>
              <a:t>labour</a:t>
            </a:r>
            <a:r>
              <a:rPr lang="en-US" dirty="0">
                <a:solidFill>
                  <a:srgbClr val="1385A7"/>
                </a:solidFill>
              </a:rPr>
              <a:t> </a:t>
            </a:r>
            <a:r>
              <a:rPr lang="en-US" dirty="0" smtClean="0">
                <a:solidFill>
                  <a:srgbClr val="1385A7"/>
                </a:solidFill>
              </a:rPr>
              <a:t>force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not employed or </a:t>
            </a:r>
            <a:r>
              <a:rPr lang="en-US" dirty="0"/>
              <a:t>unemployed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full-time student</a:t>
            </a:r>
            <a:r>
              <a:rPr lang="en-US" dirty="0" smtClean="0"/>
              <a:t>, homemaker</a:t>
            </a:r>
            <a:r>
              <a:rPr lang="en-US" dirty="0"/>
              <a:t>, retiree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CPI </a:t>
            </a:r>
            <a:r>
              <a:rPr lang="en-US" dirty="0"/>
              <a:t>fixes quantities in the shopping basket to isolate </a:t>
            </a:r>
            <a:r>
              <a:rPr lang="en-US" dirty="0" smtClean="0"/>
              <a:t>impact </a:t>
            </a:r>
            <a:r>
              <a:rPr lang="en-US" dirty="0"/>
              <a:t>of changing prices only on cost of </a:t>
            </a:r>
            <a:r>
              <a:rPr lang="en-US" dirty="0" smtClean="0"/>
              <a:t>living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prices </a:t>
            </a:r>
            <a:r>
              <a:rPr lang="en-US" dirty="0" smtClean="0"/>
              <a:t>rise, CPI misses </a:t>
            </a:r>
            <a:r>
              <a:rPr lang="en-US" dirty="0"/>
              <a:t>quantity switches to cheaper substitutes </a:t>
            </a:r>
            <a:r>
              <a:rPr lang="en-US" dirty="0" smtClean="0"/>
              <a:t>and new</a:t>
            </a:r>
            <a:r>
              <a:rPr lang="en-US" dirty="0"/>
              <a:t>/improved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Inflation </a:t>
            </a:r>
            <a:r>
              <a:rPr lang="en-US" dirty="0"/>
              <a:t>rate based on </a:t>
            </a:r>
            <a:r>
              <a:rPr lang="en-US" dirty="0" smtClean="0"/>
              <a:t>the CPI </a:t>
            </a:r>
            <a:r>
              <a:rPr lang="en-US" i="1" dirty="0" smtClean="0"/>
              <a:t>overstates</a:t>
            </a:r>
            <a:r>
              <a:rPr lang="en-US" dirty="0" smtClean="0"/>
              <a:t> </a:t>
            </a:r>
            <a:r>
              <a:rPr lang="en-US" dirty="0"/>
              <a:t>increases in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319840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QUANTITY THEORY OF MONEY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871538" y="2216150"/>
            <a:ext cx="4373562" cy="29908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The quantity theory of money explains inflation from </a:t>
            </a:r>
            <a:r>
              <a:rPr lang="en-US" dirty="0" smtClean="0"/>
              <a:t>an increase </a:t>
            </a:r>
            <a:r>
              <a:rPr lang="en-US" dirty="0"/>
              <a:t>in the quantity of money in an economy, </a:t>
            </a:r>
            <a:r>
              <a:rPr lang="en-US" dirty="0" smtClean="0"/>
              <a:t>holding constant </a:t>
            </a:r>
            <a:r>
              <a:rPr lang="en-US" dirty="0"/>
              <a:t>the velocity of money and the quantity of real output.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go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1117600"/>
            <a:ext cx="32258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6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951366" y="0"/>
            <a:ext cx="3241269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Simple Circular Flow</a:t>
            </a:r>
          </a:p>
        </p:txBody>
      </p:sp>
      <p:pic>
        <p:nvPicPr>
          <p:cNvPr id="2" name="Picture 1" descr="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104900"/>
            <a:ext cx="6350000" cy="492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527192"/>
            <a:ext cx="7639050" cy="49408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For </a:t>
            </a:r>
            <a:r>
              <a:rPr lang="en-US" dirty="0"/>
              <a:t>any economy with money, </a:t>
            </a:r>
            <a:r>
              <a:rPr lang="en-US" i="1" dirty="0" smtClean="0"/>
              <a:t>M x  V  </a:t>
            </a:r>
            <a:r>
              <a:rPr lang="en-US" i="1" dirty="0"/>
              <a:t>= P </a:t>
            </a:r>
            <a:r>
              <a:rPr lang="en-US" i="1" dirty="0" smtClean="0"/>
              <a:t>x Q</a:t>
            </a:r>
            <a:r>
              <a:rPr lang="en-US" dirty="0" smtClean="0"/>
              <a:t>,  </a:t>
            </a:r>
            <a:r>
              <a:rPr lang="en-US" dirty="0"/>
              <a:t>where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rgbClr val="1385A7"/>
                </a:solidFill>
              </a:rPr>
              <a:t>M </a:t>
            </a:r>
            <a:r>
              <a:rPr lang="en-US" dirty="0" smtClean="0"/>
              <a:t> 	quantity </a:t>
            </a:r>
            <a:r>
              <a:rPr lang="en-US" dirty="0"/>
              <a:t>of money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rgbClr val="1385A7"/>
                </a:solidFill>
              </a:rPr>
              <a:t>V 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1385A7"/>
                </a:solidFill>
              </a:rPr>
              <a:t>velocity </a:t>
            </a:r>
            <a:r>
              <a:rPr lang="en-US" dirty="0">
                <a:solidFill>
                  <a:srgbClr val="1385A7"/>
                </a:solidFill>
              </a:rPr>
              <a:t>of </a:t>
            </a:r>
            <a:r>
              <a:rPr lang="en-US" dirty="0" smtClean="0">
                <a:solidFill>
                  <a:srgbClr val="1385A7"/>
                </a:solidFill>
              </a:rPr>
              <a:t>money 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>
                <a:solidFill>
                  <a:srgbClr val="1385A7"/>
                </a:solidFill>
              </a:rPr>
              <a:t>		</a:t>
            </a:r>
            <a:r>
              <a:rPr lang="en-US" dirty="0" smtClean="0"/>
              <a:t>number of times </a:t>
            </a:r>
            <a:r>
              <a:rPr lang="en-US" dirty="0"/>
              <a:t>a unit of money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changes </a:t>
            </a:r>
            <a:r>
              <a:rPr lang="en-US" dirty="0"/>
              <a:t>hands </a:t>
            </a:r>
            <a:r>
              <a:rPr lang="en-US" dirty="0" smtClean="0"/>
              <a:t>during </a:t>
            </a:r>
            <a:r>
              <a:rPr lang="en-US" dirty="0"/>
              <a:t>a </a:t>
            </a:r>
            <a:r>
              <a:rPr lang="en-US" dirty="0" smtClean="0"/>
              <a:t>year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rgbClr val="1385A7"/>
                </a:solidFill>
              </a:rPr>
              <a:t>P 	</a:t>
            </a:r>
            <a:r>
              <a:rPr lang="en-US" dirty="0" smtClean="0"/>
              <a:t>average </a:t>
            </a:r>
            <a:r>
              <a:rPr lang="en-US" dirty="0"/>
              <a:t>prices — C</a:t>
            </a:r>
            <a:r>
              <a:rPr lang="en-US" dirty="0" smtClean="0"/>
              <a:t>onsumer </a:t>
            </a:r>
            <a:r>
              <a:rPr lang="en-US" dirty="0"/>
              <a:t>P</a:t>
            </a:r>
            <a:r>
              <a:rPr lang="en-US" dirty="0" smtClean="0"/>
              <a:t>rice </a:t>
            </a:r>
            <a:r>
              <a:rPr lang="en-US" dirty="0"/>
              <a:t>I</a:t>
            </a:r>
            <a:r>
              <a:rPr lang="en-US" dirty="0" smtClean="0"/>
              <a:t>ndex</a:t>
            </a:r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rgbClr val="1385A7"/>
                </a:solidFill>
              </a:rPr>
              <a:t>Q </a:t>
            </a:r>
            <a:r>
              <a:rPr lang="en-US" dirty="0" smtClean="0"/>
              <a:t> 	aggregate </a:t>
            </a:r>
            <a:r>
              <a:rPr lang="en-US" dirty="0"/>
              <a:t>quantity of </a:t>
            </a:r>
            <a:r>
              <a:rPr lang="en-US" dirty="0" smtClean="0"/>
              <a:t>real output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 smtClean="0">
                <a:solidFill>
                  <a:srgbClr val="1385A7"/>
                </a:solidFill>
              </a:rPr>
              <a:t>P x Q </a:t>
            </a:r>
            <a:r>
              <a:rPr lang="en-US" dirty="0" smtClean="0"/>
              <a:t>nominal GDP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 smtClean="0"/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/>
              <a:t>There must be enough money, multiplied </a:t>
            </a:r>
            <a:r>
              <a:rPr lang="en-US" dirty="0" smtClean="0"/>
              <a:t>by velocity, </a:t>
            </a:r>
            <a:r>
              <a:rPr lang="en-US" dirty="0"/>
              <a:t>to allow sales of all </a:t>
            </a:r>
            <a:r>
              <a:rPr lang="en-US" dirty="0" smtClean="0"/>
              <a:t>output produced </a:t>
            </a:r>
            <a:r>
              <a:rPr lang="en-US" dirty="0"/>
              <a:t>(nominal GDP)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</a:rPr>
              <a:t>Quantity </a:t>
            </a:r>
            <a:r>
              <a:rPr lang="en-US" dirty="0">
                <a:solidFill>
                  <a:srgbClr val="1385A7"/>
                </a:solidFill>
              </a:rPr>
              <a:t>theory of </a:t>
            </a:r>
            <a:r>
              <a:rPr lang="en-US" dirty="0" smtClean="0">
                <a:solidFill>
                  <a:srgbClr val="1385A7"/>
                </a:solidFill>
              </a:rPr>
              <a:t>money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increase </a:t>
            </a:r>
            <a:r>
              <a:rPr lang="en-US" dirty="0"/>
              <a:t>in </a:t>
            </a:r>
            <a:r>
              <a:rPr lang="en-US" dirty="0" smtClean="0"/>
              <a:t>quantity </a:t>
            </a:r>
            <a:r>
              <a:rPr lang="en-US" dirty="0"/>
              <a:t>of money causes an equal percentage </a:t>
            </a:r>
            <a:r>
              <a:rPr lang="en-US" dirty="0" smtClean="0"/>
              <a:t>increase in inflation rate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equation </a:t>
            </a:r>
            <a:r>
              <a:rPr lang="en-US" i="1" dirty="0" smtClean="0"/>
              <a:t>M x V = P x Q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</a:t>
            </a:r>
            <a:r>
              <a:rPr lang="en-US" dirty="0" smtClean="0">
                <a:solidFill>
                  <a:srgbClr val="BD4536"/>
                </a:solidFill>
              </a:rPr>
              <a:t>xes </a:t>
            </a:r>
            <a:r>
              <a:rPr lang="en-US" i="1" dirty="0">
                <a:solidFill>
                  <a:srgbClr val="BD4536"/>
                </a:solidFill>
              </a:rPr>
              <a:t>V</a:t>
            </a:r>
            <a:r>
              <a:rPr lang="en-US" dirty="0">
                <a:solidFill>
                  <a:srgbClr val="BD4536"/>
                </a:solidFill>
              </a:rPr>
              <a:t> </a:t>
            </a:r>
            <a:r>
              <a:rPr lang="en-US" dirty="0" smtClean="0">
                <a:solidFill>
                  <a:srgbClr val="BD4536"/>
                </a:solidFill>
              </a:rPr>
              <a:t>and </a:t>
            </a:r>
            <a:r>
              <a:rPr lang="en-US" dirty="0">
                <a:solidFill>
                  <a:srgbClr val="BD4536"/>
                </a:solidFill>
              </a:rPr>
              <a:t>fixes </a:t>
            </a:r>
            <a:r>
              <a:rPr lang="en-US" i="1" dirty="0">
                <a:solidFill>
                  <a:srgbClr val="BD4536"/>
                </a:solidFill>
              </a:rPr>
              <a:t>Q</a:t>
            </a:r>
            <a:r>
              <a:rPr lang="en-US" dirty="0">
                <a:solidFill>
                  <a:srgbClr val="BD4536"/>
                </a:solidFill>
              </a:rPr>
              <a:t> </a:t>
            </a:r>
            <a:r>
              <a:rPr lang="en-US" dirty="0" smtClean="0">
                <a:solidFill>
                  <a:srgbClr val="BD4536"/>
                </a:solidFill>
              </a:rPr>
              <a:t>at </a:t>
            </a:r>
            <a:r>
              <a:rPr lang="en-US" dirty="0">
                <a:solidFill>
                  <a:srgbClr val="BD4536"/>
                </a:solidFill>
              </a:rPr>
              <a:t>potential </a:t>
            </a:r>
            <a:r>
              <a:rPr lang="en-US" dirty="0" smtClean="0">
                <a:solidFill>
                  <a:srgbClr val="BD4536"/>
                </a:solidFill>
              </a:rPr>
              <a:t>GDP</a:t>
            </a:r>
            <a:endParaRPr lang="en-US" dirty="0">
              <a:solidFill>
                <a:srgbClr val="BD4536"/>
              </a:solidFill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“</a:t>
            </a:r>
            <a:r>
              <a:rPr lang="en-US" dirty="0"/>
              <a:t>P</a:t>
            </a:r>
            <a:r>
              <a:rPr lang="en-US" dirty="0" smtClean="0"/>
              <a:t>rinting money causes inflation”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Video from October 2010  </a:t>
            </a:r>
            <a:br>
              <a:rPr lang="en-US" dirty="0"/>
            </a:br>
            <a:r>
              <a:rPr lang="en-US" dirty="0"/>
              <a:t>“Inflation on the Way Despite Deflation Fears”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95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</a:t>
            </a:r>
            <a:r>
              <a:rPr lang="en-US" dirty="0" smtClean="0"/>
              <a:t>nflation </a:t>
            </a:r>
            <a:r>
              <a:rPr lang="en-US" dirty="0"/>
              <a:t>is always </a:t>
            </a:r>
            <a:r>
              <a:rPr lang="en-US" dirty="0">
                <a:solidFill>
                  <a:srgbClr val="BD4536"/>
                </a:solidFill>
              </a:rPr>
              <a:t>accompanied by </a:t>
            </a:r>
            <a:r>
              <a:rPr lang="en-US" dirty="0" smtClean="0"/>
              <a:t>increases in </a:t>
            </a:r>
            <a:r>
              <a:rPr lang="en-US" dirty="0"/>
              <a:t>quantity of </a:t>
            </a:r>
            <a:r>
              <a:rPr lang="en-US" dirty="0" smtClean="0"/>
              <a:t>money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But increase in quantity of money does not always cause inflation, especially when </a:t>
            </a:r>
            <a:r>
              <a:rPr lang="en-US" i="1" dirty="0" smtClean="0"/>
              <a:t>Q </a:t>
            </a:r>
            <a:r>
              <a:rPr lang="en-US" dirty="0" smtClean="0"/>
              <a:t>(real GDP) is below potential GDP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Not all inflation is </a:t>
            </a:r>
            <a:r>
              <a:rPr lang="en-US" dirty="0" smtClean="0">
                <a:solidFill>
                  <a:srgbClr val="BD4536"/>
                </a:solidFill>
              </a:rPr>
              <a:t>caused</a:t>
            </a:r>
            <a:r>
              <a:rPr lang="en-US" dirty="0" smtClean="0"/>
              <a:t> by increases in quantity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1241425"/>
            <a:ext cx="9144000" cy="1470025"/>
          </a:xfrm>
        </p:spPr>
        <p:txBody>
          <a:bodyPr/>
          <a:lstStyle/>
          <a:p>
            <a:r>
              <a:rPr lang="en-US" dirty="0" smtClean="0"/>
              <a:t>UNEMPLOYMENT-INFLATION TRADE-OFFS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100138" y="2419350"/>
            <a:ext cx="6953250" cy="32448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Phillips Curve shows an immediate trade-</a:t>
            </a:r>
            <a:r>
              <a:rPr lang="en-US" dirty="0" smtClean="0"/>
              <a:t>off between unemployment and inflation </a:t>
            </a:r>
            <a:r>
              <a:rPr lang="en-US" dirty="0"/>
              <a:t>consistent </a:t>
            </a:r>
            <a:r>
              <a:rPr lang="en-US" dirty="0" smtClean="0"/>
              <a:t>with demand</a:t>
            </a:r>
            <a:r>
              <a:rPr lang="en-US" dirty="0"/>
              <a:t>-pull stories of inflation.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-push </a:t>
            </a:r>
            <a:r>
              <a:rPr lang="en-US" dirty="0" smtClean="0"/>
              <a:t>inflation (</a:t>
            </a:r>
            <a:r>
              <a:rPr lang="en-US" dirty="0"/>
              <a:t>simultaneous unemployment and inflation) changes </a:t>
            </a:r>
            <a:r>
              <a:rPr lang="en-US" dirty="0" smtClean="0"/>
              <a:t>in expectations </a:t>
            </a:r>
            <a:r>
              <a:rPr lang="en-US" dirty="0"/>
              <a:t>and changes in the natural rate </a:t>
            </a:r>
            <a:r>
              <a:rPr lang="en-US" dirty="0" smtClean="0"/>
              <a:t>of unemployment </a:t>
            </a:r>
            <a:r>
              <a:rPr lang="en-US" dirty="0"/>
              <a:t>complicate the original Phillips Curve.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5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507948"/>
            <a:ext cx="7639050" cy="494080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Phillips Curve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graph </a:t>
            </a:r>
            <a:r>
              <a:rPr lang="en-US" dirty="0"/>
              <a:t>showing inverse </a:t>
            </a:r>
            <a:r>
              <a:rPr lang="en-US" dirty="0" smtClean="0"/>
              <a:t>relation between </a:t>
            </a:r>
            <a:r>
              <a:rPr lang="en-US" dirty="0"/>
              <a:t>unemployment </a:t>
            </a:r>
            <a:r>
              <a:rPr lang="en-US" dirty="0" smtClean="0"/>
              <a:t>and inflation</a:t>
            </a:r>
            <a:endParaRPr lang="en-US" dirty="0"/>
          </a:p>
          <a:p>
            <a:r>
              <a:rPr lang="en-US" dirty="0" smtClean="0">
                <a:solidFill>
                  <a:srgbClr val="1385A7"/>
                </a:solidFill>
              </a:rPr>
              <a:t>Demand</a:t>
            </a:r>
            <a:r>
              <a:rPr lang="en-US" dirty="0">
                <a:solidFill>
                  <a:srgbClr val="1385A7"/>
                </a:solidFill>
              </a:rPr>
              <a:t>-pull </a:t>
            </a:r>
            <a:r>
              <a:rPr lang="en-US" dirty="0" smtClean="0">
                <a:solidFill>
                  <a:srgbClr val="1385A7"/>
                </a:solidFill>
              </a:rPr>
              <a:t>inflation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rising </a:t>
            </a:r>
            <a:r>
              <a:rPr lang="en-US" dirty="0"/>
              <a:t>average prices </a:t>
            </a:r>
            <a:r>
              <a:rPr lang="en-US" dirty="0" smtClean="0"/>
              <a:t>caused by </a:t>
            </a:r>
            <a:r>
              <a:rPr lang="en-US" dirty="0"/>
              <a:t>increases in demand — explains Phillips </a:t>
            </a:r>
            <a:r>
              <a:rPr lang="en-US" dirty="0" smtClean="0"/>
              <a:t>Curve’s trade</a:t>
            </a:r>
            <a:r>
              <a:rPr lang="en-US" dirty="0"/>
              <a:t>-off between unemployment and </a:t>
            </a:r>
            <a:r>
              <a:rPr lang="en-US" dirty="0" smtClean="0"/>
              <a:t>inflation</a:t>
            </a:r>
          </a:p>
          <a:p>
            <a:pPr lvl="1"/>
            <a:r>
              <a:rPr lang="en-US" dirty="0" smtClean="0"/>
              <a:t>During </a:t>
            </a:r>
            <a:r>
              <a:rPr lang="en-US" dirty="0"/>
              <a:t>expansions, demand is key force </a:t>
            </a:r>
            <a:r>
              <a:rPr lang="en-US" dirty="0" smtClean="0"/>
              <a:t>causing shortages </a:t>
            </a:r>
            <a:r>
              <a:rPr lang="en-US" dirty="0"/>
              <a:t>and pulling up prices for </a:t>
            </a:r>
            <a:r>
              <a:rPr lang="en-US" dirty="0" smtClean="0"/>
              <a:t>inputs (wages</a:t>
            </a:r>
            <a:r>
              <a:rPr lang="en-US" dirty="0"/>
              <a:t>) </a:t>
            </a:r>
            <a:r>
              <a:rPr lang="en-US" dirty="0" smtClean="0"/>
              <a:t>and outputs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4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739220" y="0"/>
            <a:ext cx="566556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Phillips Curve in Canada, 1946 - 1969</a:t>
            </a:r>
          </a:p>
        </p:txBody>
      </p:sp>
      <p:pic>
        <p:nvPicPr>
          <p:cNvPr id="67587" name="Picture 3" descr="7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58888"/>
            <a:ext cx="8539162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747000" cy="565391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</a:rPr>
              <a:t>Cost</a:t>
            </a:r>
            <a:r>
              <a:rPr lang="en-US" dirty="0">
                <a:solidFill>
                  <a:srgbClr val="1385A7"/>
                </a:solidFill>
              </a:rPr>
              <a:t>-push </a:t>
            </a:r>
            <a:r>
              <a:rPr lang="en-US" dirty="0" smtClean="0">
                <a:solidFill>
                  <a:srgbClr val="1385A7"/>
                </a:solidFill>
              </a:rPr>
              <a:t>inflation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rising </a:t>
            </a:r>
            <a:r>
              <a:rPr lang="en-US" dirty="0"/>
              <a:t>average prices caused </a:t>
            </a:r>
            <a:r>
              <a:rPr lang="en-US" dirty="0" smtClean="0"/>
              <a:t>by decreases </a:t>
            </a:r>
            <a:r>
              <a:rPr lang="en-US" dirty="0"/>
              <a:t>in </a:t>
            </a:r>
            <a:r>
              <a:rPr lang="en-US" dirty="0" smtClean="0"/>
              <a:t>supply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fit Phillips </a:t>
            </a:r>
            <a:r>
              <a:rPr lang="en-US" dirty="0" smtClean="0"/>
              <a:t>Curve</a:t>
            </a:r>
            <a:endParaRPr lang="en-US" dirty="0"/>
          </a:p>
          <a:p>
            <a:pPr lvl="1"/>
            <a:r>
              <a:rPr lang="en-US" dirty="0" smtClean="0"/>
              <a:t>Caused </a:t>
            </a:r>
            <a:r>
              <a:rPr lang="en-US" dirty="0"/>
              <a:t>by </a:t>
            </a:r>
            <a:r>
              <a:rPr lang="en-US" dirty="0" smtClean="0">
                <a:solidFill>
                  <a:srgbClr val="1385A7"/>
                </a:solidFill>
              </a:rPr>
              <a:t>supply shocks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events </a:t>
            </a:r>
            <a:r>
              <a:rPr lang="en-US" dirty="0"/>
              <a:t>directly affecting businesses’ costs,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prices, and supply</a:t>
            </a:r>
          </a:p>
          <a:p>
            <a:pPr lvl="1"/>
            <a:r>
              <a:rPr lang="en-US" dirty="0" smtClean="0"/>
              <a:t>Decrease </a:t>
            </a:r>
            <a:r>
              <a:rPr lang="en-US" dirty="0"/>
              <a:t>in supply </a:t>
            </a:r>
            <a:r>
              <a:rPr lang="en-US" dirty="0" smtClean="0"/>
              <a:t>pushes up </a:t>
            </a:r>
            <a:r>
              <a:rPr lang="en-US" dirty="0"/>
              <a:t>output prices,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dirty="0"/>
              <a:t>pushing economy </a:t>
            </a:r>
            <a:r>
              <a:rPr lang="en-US" dirty="0" smtClean="0"/>
              <a:t>into contraction, </a:t>
            </a:r>
            <a:br>
              <a:rPr lang="en-US" dirty="0" smtClean="0"/>
            </a:br>
            <a:r>
              <a:rPr lang="en-US" dirty="0" smtClean="0"/>
              <a:t>increasing unemployment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cause </a:t>
            </a:r>
            <a:r>
              <a:rPr lang="en-US" dirty="0" smtClean="0">
                <a:solidFill>
                  <a:srgbClr val="1385A7"/>
                </a:solidFill>
              </a:rPr>
              <a:t>stagflation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combination </a:t>
            </a:r>
            <a:r>
              <a:rPr lang="en-US" dirty="0"/>
              <a:t>of recession </a:t>
            </a:r>
            <a:r>
              <a:rPr lang="en-US" dirty="0" smtClean="0"/>
              <a:t>(unemployment) and inflation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Labour Force Categories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for Working-Age Population (July 2014)</a:t>
            </a:r>
          </a:p>
        </p:txBody>
      </p:sp>
      <p:pic>
        <p:nvPicPr>
          <p:cNvPr id="5" name="Picture 4" descr="Fig7.1-buil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71" y="1566332"/>
            <a:ext cx="1243584" cy="2389632"/>
          </a:xfrm>
          <a:prstGeom prst="rect">
            <a:avLst/>
          </a:prstGeom>
        </p:spPr>
      </p:pic>
      <p:pic>
        <p:nvPicPr>
          <p:cNvPr id="8" name="Picture 7" descr="Fig7.1-build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15" y="1559982"/>
            <a:ext cx="2298192" cy="3273552"/>
          </a:xfrm>
          <a:prstGeom prst="rect">
            <a:avLst/>
          </a:prstGeom>
        </p:spPr>
      </p:pic>
      <p:pic>
        <p:nvPicPr>
          <p:cNvPr id="4" name="Picture 3" descr="Fig7.1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0" y="2372251"/>
            <a:ext cx="3066288" cy="3243072"/>
          </a:xfrm>
          <a:prstGeom prst="rect">
            <a:avLst/>
          </a:prstGeom>
        </p:spPr>
      </p:pic>
      <p:pic>
        <p:nvPicPr>
          <p:cNvPr id="7" name="Picture 6" descr="Fig7.1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931984"/>
            <a:ext cx="4486656" cy="3700272"/>
          </a:xfrm>
          <a:prstGeom prst="rect">
            <a:avLst/>
          </a:prstGeom>
        </p:spPr>
      </p:pic>
      <p:pic>
        <p:nvPicPr>
          <p:cNvPr id="6" name="Picture 5" descr="Fig7.1-bas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70" y="2274888"/>
            <a:ext cx="3602736" cy="3864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1729600" y="0"/>
            <a:ext cx="56848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Phillips Curve in Canada, 1946 - 2013</a:t>
            </a:r>
          </a:p>
        </p:txBody>
      </p:sp>
      <p:pic>
        <p:nvPicPr>
          <p:cNvPr id="69635" name="Picture 3" descr="7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143000"/>
            <a:ext cx="8710613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3220731" y="0"/>
            <a:ext cx="2702538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Types of Inflation</a:t>
            </a:r>
          </a:p>
        </p:txBody>
      </p:sp>
      <p:pic>
        <p:nvPicPr>
          <p:cNvPr id="71683" name="Picture 4" descr="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54150"/>
            <a:ext cx="8615363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429895"/>
            <a:ext cx="5918200" cy="5653910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demand-pull and cost-push inflation require </a:t>
            </a:r>
            <a:r>
              <a:rPr lang="en-US" dirty="0" smtClean="0"/>
              <a:t>an accompanying </a:t>
            </a:r>
            <a:r>
              <a:rPr lang="en-US" dirty="0"/>
              <a:t>increase in the quantity of </a:t>
            </a:r>
            <a:r>
              <a:rPr lang="en-US" dirty="0" smtClean="0"/>
              <a:t>money</a:t>
            </a:r>
            <a:endParaRPr lang="en-US" dirty="0"/>
          </a:p>
          <a:p>
            <a:r>
              <a:rPr lang="en-US" dirty="0" smtClean="0"/>
              <a:t>Over </a:t>
            </a:r>
            <a:r>
              <a:rPr lang="en-US" dirty="0"/>
              <a:t>time, trade-offs between unemployment </a:t>
            </a:r>
            <a:r>
              <a:rPr lang="en-US" dirty="0" smtClean="0"/>
              <a:t>and inflation </a:t>
            </a:r>
            <a:r>
              <a:rPr lang="en-US" dirty="0"/>
              <a:t>of the original Phillips Curve </a:t>
            </a:r>
            <a:r>
              <a:rPr lang="en-US" dirty="0" smtClean="0"/>
              <a:t>become complicated </a:t>
            </a:r>
            <a:r>
              <a:rPr lang="en-US" dirty="0"/>
              <a:t>due to changes </a:t>
            </a:r>
            <a:r>
              <a:rPr lang="en-US" dirty="0" smtClean="0"/>
              <a:t>in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xpectations </a:t>
            </a:r>
            <a:r>
              <a:rPr lang="en-US" dirty="0"/>
              <a:t>of </a:t>
            </a:r>
            <a:r>
              <a:rPr lang="en-US" dirty="0" smtClean="0"/>
              <a:t>inflation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atural </a:t>
            </a:r>
            <a:r>
              <a:rPr lang="en-US" dirty="0"/>
              <a:t>rate of </a:t>
            </a:r>
            <a:r>
              <a:rPr lang="en-US" dirty="0" smtClean="0"/>
              <a:t>unemployment</a:t>
            </a:r>
            <a:endParaRPr lang="en-US" dirty="0"/>
          </a:p>
        </p:txBody>
      </p:sp>
      <p:pic>
        <p:nvPicPr>
          <p:cNvPr id="3" name="Picture 2" descr="money-ban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66" y="3283160"/>
            <a:ext cx="1638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4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385A7"/>
                </a:solidFill>
              </a:rPr>
              <a:t>Labour Force </a:t>
            </a:r>
            <a:r>
              <a:rPr lang="en-US" dirty="0" smtClean="0"/>
              <a:t>= </a:t>
            </a:r>
            <a:r>
              <a:rPr lang="en-US" dirty="0"/>
              <a:t>employed + </a:t>
            </a:r>
            <a:r>
              <a:rPr lang="en-US" dirty="0" smtClean="0"/>
              <a:t>unemployed</a:t>
            </a:r>
            <a:endParaRPr lang="en-US" dirty="0" smtClean="0">
              <a:solidFill>
                <a:srgbClr val="1385A7"/>
              </a:solidFill>
              <a:ea typeface="ＭＳ Ｐゴシック" charset="0"/>
            </a:endParaRPr>
          </a:p>
          <a:p>
            <a:r>
              <a:rPr lang="en-US" dirty="0" smtClean="0">
                <a:solidFill>
                  <a:srgbClr val="1385A7"/>
                </a:solidFill>
                <a:ea typeface="ＭＳ Ｐゴシック" charset="0"/>
              </a:rPr>
              <a:t>Unemployment Rate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Percentage of people in labour force who are unemployed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endParaRPr lang="en-US" dirty="0">
              <a:latin typeface="Gill Sans" charset="0"/>
              <a:ea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1385A7"/>
                </a:solidFill>
              </a:rPr>
              <a:t>Labour Force Participation Rate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Percentage of working-age population in the labour force (employed or unemployed)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endParaRPr lang="en-US" dirty="0" smtClean="0">
              <a:latin typeface="Gill Sans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1" name="Picture 20" descr="unemployment 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88" y="2717800"/>
            <a:ext cx="5882640" cy="877824"/>
          </a:xfrm>
          <a:prstGeom prst="rect">
            <a:avLst/>
          </a:prstGeom>
        </p:spPr>
      </p:pic>
      <p:pic>
        <p:nvPicPr>
          <p:cNvPr id="22" name="Picture 21" descr="labour-force-participation-ra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5321300"/>
            <a:ext cx="6989064" cy="8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2095168" y="0"/>
            <a:ext cx="4953665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Unemployment Rates in Canada, 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1926 </a:t>
            </a:r>
            <a:r>
              <a:rPr lang="en-US" dirty="0">
                <a:ea typeface="ＭＳ Ｐゴシック" charset="0"/>
              </a:rPr>
              <a:t>- 2013</a:t>
            </a:r>
          </a:p>
        </p:txBody>
      </p:sp>
      <p:pic>
        <p:nvPicPr>
          <p:cNvPr id="27651" name="Picture 4" descr="7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873250"/>
            <a:ext cx="872807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57895"/>
              </p:ext>
            </p:extLst>
          </p:nvPr>
        </p:nvGraphicFramePr>
        <p:xfrm>
          <a:off x="1524000" y="1223804"/>
          <a:ext cx="6096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4"/>
                <a:gridCol w="2617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Unemployment 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BD4536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</a:t>
                      </a:r>
                      <a:r>
                        <a:rPr lang="en-US" sz="2000">
                          <a:solidFill>
                            <a:srgbClr val="BD4536"/>
                          </a:solidFill>
                        </a:rPr>
                        <a:t>6.8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Newfoundland/Labrador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14.3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Prince Edward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8.7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Nova Scotia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8.0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New Brunswick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8.7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Quebec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6.2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Ontario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6.3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Manitoba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6.2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Saskatchewan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6.8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Alberta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9.0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British 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  6.1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89794" y="288660"/>
            <a:ext cx="7364413" cy="114300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ea typeface="ＭＳ Ｐゴシック" charset="0"/>
              </a:rPr>
              <a:t>Canadian Unemployment Rates, November 2016</a:t>
            </a:r>
          </a:p>
        </p:txBody>
      </p:sp>
    </p:spTree>
    <p:extLst>
      <p:ext uri="{BB962C8B-B14F-4D97-AF65-F5344CB8AC3E}">
        <p14:creationId xmlns:p14="http://schemas.microsoft.com/office/powerpoint/2010/main" val="370649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Unemployment rate </a:t>
            </a:r>
            <a:r>
              <a:rPr lang="en-US" dirty="0" smtClean="0"/>
              <a:t>misses</a:t>
            </a:r>
          </a:p>
          <a:p>
            <a:pPr lvl="1"/>
            <a:r>
              <a:rPr lang="en-US" i="1" dirty="0">
                <a:solidFill>
                  <a:srgbClr val="1385A7"/>
                </a:solidFill>
              </a:rPr>
              <a:t>I</a:t>
            </a:r>
            <a:r>
              <a:rPr lang="en-US" i="1" dirty="0" smtClean="0">
                <a:solidFill>
                  <a:srgbClr val="1385A7"/>
                </a:solidFill>
              </a:rPr>
              <a:t>nvoluntary </a:t>
            </a:r>
            <a:r>
              <a:rPr lang="en-US" i="1" dirty="0">
                <a:solidFill>
                  <a:srgbClr val="1385A7"/>
                </a:solidFill>
              </a:rPr>
              <a:t>part-time </a:t>
            </a:r>
            <a:r>
              <a:rPr lang="en-US" i="1" dirty="0" smtClean="0">
                <a:solidFill>
                  <a:srgbClr val="1385A7"/>
                </a:solidFill>
              </a:rPr>
              <a:t>workers</a:t>
            </a:r>
            <a:r>
              <a:rPr lang="en-US" dirty="0" smtClean="0">
                <a:solidFill>
                  <a:srgbClr val="1385A7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employed </a:t>
            </a:r>
            <a:r>
              <a:rPr lang="en-US" dirty="0"/>
              <a:t>part time</a:t>
            </a:r>
            <a:r>
              <a:rPr lang="en-US" dirty="0" smtClean="0"/>
              <a:t>, would </a:t>
            </a:r>
            <a:r>
              <a:rPr lang="en-US" dirty="0"/>
              <a:t>rather have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full</a:t>
            </a:r>
            <a:r>
              <a:rPr lang="en-US" dirty="0"/>
              <a:t>-time job, but can’t find </a:t>
            </a:r>
            <a:r>
              <a:rPr lang="en-US" dirty="0" smtClean="0"/>
              <a:t>one</a:t>
            </a:r>
            <a:endParaRPr lang="en-US" dirty="0"/>
          </a:p>
          <a:p>
            <a:pPr lvl="1"/>
            <a:r>
              <a:rPr lang="en-US" dirty="0">
                <a:solidFill>
                  <a:srgbClr val="1385A7"/>
                </a:solidFill>
              </a:rPr>
              <a:t>D</a:t>
            </a:r>
            <a:r>
              <a:rPr lang="en-US" dirty="0" smtClean="0">
                <a:solidFill>
                  <a:srgbClr val="1385A7"/>
                </a:solidFill>
              </a:rPr>
              <a:t>iscouraged workers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want </a:t>
            </a:r>
            <a:r>
              <a:rPr lang="en-US" dirty="0"/>
              <a:t>to work but have </a:t>
            </a:r>
            <a:r>
              <a:rPr lang="en-US" dirty="0" smtClean="0"/>
              <a:t>given up </a:t>
            </a:r>
            <a:r>
              <a:rPr lang="en-US" dirty="0"/>
              <a:t>actively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searching for jobs</a:t>
            </a:r>
          </a:p>
          <a:p>
            <a:r>
              <a:rPr lang="en-US" i="1" dirty="0" smtClean="0">
                <a:solidFill>
                  <a:srgbClr val="1385A7"/>
                </a:solidFill>
              </a:rPr>
              <a:t>Labour </a:t>
            </a:r>
            <a:r>
              <a:rPr lang="en-US" i="1" dirty="0">
                <a:solidFill>
                  <a:srgbClr val="1385A7"/>
                </a:solidFill>
              </a:rPr>
              <a:t>Underutilization Rate </a:t>
            </a:r>
            <a:r>
              <a:rPr lang="en-US" dirty="0" smtClean="0">
                <a:solidFill>
                  <a:srgbClr val="1385A7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unemployment rate including </a:t>
            </a:r>
            <a:r>
              <a:rPr lang="en-US" dirty="0"/>
              <a:t>unemployed, involuntary part-time workers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discouraged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53" y="1796219"/>
            <a:ext cx="8042495" cy="565391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latin typeface="Gill Sans SemiBold"/>
                <a:cs typeface="Gill Sans SemiBold"/>
              </a:rPr>
              <a:t>Unemployed		Employed		Labour	Unemployment</a:t>
            </a:r>
            <a:br>
              <a:rPr lang="en-US" sz="2400" dirty="0">
                <a:latin typeface="Gill Sans SemiBold"/>
                <a:cs typeface="Gill Sans SemiBold"/>
              </a:rPr>
            </a:br>
            <a:r>
              <a:rPr lang="en-US" sz="2400" u="sng" dirty="0">
                <a:latin typeface="Gill Sans SemiBold"/>
                <a:cs typeface="Gill Sans SemiBold"/>
              </a:rPr>
              <a:t>									Force		Rate				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Gill Sans SemiBold"/>
                <a:cs typeface="Gill Sans SemiBold"/>
              </a:rPr>
              <a:t>20					80				100		20 %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 smtClean="0">
              <a:latin typeface="Gill Sans SemiBold"/>
              <a:cs typeface="Gill Sans SemiBold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rgbClr val="BD4536"/>
                </a:solidFill>
                <a:latin typeface="Gill Sans SemiBold"/>
                <a:cs typeface="Gill Sans SemiBold"/>
              </a:rPr>
              <a:t>10</a:t>
            </a:r>
            <a:r>
              <a:rPr lang="en-US" dirty="0" smtClean="0">
                <a:latin typeface="Gill Sans SemiBold"/>
                <a:cs typeface="Gill Sans SemiBold"/>
              </a:rPr>
              <a:t>					80				 </a:t>
            </a:r>
            <a:r>
              <a:rPr lang="en-US" dirty="0" smtClean="0">
                <a:solidFill>
                  <a:srgbClr val="BD4536"/>
                </a:solidFill>
                <a:latin typeface="Gill Sans SemiBold"/>
                <a:cs typeface="Gill Sans SemiBold"/>
              </a:rPr>
              <a:t> 90</a:t>
            </a:r>
            <a:r>
              <a:rPr lang="en-US" dirty="0" smtClean="0">
                <a:latin typeface="Gill Sans SemiBold"/>
                <a:cs typeface="Gill Sans SemiBold"/>
              </a:rPr>
              <a:t>		</a:t>
            </a:r>
            <a:r>
              <a:rPr lang="en-US" dirty="0" smtClean="0">
                <a:solidFill>
                  <a:srgbClr val="BD4536"/>
                </a:solidFill>
                <a:latin typeface="Gill Sans SemiBold"/>
                <a:cs typeface="Gill Sans SemiBold"/>
              </a:rPr>
              <a:t>11</a:t>
            </a:r>
            <a:r>
              <a:rPr lang="en-US" dirty="0" smtClean="0">
                <a:latin typeface="Gill Sans SemiBold"/>
                <a:cs typeface="Gill Sans SemiBold"/>
              </a:rPr>
              <a:t> </a:t>
            </a:r>
            <a:r>
              <a:rPr lang="en-US" dirty="0" smtClean="0">
                <a:solidFill>
                  <a:srgbClr val="BD4536"/>
                </a:solidFill>
                <a:latin typeface="Gill Sans SemiBold"/>
                <a:cs typeface="Gill Sans SemiBold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8660"/>
            <a:ext cx="8547307" cy="86597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ea typeface="ＭＳ Ｐゴシック" charset="0"/>
              </a:rPr>
              <a:t>Example of Discouraged Worker Impact on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82003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10051</TotalTime>
  <Words>731</Words>
  <Application>Microsoft Macintosh PowerPoint</Application>
  <PresentationFormat>On-screen Show (4:3)</PresentationFormat>
  <Paragraphs>180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1_Office Theme</vt:lpstr>
      <vt:lpstr>PowerPoint Presentation</vt:lpstr>
      <vt:lpstr>HEALTY &amp; UNHEALTHY UNEMPLOYMENT</vt:lpstr>
      <vt:lpstr>PowerPoint Presentation</vt:lpstr>
      <vt:lpstr>Labour Force Categories  for Working-Age Population (July 2014)</vt:lpstr>
      <vt:lpstr>PowerPoint Presentation</vt:lpstr>
      <vt:lpstr>Unemployment Rates in Canada,  1926 - 2013</vt:lpstr>
      <vt:lpstr>PowerPoint Presentation</vt:lpstr>
      <vt:lpstr>PowerPoint Presentation</vt:lpstr>
      <vt:lpstr>PowerPoint Presentation</vt:lpstr>
      <vt:lpstr>Unemployment and Underutilization of Labour,  July 2014</vt:lpstr>
      <vt:lpstr>Unemployment Rate and Labour Underutilization Rate (R8) </vt:lpstr>
      <vt:lpstr>PowerPoint Presentation</vt:lpstr>
      <vt:lpstr>PowerPoint Presentation</vt:lpstr>
      <vt:lpstr>Types of Unemployment</vt:lpstr>
      <vt:lpstr>NATURAL RATE OF UNEMPLOYMENT</vt:lpstr>
      <vt:lpstr>PowerPoint Presentation</vt:lpstr>
      <vt:lpstr>PowerPoint Presentation</vt:lpstr>
      <vt:lpstr>Most Recent Complete Canadian Business Cycle</vt:lpstr>
      <vt:lpstr>Output Gaps and Unemployment</vt:lpstr>
      <vt:lpstr>WHAT IS INFLATION?</vt:lpstr>
      <vt:lpstr>PowerPoint Presentation</vt:lpstr>
      <vt:lpstr>Consumer Price Index Basket</vt:lpstr>
      <vt:lpstr>PowerPoint Presentation</vt:lpstr>
      <vt:lpstr>Inflation Rates in Canada, 1960 - 2013</vt:lpstr>
      <vt:lpstr>Inflation Rates and Core Inflation Rates  in Canada, 1985 - 2013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QUANTITY THEORY OF MONEY</vt:lpstr>
      <vt:lpstr>Simple Circular Flow</vt:lpstr>
      <vt:lpstr>PowerPoint Presentation</vt:lpstr>
      <vt:lpstr>PowerPoint Presentation</vt:lpstr>
      <vt:lpstr>PowerPoint Presentation</vt:lpstr>
      <vt:lpstr>UNEMPLOYMENT-INFLATION TRADE-OFFS</vt:lpstr>
      <vt:lpstr>PowerPoint Presentation</vt:lpstr>
      <vt:lpstr>Phillips Curve in Canada, 1946 - 1969</vt:lpstr>
      <vt:lpstr>PowerPoint Presentation</vt:lpstr>
      <vt:lpstr>Phillips Curve in Canada, 1946 - 2013</vt:lpstr>
      <vt:lpstr>Types of Inflation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Avi J. Cohen</cp:lastModifiedBy>
  <cp:revision>507</cp:revision>
  <cp:lastPrinted>2016-01-25T12:31:49Z</cp:lastPrinted>
  <dcterms:created xsi:type="dcterms:W3CDTF">2014-09-07T21:06:58Z</dcterms:created>
  <dcterms:modified xsi:type="dcterms:W3CDTF">2017-01-28T16:10:28Z</dcterms:modified>
  <cp:category/>
</cp:coreProperties>
</file>