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4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5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tags/tag2.xml" ContentType="application/vnd.openxmlformats-officedocument.presentationml.tags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tags/tag3.xml" ContentType="application/vnd.openxmlformats-officedocument.presentationml.tags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tags/tag4.xml" ContentType="application/vnd.openxmlformats-officedocument.presentationml.tags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tags/tag5.xml" ContentType="application/vnd.openxmlformats-officedocument.presentationml.tags+xml"/>
  <Override PartName="/ppt/notesSlides/notesSlide55.xml" ContentType="application/vnd.openxmlformats-officedocument.presentationml.notesSlide+xml"/>
  <Override PartName="/ppt/tags/tag6.xml" ContentType="application/vnd.openxmlformats-officedocument.presentationml.tags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806" r:id="rId2"/>
    <p:sldMasterId id="2147483819" r:id="rId3"/>
    <p:sldMasterId id="2147483842" r:id="rId4"/>
    <p:sldMasterId id="2147483856" r:id="rId5"/>
    <p:sldMasterId id="2147483869" r:id="rId6"/>
  </p:sldMasterIdLst>
  <p:notesMasterIdLst>
    <p:notesMasterId r:id="rId85"/>
  </p:notesMasterIdLst>
  <p:handoutMasterIdLst>
    <p:handoutMasterId r:id="rId86"/>
  </p:handoutMasterIdLst>
  <p:sldIdLst>
    <p:sldId id="718" r:id="rId7"/>
    <p:sldId id="686" r:id="rId8"/>
    <p:sldId id="685" r:id="rId9"/>
    <p:sldId id="689" r:id="rId10"/>
    <p:sldId id="690" r:id="rId11"/>
    <p:sldId id="687" r:id="rId12"/>
    <p:sldId id="697" r:id="rId13"/>
    <p:sldId id="621" r:id="rId14"/>
    <p:sldId id="692" r:id="rId15"/>
    <p:sldId id="683" r:id="rId16"/>
    <p:sldId id="622" r:id="rId17"/>
    <p:sldId id="623" r:id="rId18"/>
    <p:sldId id="624" r:id="rId19"/>
    <p:sldId id="625" r:id="rId20"/>
    <p:sldId id="696" r:id="rId21"/>
    <p:sldId id="626" r:id="rId22"/>
    <p:sldId id="627" r:id="rId23"/>
    <p:sldId id="628" r:id="rId24"/>
    <p:sldId id="629" r:id="rId25"/>
    <p:sldId id="630" r:id="rId26"/>
    <p:sldId id="631" r:id="rId27"/>
    <p:sldId id="632" r:id="rId28"/>
    <p:sldId id="633" r:id="rId29"/>
    <p:sldId id="693" r:id="rId30"/>
    <p:sldId id="634" r:id="rId31"/>
    <p:sldId id="635" r:id="rId32"/>
    <p:sldId id="636" r:id="rId33"/>
    <p:sldId id="637" r:id="rId34"/>
    <p:sldId id="638" r:id="rId35"/>
    <p:sldId id="639" r:id="rId36"/>
    <p:sldId id="640" r:id="rId37"/>
    <p:sldId id="641" r:id="rId38"/>
    <p:sldId id="642" r:id="rId39"/>
    <p:sldId id="643" r:id="rId40"/>
    <p:sldId id="644" r:id="rId41"/>
    <p:sldId id="645" r:id="rId42"/>
    <p:sldId id="646" r:id="rId43"/>
    <p:sldId id="647" r:id="rId44"/>
    <p:sldId id="648" r:id="rId45"/>
    <p:sldId id="649" r:id="rId46"/>
    <p:sldId id="674" r:id="rId47"/>
    <p:sldId id="651" r:id="rId48"/>
    <p:sldId id="650" r:id="rId49"/>
    <p:sldId id="699" r:id="rId50"/>
    <p:sldId id="701" r:id="rId51"/>
    <p:sldId id="670" r:id="rId52"/>
    <p:sldId id="702" r:id="rId53"/>
    <p:sldId id="714" r:id="rId54"/>
    <p:sldId id="704" r:id="rId55"/>
    <p:sldId id="705" r:id="rId56"/>
    <p:sldId id="652" r:id="rId57"/>
    <p:sldId id="653" r:id="rId58"/>
    <p:sldId id="711" r:id="rId59"/>
    <p:sldId id="654" r:id="rId60"/>
    <p:sldId id="655" r:id="rId61"/>
    <p:sldId id="715" r:id="rId62"/>
    <p:sldId id="656" r:id="rId63"/>
    <p:sldId id="657" r:id="rId64"/>
    <p:sldId id="658" r:id="rId65"/>
    <p:sldId id="707" r:id="rId66"/>
    <p:sldId id="659" r:id="rId67"/>
    <p:sldId id="708" r:id="rId68"/>
    <p:sldId id="660" r:id="rId69"/>
    <p:sldId id="661" r:id="rId70"/>
    <p:sldId id="709" r:id="rId71"/>
    <p:sldId id="662" r:id="rId72"/>
    <p:sldId id="710" r:id="rId73"/>
    <p:sldId id="713" r:id="rId74"/>
    <p:sldId id="663" r:id="rId75"/>
    <p:sldId id="664" r:id="rId76"/>
    <p:sldId id="665" r:id="rId77"/>
    <p:sldId id="666" r:id="rId78"/>
    <p:sldId id="716" r:id="rId79"/>
    <p:sldId id="667" r:id="rId80"/>
    <p:sldId id="668" r:id="rId81"/>
    <p:sldId id="669" r:id="rId82"/>
    <p:sldId id="720" r:id="rId83"/>
    <p:sldId id="719" r:id="rId84"/>
  </p:sldIdLst>
  <p:sldSz cx="9144000" cy="6858000" type="screen4x3"/>
  <p:notesSz cx="6858000" cy="9144000"/>
  <p:custDataLst>
    <p:tags r:id="rId87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34">
          <p15:clr>
            <a:srgbClr val="A4A3A4"/>
          </p15:clr>
        </p15:guide>
        <p15:guide id="2" pos="6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36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7AB2"/>
    <a:srgbClr val="72838D"/>
    <a:srgbClr val="BD4536"/>
    <a:srgbClr val="1385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83" autoAdjust="0"/>
    <p:restoredTop sz="68123" autoAdjust="0"/>
  </p:normalViewPr>
  <p:slideViewPr>
    <p:cSldViewPr snapToGrid="0" snapToObjects="1">
      <p:cViewPr>
        <p:scale>
          <a:sx n="92" d="100"/>
          <a:sy n="92" d="100"/>
        </p:scale>
        <p:origin x="1856" y="104"/>
      </p:cViewPr>
      <p:guideLst>
        <p:guide orient="horz" pos="934"/>
        <p:guide pos="633"/>
      </p:guideLst>
    </p:cSldViewPr>
  </p:slideViewPr>
  <p:outlineViewPr>
    <p:cViewPr>
      <p:scale>
        <a:sx n="33" d="100"/>
        <a:sy n="33" d="100"/>
      </p:scale>
      <p:origin x="352" y="2021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9856"/>
    </p:cViewPr>
  </p:sorterViewPr>
  <p:notesViewPr>
    <p:cSldViewPr snapToGrid="0" snapToObjects="1" showGuides="1">
      <p:cViewPr varScale="1">
        <p:scale>
          <a:sx n="92" d="100"/>
          <a:sy n="92" d="100"/>
        </p:scale>
        <p:origin x="-2104" y="-112"/>
      </p:cViewPr>
      <p:guideLst>
        <p:guide orient="horz" pos="2836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90" Type="http://schemas.openxmlformats.org/officeDocument/2006/relationships/theme" Target="theme/theme1.xml"/><Relationship Id="rId91" Type="http://schemas.openxmlformats.org/officeDocument/2006/relationships/tableStyles" Target="tableStyles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notesMaster" Target="notesMasters/notesMaster1.xml"/><Relationship Id="rId86" Type="http://schemas.openxmlformats.org/officeDocument/2006/relationships/handoutMaster" Target="handoutMasters/handoutMaster1.xml"/><Relationship Id="rId87" Type="http://schemas.openxmlformats.org/officeDocument/2006/relationships/tags" Target="tags/tag1.xml"/><Relationship Id="rId88" Type="http://schemas.openxmlformats.org/officeDocument/2006/relationships/presProps" Target="presProps.xml"/><Relationship Id="rId8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sv-SE" dirty="0"/>
              <a:t>ECON 105   </a:t>
            </a:r>
            <a:br>
              <a:rPr lang="sv-SE" dirty="0"/>
            </a:br>
            <a:r>
              <a:rPr lang="sv-SE" dirty="0"/>
              <a:t>2015/2016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r>
              <a:rPr lang="en-CA" dirty="0"/>
              <a:t>Lecture 15  </a:t>
            </a:r>
            <a:br>
              <a:rPr lang="en-CA" dirty="0"/>
            </a:br>
            <a:r>
              <a:rPr lang="en-CA" dirty="0"/>
              <a:t>22 February 2016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C02C0-E05B-3C4C-9057-11BE18188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7488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sv-SE"/>
              <a:t>ECON 1900 Fall 2015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CA"/>
              <a:t>Lecture 01   8 September 2014 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hghgh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60DAE-88BD-FC4B-94B4-D106BB86E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9937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457200" rtl="0" eaLnBrk="1" latinLnBrk="0" hangingPunct="1">
      <a:defRPr sz="2000" b="1" i="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36" name="Shape 4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625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290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847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5257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5257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8115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9275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4318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1336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982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600" b="1" baseline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7FE72DC-4D59-9F48-95D3-E391A495ABE2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sv-SE"/>
              <a:t>ECON 1900 Fall 2015</a:t>
            </a:r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33B812-BD0B-5D4C-A4A6-E383B51E91B9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0158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1229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33B812-BD0B-5D4C-A4A6-E383B51E91B9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0054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1229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33B812-BD0B-5D4C-A4A6-E383B51E91B9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8900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7294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0856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4829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2202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950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61" name="Shape 46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  <a:defRPr>
                <a:solidFill>
                  <a:srgbClr val="000000"/>
                </a:solidFill>
              </a:defRPr>
            </a:pPr>
            <a:endParaRPr lang="en-CA" baseline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76EA4A-760E-4543-8EDC-F4482B976AA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6576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4217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114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9136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76EA4A-760E-4543-8EDC-F4482B976AA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8868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8568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0509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1595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571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742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1FBC5D8-1788-0244-92C1-FC581BBF888C}" type="slidenum">
              <a:rPr lang="en-US" sz="1200">
                <a:solidFill>
                  <a:srgbClr val="000000"/>
                </a:solidFill>
              </a:rPr>
              <a:pPr/>
              <a:t>41</a:t>
            </a:fld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76EA4A-760E-4543-8EDC-F4482B976AA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90020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64846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1FBC5D8-1788-0244-92C1-FC581BBF888C}" type="slidenum">
              <a:rPr lang="en-US" sz="1200">
                <a:solidFill>
                  <a:srgbClr val="000000"/>
                </a:solidFill>
              </a:rPr>
              <a:pPr/>
              <a:t>44</a:t>
            </a:fld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sv-SE"/>
              <a:t>ECON 1900 Fall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60DAE-88BD-FC4B-94B4-D106BB86EBC7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9232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CA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65812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76EA4A-760E-4543-8EDC-F4482B976AA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90020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sv-SE"/>
              <a:t>ECON 1900 Fall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60DAE-88BD-FC4B-94B4-D106BB86EBC7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0289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02" name="Shape 5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sz="2000" b="1" i="0">
              <a:latin typeface="Calibri"/>
              <a:cs typeface="Calibri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76EA4A-760E-4543-8EDC-F4482B976AA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657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00320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67099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76EA4A-760E-4543-8EDC-F4482B976AA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1848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76EA4A-760E-4543-8EDC-F4482B976AA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65760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43593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76EA4A-760E-4543-8EDC-F4482B976AA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1283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sv-SE"/>
              <a:t>ECON 1900 Fall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60DAE-88BD-FC4B-94B4-D106BB86EBC7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6891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94937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48480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76EA4A-760E-4543-8EDC-F4482B976AA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24483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484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sv-SE"/>
              <a:t>ECON 1900 Fall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60DAE-88BD-FC4B-94B4-D106BB86EBC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6984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76EA4A-760E-4543-8EDC-F4482B976AA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37264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48480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70016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76EA4A-760E-4543-8EDC-F4482B976AA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19431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70016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78407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70016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1FBC5D8-1788-0244-92C1-FC581BBF888C}" type="slidenum">
              <a:rPr lang="en-US" sz="1200">
                <a:solidFill>
                  <a:srgbClr val="000000"/>
                </a:solidFill>
              </a:rPr>
              <a:pPr/>
              <a:t>68</a:t>
            </a:fld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85783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76EA4A-760E-4543-8EDC-F4482B976AA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70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244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>
                <a:solidFill>
                  <a:prstClr val="black"/>
                </a:solidFill>
              </a:rPr>
              <a:t>ECO 105Y   Fall 2014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CA">
                <a:solidFill>
                  <a:prstClr val="black"/>
                </a:solidFill>
              </a:rPr>
              <a:t>Lecture 0824 November 2014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76EA4A-760E-4543-8EDC-F4482B976AA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0639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71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34487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72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44892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76EA4A-760E-4543-8EDC-F4482B976AA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73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24483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74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74480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75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51161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76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35658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77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48174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78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726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76EA4A-760E-4543-8EDC-F4482B976AA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372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003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3884" y="4286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44" y="2479405"/>
            <a:ext cx="6400800" cy="1406795"/>
          </a:xfrm>
          <a:solidFill>
            <a:srgbClr val="72838D">
              <a:alpha val="10000"/>
            </a:srgbClr>
          </a:solidFill>
          <a:ln>
            <a:solidFill>
              <a:srgbClr val="72838D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457200" tIns="457200" rIns="457200" bIns="457200">
            <a:spAutoFit/>
          </a:bodyPr>
          <a:lstStyle>
            <a:lvl1pPr marL="0" indent="0" algn="l">
              <a:spcAft>
                <a:spcPts val="0"/>
              </a:spcAft>
              <a:buNone/>
              <a:defRPr>
                <a:solidFill>
                  <a:srgbClr val="BD453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996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608" y="0"/>
            <a:ext cx="7365011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57200" y="1222327"/>
            <a:ext cx="8229600" cy="51120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480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res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57200" y="917527"/>
            <a:ext cx="7639050" cy="5112080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9544" y="0"/>
            <a:ext cx="6864705" cy="1143000"/>
          </a:xfrm>
        </p:spPr>
        <p:txBody>
          <a:bodyPr/>
          <a:lstStyle>
            <a:lvl1pPr algn="l">
              <a:defRPr>
                <a:solidFill>
                  <a:srgbClr val="72838D"/>
                </a:solidFill>
                <a:latin typeface="Gill Sans Ligh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368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no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9895"/>
            <a:ext cx="7628467" cy="5653910"/>
          </a:xfrm>
        </p:spPr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73393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306" y="4761752"/>
            <a:ext cx="7772400" cy="1362075"/>
          </a:xfrm>
        </p:spPr>
        <p:txBody>
          <a:bodyPr anchor="t"/>
          <a:lstStyle>
            <a:lvl1pPr algn="r">
              <a:defRPr sz="3600" b="0" i="0" cap="none"/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599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169988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8034" y="4419600"/>
            <a:ext cx="7658100" cy="2108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336483" y="1466850"/>
            <a:ext cx="4284725" cy="2774950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380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169988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8034" y="4419600"/>
            <a:ext cx="7658100" cy="2108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336483" y="1466850"/>
            <a:ext cx="4284725" cy="2774950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380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169988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8034" y="4419600"/>
            <a:ext cx="7658100" cy="2108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336483" y="1466850"/>
            <a:ext cx="4284725" cy="2774950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380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169988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8034" y="4419600"/>
            <a:ext cx="7658100" cy="2108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336483" y="1466850"/>
            <a:ext cx="4284725" cy="2774950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3809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169988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8034" y="4419600"/>
            <a:ext cx="7658100" cy="2108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336483" y="1466850"/>
            <a:ext cx="4284725" cy="2774950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3809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Grap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610" y="0"/>
            <a:ext cx="7365011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626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40805"/>
          </a:xfrm>
        </p:spPr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CA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219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-3175"/>
            <a:ext cx="9144000" cy="1470025"/>
          </a:xfrm>
        </p:spPr>
        <p:txBody>
          <a:bodyPr/>
          <a:lstStyle/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00138" y="3841750"/>
            <a:ext cx="6953250" cy="1925638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595959"/>
                </a:solidFill>
              </a:defRPr>
            </a:lvl1pPr>
            <a:lvl2pPr marL="457200" indent="0" algn="ctr">
              <a:buNone/>
              <a:defRPr sz="2400">
                <a:solidFill>
                  <a:srgbClr val="595959"/>
                </a:solidFill>
              </a:defRPr>
            </a:lvl2pPr>
            <a:lvl3pPr marL="914400" indent="0" algn="ctr">
              <a:buNone/>
              <a:defRPr sz="2400">
                <a:solidFill>
                  <a:srgbClr val="595959"/>
                </a:solidFill>
              </a:defRPr>
            </a:lvl3pPr>
            <a:lvl4pPr marL="1371600" indent="0" algn="ctr">
              <a:buNone/>
              <a:defRPr sz="2400">
                <a:solidFill>
                  <a:srgbClr val="595959"/>
                </a:solidFill>
              </a:defRPr>
            </a:lvl4pPr>
            <a:lvl5pPr marL="1828800" indent="0" algn="ctr">
              <a:buNone/>
              <a:defRPr sz="2400">
                <a:solidFill>
                  <a:srgbClr val="595959"/>
                </a:solidFill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48192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639050" cy="4940805"/>
          </a:xfrm>
        </p:spPr>
        <p:txBody>
          <a:bodyPr/>
          <a:lstStyle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CA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22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608" y="0"/>
            <a:ext cx="7365011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57200" y="1222327"/>
            <a:ext cx="8229600" cy="51120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4809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res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57200" y="917527"/>
            <a:ext cx="7639050" cy="5112080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9544" y="0"/>
            <a:ext cx="6864705" cy="1143000"/>
          </a:xfrm>
        </p:spPr>
        <p:txBody>
          <a:bodyPr/>
          <a:lstStyle>
            <a:lvl1pPr algn="l">
              <a:defRPr>
                <a:solidFill>
                  <a:srgbClr val="72838D"/>
                </a:solidFill>
                <a:latin typeface="Gill Sans Ligh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3687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no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9895"/>
            <a:ext cx="7639050" cy="5653910"/>
          </a:xfrm>
        </p:spPr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733939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306" y="4761752"/>
            <a:ext cx="7772400" cy="1362075"/>
          </a:xfrm>
        </p:spPr>
        <p:txBody>
          <a:bodyPr anchor="t"/>
          <a:lstStyle>
            <a:lvl1pPr algn="r">
              <a:defRPr sz="3600" b="0" i="0" cap="none"/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5998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Grap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610" y="0"/>
            <a:ext cx="7365011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748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Grap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608" y="0"/>
            <a:ext cx="7365011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57200" y="1222327"/>
            <a:ext cx="8229600" cy="51120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996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892974" y="1151933"/>
            <a:ext cx="7358063" cy="2321719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892974" y="3536158"/>
            <a:ext cx="7358063" cy="79474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00"/>
            </a:lvl1pPr>
            <a:lvl2pPr marL="0" indent="160721" algn="ctr">
              <a:spcBef>
                <a:spcPts val="0"/>
              </a:spcBef>
              <a:buSzTx/>
              <a:buNone/>
              <a:defRPr sz="2200"/>
            </a:lvl2pPr>
            <a:lvl3pPr marL="0" indent="321440" algn="ctr">
              <a:spcBef>
                <a:spcPts val="0"/>
              </a:spcBef>
              <a:buSzTx/>
              <a:buNone/>
              <a:defRPr sz="2200"/>
            </a:lvl3pPr>
            <a:lvl4pPr marL="0" indent="482161" algn="ctr">
              <a:spcBef>
                <a:spcPts val="0"/>
              </a:spcBef>
              <a:buSzTx/>
              <a:buNone/>
              <a:defRPr sz="2200"/>
            </a:lvl4pPr>
            <a:lvl5pPr marL="0" indent="642882" algn="ctr">
              <a:spcBef>
                <a:spcPts val="0"/>
              </a:spcBef>
              <a:buSzTx/>
              <a:buNone/>
              <a:defRPr sz="2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000000"/>
                </a:solidFill>
                <a:latin typeface="Helvetica Light"/>
                <a:ea typeface="Helvetica Light"/>
                <a:cs typeface="Helvetica Light"/>
              </a:rPr>
              <a:pPr/>
              <a:t>‹#›</a:t>
            </a:fld>
            <a:endParaRPr>
              <a:solidFill>
                <a:srgbClr val="000000"/>
              </a:solidFill>
              <a:latin typeface="Helvetica Light"/>
              <a:ea typeface="Helvetica Light"/>
              <a:cs typeface="Helvetica Light"/>
            </a:endParaRPr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892974" y="2268143"/>
            <a:ext cx="7358063" cy="2321719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000000"/>
                </a:solidFill>
                <a:latin typeface="Helvetica Light"/>
                <a:ea typeface="Helvetica Light"/>
                <a:cs typeface="Helvetica Light"/>
              </a:rPr>
              <a:pPr/>
              <a:t>‹#›</a:t>
            </a:fld>
            <a:endParaRPr>
              <a:solidFill>
                <a:srgbClr val="000000"/>
              </a:solidFill>
              <a:latin typeface="Helvetica Light"/>
              <a:ea typeface="Helvetica Light"/>
              <a:cs typeface="Helvetica Light"/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9895"/>
            <a:ext cx="8229600" cy="5653910"/>
          </a:xfrm>
        </p:spPr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15962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4723809" y="446486"/>
            <a:ext cx="3750469" cy="5786439"/>
          </a:xfrm>
          <a:prstGeom prst="rect">
            <a:avLst/>
          </a:prstGeom>
        </p:spPr>
        <p:txBody>
          <a:bodyPr lIns="64288" tIns="32144" rIns="64288" bIns="32144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669730" y="446485"/>
            <a:ext cx="3750469" cy="2803923"/>
          </a:xfrm>
          <a:prstGeom prst="rect">
            <a:avLst/>
          </a:prstGeom>
        </p:spPr>
        <p:txBody>
          <a:bodyPr anchor="b"/>
          <a:lstStyle>
            <a:lvl1pPr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669730" y="3348637"/>
            <a:ext cx="3750469" cy="288428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00"/>
            </a:lvl1pPr>
            <a:lvl2pPr marL="0" indent="160721" algn="ctr">
              <a:spcBef>
                <a:spcPts val="0"/>
              </a:spcBef>
              <a:buSzTx/>
              <a:buNone/>
              <a:defRPr sz="2200"/>
            </a:lvl2pPr>
            <a:lvl3pPr marL="0" indent="321440" algn="ctr">
              <a:spcBef>
                <a:spcPts val="0"/>
              </a:spcBef>
              <a:buSzTx/>
              <a:buNone/>
              <a:defRPr sz="2200"/>
            </a:lvl3pPr>
            <a:lvl4pPr marL="0" indent="482161" algn="ctr">
              <a:spcBef>
                <a:spcPts val="0"/>
              </a:spcBef>
              <a:buSzTx/>
              <a:buNone/>
              <a:defRPr sz="2200"/>
            </a:lvl4pPr>
            <a:lvl5pPr marL="0" indent="642882" algn="ctr">
              <a:spcBef>
                <a:spcPts val="0"/>
              </a:spcBef>
              <a:buSzTx/>
              <a:buNone/>
              <a:defRPr sz="2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000000"/>
                </a:solidFill>
                <a:latin typeface="Helvetica Light"/>
                <a:ea typeface="Helvetica Light"/>
                <a:cs typeface="Helvetica Light"/>
              </a:rPr>
              <a:pPr/>
              <a:t>‹#›</a:t>
            </a:fld>
            <a:endParaRPr>
              <a:solidFill>
                <a:srgbClr val="000000"/>
              </a:solidFill>
              <a:latin typeface="Helvetica Light"/>
              <a:ea typeface="Helvetica Light"/>
              <a:cs typeface="Helvetica Light"/>
            </a:endParaRPr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000000"/>
                </a:solidFill>
                <a:latin typeface="Helvetica Light"/>
                <a:ea typeface="Helvetica Light"/>
                <a:cs typeface="Helvetica Light"/>
              </a:rPr>
              <a:pPr/>
              <a:t>‹#›</a:t>
            </a:fld>
            <a:endParaRPr>
              <a:solidFill>
                <a:srgbClr val="000000"/>
              </a:solidFill>
              <a:latin typeface="Helvetica Light"/>
              <a:ea typeface="Helvetica Light"/>
              <a:cs typeface="Helvetica Light"/>
            </a:endParaRPr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000000"/>
                </a:solidFill>
                <a:latin typeface="Helvetica Light"/>
                <a:ea typeface="Helvetica Light"/>
                <a:cs typeface="Helvetica Light"/>
              </a:rPr>
              <a:pPr/>
              <a:t>‹#›</a:t>
            </a:fld>
            <a:endParaRPr>
              <a:solidFill>
                <a:srgbClr val="000000"/>
              </a:solidFill>
              <a:latin typeface="Helvetica Light"/>
              <a:ea typeface="Helvetica Light"/>
              <a:cs typeface="Helvetica Light"/>
            </a:endParaRPr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4723809" y="1830589"/>
            <a:ext cx="3750469" cy="4420195"/>
          </a:xfrm>
          <a:prstGeom prst="rect">
            <a:avLst/>
          </a:prstGeom>
        </p:spPr>
        <p:txBody>
          <a:bodyPr lIns="64288" tIns="32144" rIns="64288" bIns="32144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669730" y="1830589"/>
            <a:ext cx="3750469" cy="4420195"/>
          </a:xfrm>
          <a:prstGeom prst="rect">
            <a:avLst/>
          </a:prstGeom>
        </p:spPr>
        <p:txBody>
          <a:bodyPr/>
          <a:lstStyle>
            <a:lvl1pPr marL="241080" indent="-241080">
              <a:spcBef>
                <a:spcPts val="2250"/>
              </a:spcBef>
              <a:defRPr sz="2000"/>
            </a:lvl1pPr>
            <a:lvl2pPr marL="482161" indent="-241080">
              <a:spcBef>
                <a:spcPts val="2250"/>
              </a:spcBef>
              <a:defRPr sz="2000"/>
            </a:lvl2pPr>
            <a:lvl3pPr marL="723242" indent="-241080">
              <a:spcBef>
                <a:spcPts val="2250"/>
              </a:spcBef>
              <a:defRPr sz="2000"/>
            </a:lvl3pPr>
            <a:lvl4pPr marL="964323" indent="-241080">
              <a:spcBef>
                <a:spcPts val="2250"/>
              </a:spcBef>
              <a:defRPr sz="2000"/>
            </a:lvl4pPr>
            <a:lvl5pPr marL="1205403" indent="-241080">
              <a:spcBef>
                <a:spcPts val="2250"/>
              </a:spcBef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000000"/>
                </a:solidFill>
                <a:latin typeface="Helvetica Light"/>
                <a:ea typeface="Helvetica Light"/>
                <a:cs typeface="Helvetica Light"/>
              </a:rPr>
              <a:pPr/>
              <a:t>‹#›</a:t>
            </a:fld>
            <a:endParaRPr>
              <a:solidFill>
                <a:srgbClr val="000000"/>
              </a:solidFill>
              <a:latin typeface="Helvetica Light"/>
              <a:ea typeface="Helvetica Light"/>
              <a:cs typeface="Helvetica Light"/>
            </a:endParaRPr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669731" y="892972"/>
            <a:ext cx="7804547" cy="507206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000000"/>
                </a:solidFill>
                <a:latin typeface="Helvetica Light"/>
                <a:ea typeface="Helvetica Light"/>
                <a:cs typeface="Helvetica Light"/>
              </a:rPr>
              <a:pPr/>
              <a:t>‹#›</a:t>
            </a:fld>
            <a:endParaRPr>
              <a:solidFill>
                <a:srgbClr val="000000"/>
              </a:solidFill>
              <a:latin typeface="Helvetica Light"/>
              <a:ea typeface="Helvetica Light"/>
              <a:cs typeface="Helvetica Light"/>
            </a:endParaRPr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4723809" y="3580807"/>
            <a:ext cx="3750469" cy="2652117"/>
          </a:xfrm>
          <a:prstGeom prst="rect">
            <a:avLst/>
          </a:prstGeom>
        </p:spPr>
        <p:txBody>
          <a:bodyPr lIns="64288" tIns="32144" rIns="64288" bIns="32144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4728181" y="625080"/>
            <a:ext cx="3750469" cy="2652117"/>
          </a:xfrm>
          <a:prstGeom prst="rect">
            <a:avLst/>
          </a:prstGeom>
        </p:spPr>
        <p:txBody>
          <a:bodyPr lIns="64288" tIns="32144" rIns="64288" bIns="32144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669730" y="625079"/>
            <a:ext cx="3750469" cy="5607844"/>
          </a:xfrm>
          <a:prstGeom prst="rect">
            <a:avLst/>
          </a:prstGeom>
        </p:spPr>
        <p:txBody>
          <a:bodyPr lIns="64288" tIns="32144" rIns="64288" bIns="32144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000000"/>
                </a:solidFill>
                <a:latin typeface="Helvetica Light"/>
                <a:ea typeface="Helvetica Light"/>
                <a:cs typeface="Helvetica Light"/>
              </a:rPr>
              <a:pPr/>
              <a:t>‹#›</a:t>
            </a:fld>
            <a:endParaRPr>
              <a:solidFill>
                <a:srgbClr val="000000"/>
              </a:solidFill>
              <a:latin typeface="Helvetica Light"/>
              <a:ea typeface="Helvetica Light"/>
              <a:cs typeface="Helvetica Light"/>
            </a:endParaRPr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892974" y="4473773"/>
            <a:ext cx="7358063" cy="33373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7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892974" y="2997664"/>
            <a:ext cx="7358063" cy="48762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7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000000"/>
                </a:solidFill>
                <a:latin typeface="Helvetica Light"/>
                <a:ea typeface="Helvetica Light"/>
                <a:cs typeface="Helvetica Light"/>
              </a:rPr>
              <a:pPr/>
              <a:t>‹#›</a:t>
            </a:fld>
            <a:endParaRPr>
              <a:solidFill>
                <a:srgbClr val="000000"/>
              </a:solidFill>
              <a:latin typeface="Helvetica Light"/>
              <a:ea typeface="Helvetica Light"/>
              <a:cs typeface="Helvetica Light"/>
            </a:endParaRPr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lIns="64288" tIns="32144" rIns="64288" bIns="32144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000000"/>
                </a:solidFill>
                <a:latin typeface="Helvetica Light"/>
                <a:ea typeface="Helvetica Light"/>
                <a:cs typeface="Helvetica Light"/>
              </a:rPr>
              <a:pPr/>
              <a:t>‹#›</a:t>
            </a:fld>
            <a:endParaRPr>
              <a:solidFill>
                <a:srgbClr val="000000"/>
              </a:solidFill>
              <a:latin typeface="Helvetica Light"/>
              <a:ea typeface="Helvetica Light"/>
              <a:cs typeface="Helvetica Light"/>
            </a:endParaRPr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000000"/>
                </a:solidFill>
                <a:latin typeface="Helvetica Light"/>
                <a:ea typeface="Helvetica Light"/>
                <a:cs typeface="Helvetica Light"/>
              </a:rPr>
              <a:pPr/>
              <a:t>‹#›</a:t>
            </a:fld>
            <a:endParaRPr>
              <a:solidFill>
                <a:srgbClr val="000000"/>
              </a:solidFill>
              <a:latin typeface="Helvetica Light"/>
              <a:ea typeface="Helvetica Light"/>
              <a:cs typeface="Helvetica Light"/>
            </a:endParaRPr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Grap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610" y="0"/>
            <a:ext cx="7365011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698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195888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7F7F7F"/>
                </a:solidFill>
                <a:latin typeface="Gill Sans" charset="0"/>
                <a:cs typeface="Gill Sans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5B1056B-BF64-384F-9EF9-BDE066AFC4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4183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892969" y="1151930"/>
            <a:ext cx="7358063" cy="2321719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892969" y="3536156"/>
            <a:ext cx="7358063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00"/>
            </a:lvl1pPr>
            <a:lvl2pPr marL="0" indent="160729" algn="ctr">
              <a:spcBef>
                <a:spcPts val="0"/>
              </a:spcBef>
              <a:buSzTx/>
              <a:buNone/>
              <a:defRPr sz="2200"/>
            </a:lvl2pPr>
            <a:lvl3pPr marL="0" indent="321457" algn="ctr">
              <a:spcBef>
                <a:spcPts val="0"/>
              </a:spcBef>
              <a:buSzTx/>
              <a:buNone/>
              <a:defRPr sz="2200"/>
            </a:lvl3pPr>
            <a:lvl4pPr marL="0" indent="482186" algn="ctr">
              <a:spcBef>
                <a:spcPts val="0"/>
              </a:spcBef>
              <a:buSzTx/>
              <a:buNone/>
              <a:defRPr sz="2200"/>
            </a:lvl4pPr>
            <a:lvl5pPr marL="0" indent="642915" algn="ctr">
              <a:spcBef>
                <a:spcPts val="0"/>
              </a:spcBef>
              <a:buSzTx/>
              <a:buNone/>
              <a:defRPr sz="2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000000"/>
                </a:solidFill>
                <a:latin typeface="Helvetica Light"/>
                <a:ea typeface="Helvetica Light"/>
                <a:cs typeface="Helvetica Light"/>
              </a:rPr>
              <a:pPr/>
              <a:t>‹#›</a:t>
            </a:fld>
            <a:endParaRPr>
              <a:solidFill>
                <a:srgbClr val="000000"/>
              </a:solidFill>
              <a:latin typeface="Helvetica Light"/>
              <a:ea typeface="Helvetica Light"/>
              <a:cs typeface="Helvetica Light"/>
            </a:endParaRPr>
          </a:p>
        </p:txBody>
      </p:sp>
    </p:spTree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129606" y="446485"/>
            <a:ext cx="6875859" cy="4161234"/>
          </a:xfrm>
          <a:prstGeom prst="rect">
            <a:avLst/>
          </a:prstGeom>
        </p:spPr>
        <p:txBody>
          <a:bodyPr lIns="64291" tIns="32145" rIns="64291" bIns="32145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892969" y="4723805"/>
            <a:ext cx="7358063" cy="1000125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892969" y="5759649"/>
            <a:ext cx="7358063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00"/>
            </a:lvl1pPr>
            <a:lvl2pPr marL="0" indent="160729" algn="ctr">
              <a:spcBef>
                <a:spcPts val="0"/>
              </a:spcBef>
              <a:buSzTx/>
              <a:buNone/>
              <a:defRPr sz="2200"/>
            </a:lvl2pPr>
            <a:lvl3pPr marL="0" indent="321457" algn="ctr">
              <a:spcBef>
                <a:spcPts val="0"/>
              </a:spcBef>
              <a:buSzTx/>
              <a:buNone/>
              <a:defRPr sz="2200"/>
            </a:lvl3pPr>
            <a:lvl4pPr marL="0" indent="482186" algn="ctr">
              <a:spcBef>
                <a:spcPts val="0"/>
              </a:spcBef>
              <a:buSzTx/>
              <a:buNone/>
              <a:defRPr sz="2200"/>
            </a:lvl4pPr>
            <a:lvl5pPr marL="0" indent="642915" algn="ctr">
              <a:spcBef>
                <a:spcPts val="0"/>
              </a:spcBef>
              <a:buSzTx/>
              <a:buNone/>
              <a:defRPr sz="2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4420274" y="6500812"/>
            <a:ext cx="294523" cy="2721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000000"/>
                </a:solidFill>
                <a:latin typeface="Helvetica Light"/>
                <a:ea typeface="Helvetica Light"/>
                <a:cs typeface="Helvetica Light"/>
              </a:rPr>
              <a:pPr/>
              <a:t>‹#›</a:t>
            </a:fld>
            <a:endParaRPr>
              <a:solidFill>
                <a:srgbClr val="000000"/>
              </a:solidFill>
              <a:latin typeface="Helvetica Light"/>
              <a:ea typeface="Helvetica Light"/>
              <a:cs typeface="Helvetica Light"/>
            </a:endParaRPr>
          </a:p>
        </p:txBody>
      </p:sp>
    </p:spTree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892969" y="2268141"/>
            <a:ext cx="7358063" cy="2321719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000000"/>
                </a:solidFill>
                <a:latin typeface="Helvetica Light"/>
                <a:ea typeface="Helvetica Light"/>
                <a:cs typeface="Helvetica Light"/>
              </a:rPr>
              <a:pPr/>
              <a:t>‹#›</a:t>
            </a:fld>
            <a:endParaRPr>
              <a:solidFill>
                <a:srgbClr val="000000"/>
              </a:solidFill>
              <a:latin typeface="Helvetica Light"/>
              <a:ea typeface="Helvetica Light"/>
              <a:cs typeface="Helvetica Light"/>
            </a:endParaRPr>
          </a:p>
        </p:txBody>
      </p:sp>
    </p:spTree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4723805" y="446484"/>
            <a:ext cx="3750469" cy="5786438"/>
          </a:xfrm>
          <a:prstGeom prst="rect">
            <a:avLst/>
          </a:prstGeom>
        </p:spPr>
        <p:txBody>
          <a:bodyPr lIns="64291" tIns="32145" rIns="64291" bIns="32145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669726" y="446484"/>
            <a:ext cx="3750469" cy="2803922"/>
          </a:xfrm>
          <a:prstGeom prst="rect">
            <a:avLst/>
          </a:prstGeom>
        </p:spPr>
        <p:txBody>
          <a:bodyPr anchor="b"/>
          <a:lstStyle>
            <a:lvl1pPr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669726" y="3348633"/>
            <a:ext cx="3750469" cy="288428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00"/>
            </a:lvl1pPr>
            <a:lvl2pPr marL="0" indent="160729" algn="ctr">
              <a:spcBef>
                <a:spcPts val="0"/>
              </a:spcBef>
              <a:buSzTx/>
              <a:buNone/>
              <a:defRPr sz="2200"/>
            </a:lvl2pPr>
            <a:lvl3pPr marL="0" indent="321457" algn="ctr">
              <a:spcBef>
                <a:spcPts val="0"/>
              </a:spcBef>
              <a:buSzTx/>
              <a:buNone/>
              <a:defRPr sz="2200"/>
            </a:lvl3pPr>
            <a:lvl4pPr marL="0" indent="482186" algn="ctr">
              <a:spcBef>
                <a:spcPts val="0"/>
              </a:spcBef>
              <a:buSzTx/>
              <a:buNone/>
              <a:defRPr sz="2200"/>
            </a:lvl4pPr>
            <a:lvl5pPr marL="0" indent="642915" algn="ctr">
              <a:spcBef>
                <a:spcPts val="0"/>
              </a:spcBef>
              <a:buSzTx/>
              <a:buNone/>
              <a:defRPr sz="2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000000"/>
                </a:solidFill>
                <a:latin typeface="Helvetica Light"/>
                <a:ea typeface="Helvetica Light"/>
                <a:cs typeface="Helvetica Light"/>
              </a:rPr>
              <a:pPr/>
              <a:t>‹#›</a:t>
            </a:fld>
            <a:endParaRPr>
              <a:solidFill>
                <a:srgbClr val="000000"/>
              </a:solidFill>
              <a:latin typeface="Helvetica Light"/>
              <a:ea typeface="Helvetica Light"/>
              <a:cs typeface="Helvetica Light"/>
            </a:endParaRPr>
          </a:p>
        </p:txBody>
      </p:sp>
    </p:spTree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000000"/>
                </a:solidFill>
                <a:latin typeface="Helvetica Light"/>
                <a:ea typeface="Helvetica Light"/>
                <a:cs typeface="Helvetica Light"/>
              </a:rPr>
              <a:pPr/>
              <a:t>‹#›</a:t>
            </a:fld>
            <a:endParaRPr>
              <a:solidFill>
                <a:srgbClr val="000000"/>
              </a:solidFill>
              <a:latin typeface="Helvetica Light"/>
              <a:ea typeface="Helvetica Light"/>
              <a:cs typeface="Helvetica Light"/>
            </a:endParaRPr>
          </a:p>
        </p:txBody>
      </p:sp>
    </p:spTree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000000"/>
                </a:solidFill>
                <a:latin typeface="Helvetica Light"/>
                <a:ea typeface="Helvetica Light"/>
                <a:cs typeface="Helvetica Light"/>
              </a:rPr>
              <a:pPr/>
              <a:t>‹#›</a:t>
            </a:fld>
            <a:endParaRPr>
              <a:solidFill>
                <a:srgbClr val="000000"/>
              </a:solidFill>
              <a:latin typeface="Helvetica Light"/>
              <a:ea typeface="Helvetica Light"/>
              <a:cs typeface="Helvetica Light"/>
            </a:endParaRPr>
          </a:p>
        </p:txBody>
      </p:sp>
    </p:spTree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4723805" y="1830586"/>
            <a:ext cx="3750469" cy="4420195"/>
          </a:xfrm>
          <a:prstGeom prst="rect">
            <a:avLst/>
          </a:prstGeom>
        </p:spPr>
        <p:txBody>
          <a:bodyPr lIns="64291" tIns="32145" rIns="64291" bIns="32145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669726" y="1830586"/>
            <a:ext cx="3750469" cy="4420195"/>
          </a:xfrm>
          <a:prstGeom prst="rect">
            <a:avLst/>
          </a:prstGeom>
        </p:spPr>
        <p:txBody>
          <a:bodyPr/>
          <a:lstStyle>
            <a:lvl1pPr marL="241093" indent="-241093">
              <a:spcBef>
                <a:spcPts val="2250"/>
              </a:spcBef>
              <a:defRPr sz="2000"/>
            </a:lvl1pPr>
            <a:lvl2pPr marL="482186" indent="-241093">
              <a:spcBef>
                <a:spcPts val="2250"/>
              </a:spcBef>
              <a:defRPr sz="2000"/>
            </a:lvl2pPr>
            <a:lvl3pPr marL="723279" indent="-241093">
              <a:spcBef>
                <a:spcPts val="2250"/>
              </a:spcBef>
              <a:defRPr sz="2000"/>
            </a:lvl3pPr>
            <a:lvl4pPr marL="964372" indent="-241093">
              <a:spcBef>
                <a:spcPts val="2250"/>
              </a:spcBef>
              <a:defRPr sz="2000"/>
            </a:lvl4pPr>
            <a:lvl5pPr marL="1205465" indent="-241093">
              <a:spcBef>
                <a:spcPts val="2250"/>
              </a:spcBef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000000"/>
                </a:solidFill>
                <a:latin typeface="Helvetica Light"/>
                <a:ea typeface="Helvetica Light"/>
                <a:cs typeface="Helvetica Light"/>
              </a:rPr>
              <a:pPr/>
              <a:t>‹#›</a:t>
            </a:fld>
            <a:endParaRPr>
              <a:solidFill>
                <a:srgbClr val="000000"/>
              </a:solidFill>
              <a:latin typeface="Helvetica Light"/>
              <a:ea typeface="Helvetica Light"/>
              <a:cs typeface="Helvetica Light"/>
            </a:endParaRPr>
          </a:p>
        </p:txBody>
      </p:sp>
    </p:spTree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669727" y="892969"/>
            <a:ext cx="7804547" cy="507206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000000"/>
                </a:solidFill>
                <a:latin typeface="Helvetica Light"/>
                <a:ea typeface="Helvetica Light"/>
                <a:cs typeface="Helvetica Light"/>
              </a:rPr>
              <a:pPr/>
              <a:t>‹#›</a:t>
            </a:fld>
            <a:endParaRPr>
              <a:solidFill>
                <a:srgbClr val="000000"/>
              </a:solidFill>
              <a:latin typeface="Helvetica Light"/>
              <a:ea typeface="Helvetica Light"/>
              <a:cs typeface="Helvetica Light"/>
            </a:endParaRPr>
          </a:p>
        </p:txBody>
      </p:sp>
    </p:spTree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4723805" y="3580805"/>
            <a:ext cx="3750469" cy="2652117"/>
          </a:xfrm>
          <a:prstGeom prst="rect">
            <a:avLst/>
          </a:prstGeom>
        </p:spPr>
        <p:txBody>
          <a:bodyPr lIns="64291" tIns="32145" rIns="64291" bIns="32145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4728177" y="625078"/>
            <a:ext cx="3750469" cy="2652117"/>
          </a:xfrm>
          <a:prstGeom prst="rect">
            <a:avLst/>
          </a:prstGeom>
        </p:spPr>
        <p:txBody>
          <a:bodyPr lIns="64291" tIns="32145" rIns="64291" bIns="32145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669726" y="625078"/>
            <a:ext cx="3750469" cy="5607844"/>
          </a:xfrm>
          <a:prstGeom prst="rect">
            <a:avLst/>
          </a:prstGeom>
        </p:spPr>
        <p:txBody>
          <a:bodyPr lIns="64291" tIns="32145" rIns="64291" bIns="32145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000000"/>
                </a:solidFill>
                <a:latin typeface="Helvetica Light"/>
                <a:ea typeface="Helvetica Light"/>
                <a:cs typeface="Helvetica Light"/>
              </a:rPr>
              <a:pPr/>
              <a:t>‹#›</a:t>
            </a:fld>
            <a:endParaRPr>
              <a:solidFill>
                <a:srgbClr val="000000"/>
              </a:solidFill>
              <a:latin typeface="Helvetica Light"/>
              <a:ea typeface="Helvetica Light"/>
              <a:cs typeface="Helvetica Light"/>
            </a:endParaRPr>
          </a:p>
        </p:txBody>
      </p:sp>
    </p:spTree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892969" y="4473774"/>
            <a:ext cx="7358063" cy="333742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7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892969" y="2997662"/>
            <a:ext cx="7358063" cy="48763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7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000000"/>
                </a:solidFill>
                <a:latin typeface="Helvetica Light"/>
                <a:ea typeface="Helvetica Light"/>
                <a:cs typeface="Helvetica Light"/>
              </a:rPr>
              <a:pPr/>
              <a:t>‹#›</a:t>
            </a:fld>
            <a:endParaRPr>
              <a:solidFill>
                <a:srgbClr val="000000"/>
              </a:solidFill>
              <a:latin typeface="Helvetica Light"/>
              <a:ea typeface="Helvetica Light"/>
              <a:cs typeface="Helvetica Light"/>
            </a:endParaRP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195888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7F7F7F"/>
                </a:solidFill>
                <a:latin typeface="Gill Sans" charset="0"/>
                <a:cs typeface="Gill Sans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042855E-4A63-314E-8268-08CFC35E47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8669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lIns="64291" tIns="32145" rIns="64291" bIns="32145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000000"/>
                </a:solidFill>
                <a:latin typeface="Helvetica Light"/>
                <a:ea typeface="Helvetica Light"/>
                <a:cs typeface="Helvetica Light"/>
              </a:rPr>
              <a:pPr/>
              <a:t>‹#›</a:t>
            </a:fld>
            <a:endParaRPr>
              <a:solidFill>
                <a:srgbClr val="000000"/>
              </a:solidFill>
              <a:latin typeface="Helvetica Light"/>
              <a:ea typeface="Helvetica Light"/>
              <a:cs typeface="Helvetica Light"/>
            </a:endParaRPr>
          </a:p>
        </p:txBody>
      </p:sp>
    </p:spTree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000000"/>
                </a:solidFill>
                <a:latin typeface="Helvetica Light"/>
                <a:ea typeface="Helvetica Light"/>
                <a:cs typeface="Helvetica Light"/>
              </a:rPr>
              <a:pPr/>
              <a:t>‹#›</a:t>
            </a:fld>
            <a:endParaRPr>
              <a:solidFill>
                <a:srgbClr val="000000"/>
              </a:solidFill>
              <a:latin typeface="Helvetica Light"/>
              <a:ea typeface="Helvetica Light"/>
              <a:cs typeface="Helvetica Light"/>
            </a:endParaRPr>
          </a:p>
        </p:txBody>
      </p:sp>
    </p:spTree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1618-693E-544A-B74D-843D30511F0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4/22/17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75B2-04A9-C848-8E2A-4E5422AE1B7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584025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1618-693E-544A-B74D-843D30511F0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4/22/17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75B2-04A9-C848-8E2A-4E5422AE1B7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943405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1618-693E-544A-B74D-843D30511F0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4/22/17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75B2-04A9-C848-8E2A-4E5422AE1B7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322624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1618-693E-544A-B74D-843D30511F0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4/22/17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75B2-04A9-C848-8E2A-4E5422AE1B7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176881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1618-693E-544A-B74D-843D30511F0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4/22/17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75B2-04A9-C848-8E2A-4E5422AE1B7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389319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1618-693E-544A-B74D-843D30511F0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4/22/17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75B2-04A9-C848-8E2A-4E5422AE1B7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316847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1618-693E-544A-B74D-843D30511F0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4/22/17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75B2-04A9-C848-8E2A-4E5422AE1B7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40994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1618-693E-544A-B74D-843D30511F0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4/22/17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75B2-04A9-C848-8E2A-4E5422AE1B7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6877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195888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7F7F7F"/>
                </a:solidFill>
                <a:latin typeface="Gill Sans" charset="0"/>
                <a:cs typeface="Gill Sans" charset="0"/>
              </a:defRPr>
            </a:lvl1pPr>
          </a:lstStyle>
          <a:p>
            <a:endParaRPr lang="en-US"/>
          </a:p>
        </p:txBody>
      </p:sp>
      <p:sp>
        <p:nvSpPr>
          <p:cNvPr id="3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F7C7EF2-A98C-724F-A28C-E625564C65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6104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1618-693E-544A-B74D-843D30511F0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4/22/17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75B2-04A9-C848-8E2A-4E5422AE1B7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239463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1618-693E-544A-B74D-843D30511F0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4/22/17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75B2-04A9-C848-8E2A-4E5422AE1B7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590211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1618-693E-544A-B74D-843D30511F0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4/22/17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75B2-04A9-C848-8E2A-4E5422AE1B7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1663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t"/>
          <a:lstStyle>
            <a:lvl1pPr algn="ctr">
              <a:lnSpc>
                <a:spcPct val="125000"/>
              </a:lnSpc>
              <a:defRPr sz="2000" b="1">
                <a:solidFill>
                  <a:srgbClr val="BD4536"/>
                </a:solidFill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195888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7F7F7F"/>
                </a:solidFill>
                <a:latin typeface="Gill Sans" charset="0"/>
                <a:cs typeface="Gill Sans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6BAC9D1-DF08-6843-91F4-25A482E003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1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-3175"/>
            <a:ext cx="9144000" cy="1470025"/>
          </a:xfrm>
        </p:spPr>
        <p:txBody>
          <a:bodyPr/>
          <a:lstStyle/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00138" y="3841750"/>
            <a:ext cx="6953250" cy="1925638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595959"/>
                </a:solidFill>
              </a:defRPr>
            </a:lvl1pPr>
            <a:lvl2pPr marL="457200" indent="0" algn="ctr">
              <a:buNone/>
              <a:defRPr sz="2400">
                <a:solidFill>
                  <a:srgbClr val="595959"/>
                </a:solidFill>
              </a:defRPr>
            </a:lvl2pPr>
            <a:lvl3pPr marL="914400" indent="0" algn="ctr">
              <a:buNone/>
              <a:defRPr sz="2400">
                <a:solidFill>
                  <a:srgbClr val="595959"/>
                </a:solidFill>
              </a:defRPr>
            </a:lvl3pPr>
            <a:lvl4pPr marL="1371600" indent="0" algn="ctr">
              <a:buNone/>
              <a:defRPr sz="2400">
                <a:solidFill>
                  <a:srgbClr val="595959"/>
                </a:solidFill>
              </a:defRPr>
            </a:lvl4pPr>
            <a:lvl5pPr marL="1828800" indent="0" algn="ctr">
              <a:buNone/>
              <a:defRPr sz="2400">
                <a:solidFill>
                  <a:srgbClr val="595959"/>
                </a:solidFill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4819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639050" cy="4940805"/>
          </a:xfrm>
        </p:spPr>
        <p:txBody>
          <a:bodyPr/>
          <a:lstStyle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CA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226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Relationship Id="rId9" Type="http://schemas.openxmlformats.org/officeDocument/2006/relationships/theme" Target="../theme/theme3.xml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9.xml"/><Relationship Id="rId13" Type="http://schemas.openxmlformats.org/officeDocument/2006/relationships/theme" Target="../theme/theme4.xml"/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Relationship Id="rId9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1.xml"/><Relationship Id="rId13" Type="http://schemas.openxmlformats.org/officeDocument/2006/relationships/theme" Target="../theme/theme5.xml"/><Relationship Id="rId1" Type="http://schemas.openxmlformats.org/officeDocument/2006/relationships/slideLayout" Target="../slideLayouts/slideLayout40.xml"/><Relationship Id="rId2" Type="http://schemas.openxmlformats.org/officeDocument/2006/relationships/slideLayout" Target="../slideLayouts/slideLayout41.xml"/><Relationship Id="rId3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3.xml"/><Relationship Id="rId5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6.xml"/><Relationship Id="rId8" Type="http://schemas.openxmlformats.org/officeDocument/2006/relationships/slideLayout" Target="../slideLayouts/slideLayout47.xml"/><Relationship Id="rId9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1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3.xml"/><Relationship Id="rId3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5.xml"/><Relationship Id="rId5" Type="http://schemas.openxmlformats.org/officeDocument/2006/relationships/slideLayout" Target="../slideLayouts/slideLayout56.xml"/><Relationship Id="rId6" Type="http://schemas.openxmlformats.org/officeDocument/2006/relationships/slideLayout" Target="../slideLayouts/slideLayout57.xml"/><Relationship Id="rId7" Type="http://schemas.openxmlformats.org/officeDocument/2006/relationships/slideLayout" Target="../slideLayouts/slideLayout58.xml"/><Relationship Id="rId8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58875"/>
            <a:ext cx="8229600" cy="49403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1385A7"/>
          </a:solidFill>
          <a:latin typeface="Gill Sans SemiBold"/>
          <a:ea typeface="ＭＳ Ｐゴシック" pitchFamily="-65" charset="-128"/>
          <a:cs typeface="Gill Sans SemiBold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lnSpc>
          <a:spcPct val="125000"/>
        </a:lnSpc>
        <a:spcBef>
          <a:spcPct val="0"/>
        </a:spcBef>
        <a:spcAft>
          <a:spcPts val="1200"/>
        </a:spcAft>
        <a:buClr>
          <a:srgbClr val="BD4536"/>
        </a:buClr>
        <a:buFont typeface="Arial" charset="0"/>
        <a:buChar char="•"/>
        <a:defRPr sz="2600" kern="1200">
          <a:solidFill>
            <a:schemeClr val="tx1"/>
          </a:solidFill>
          <a:latin typeface="Gill Sans"/>
          <a:ea typeface="ＭＳ Ｐゴシック" pitchFamily="-65" charset="-128"/>
          <a:cs typeface="Gill Sans"/>
        </a:defRPr>
      </a:lvl1pPr>
      <a:lvl2pPr marL="742950" indent="-285750" algn="l" defTabSz="457200" rtl="0" eaLnBrk="0" fontAlgn="base" hangingPunct="0">
        <a:lnSpc>
          <a:spcPct val="125000"/>
        </a:lnSpc>
        <a:spcBef>
          <a:spcPct val="0"/>
        </a:spcBef>
        <a:spcAft>
          <a:spcPts val="1200"/>
        </a:spcAft>
        <a:buClr>
          <a:srgbClr val="BD4536"/>
        </a:buClr>
        <a:buFont typeface="Lucida Grande" charset="0"/>
        <a:buChar char="–"/>
        <a:defRPr sz="2600" kern="1200">
          <a:solidFill>
            <a:schemeClr val="tx1"/>
          </a:solidFill>
          <a:latin typeface="Gill Sans"/>
          <a:ea typeface="ＭＳ Ｐゴシック" pitchFamily="-65" charset="-128"/>
          <a:cs typeface="Gill San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Lucida Grande" charset="0"/>
        <a:buChar char="–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44821" y="1158875"/>
            <a:ext cx="7651429" cy="49403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BD4536"/>
          </a:solidFill>
          <a:latin typeface="Gill Sans"/>
          <a:ea typeface="ＭＳ Ｐゴシック" pitchFamily="-65" charset="-128"/>
          <a:cs typeface="Gill San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BD4536"/>
          </a:solidFill>
          <a:latin typeface="Gill Sans SemiBold" pitchFamily="-65" charset="0"/>
          <a:ea typeface="ＭＳ Ｐゴシック" pitchFamily="-65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BD4536"/>
          </a:solidFill>
          <a:latin typeface="Gill Sans SemiBold" pitchFamily="-65" charset="0"/>
          <a:ea typeface="ＭＳ Ｐゴシック" pitchFamily="-65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BD4536"/>
          </a:solidFill>
          <a:latin typeface="Gill Sans SemiBold" pitchFamily="-65" charset="0"/>
          <a:ea typeface="ＭＳ Ｐゴシック" pitchFamily="-65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BD4536"/>
          </a:solidFill>
          <a:latin typeface="Gill Sans SemiBold" pitchFamily="-65" charset="0"/>
          <a:ea typeface="ＭＳ Ｐゴシック" pitchFamily="-65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lnSpc>
          <a:spcPct val="125000"/>
        </a:lnSpc>
        <a:spcBef>
          <a:spcPct val="0"/>
        </a:spcBef>
        <a:spcAft>
          <a:spcPts val="1200"/>
        </a:spcAft>
        <a:buClr>
          <a:srgbClr val="BD4536"/>
        </a:buClr>
        <a:buFont typeface="Arial" charset="0"/>
        <a:buChar char="•"/>
        <a:defRPr sz="2600" kern="1200">
          <a:solidFill>
            <a:schemeClr val="tx1"/>
          </a:solidFill>
          <a:latin typeface="Gill Sans"/>
          <a:ea typeface="ＭＳ Ｐゴシック" pitchFamily="-65" charset="-128"/>
          <a:cs typeface="Gill Sans"/>
        </a:defRPr>
      </a:lvl1pPr>
      <a:lvl2pPr marL="742950" indent="-285750" algn="l" defTabSz="457200" rtl="0" eaLnBrk="0" fontAlgn="base" hangingPunct="0">
        <a:lnSpc>
          <a:spcPct val="114000"/>
        </a:lnSpc>
        <a:spcBef>
          <a:spcPct val="0"/>
        </a:spcBef>
        <a:spcAft>
          <a:spcPts val="1200"/>
        </a:spcAft>
        <a:buClr>
          <a:srgbClr val="BD4536"/>
        </a:buClr>
        <a:buFont typeface="Lucida Grande" charset="0"/>
        <a:buChar char="–"/>
        <a:defRPr sz="2600" kern="1200">
          <a:solidFill>
            <a:schemeClr val="tx1"/>
          </a:solidFill>
          <a:latin typeface="Gill Sans"/>
          <a:ea typeface="ＭＳ Ｐゴシック" pitchFamily="-65" charset="-128"/>
          <a:cs typeface="Gill San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Lucida Grande" charset="0"/>
        <a:buChar char="–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44821" y="1158875"/>
            <a:ext cx="7651429" cy="49403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BD4536"/>
          </a:solidFill>
          <a:latin typeface="Gill Sans"/>
          <a:ea typeface="ＭＳ Ｐゴシック" pitchFamily="-65" charset="-128"/>
          <a:cs typeface="Gill San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BD4536"/>
          </a:solidFill>
          <a:latin typeface="Gill Sans SemiBold" pitchFamily="-65" charset="0"/>
          <a:ea typeface="ＭＳ Ｐゴシック" pitchFamily="-65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BD4536"/>
          </a:solidFill>
          <a:latin typeface="Gill Sans SemiBold" pitchFamily="-65" charset="0"/>
          <a:ea typeface="ＭＳ Ｐゴシック" pitchFamily="-65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BD4536"/>
          </a:solidFill>
          <a:latin typeface="Gill Sans SemiBold" pitchFamily="-65" charset="0"/>
          <a:ea typeface="ＭＳ Ｐゴシック" pitchFamily="-65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BD4536"/>
          </a:solidFill>
          <a:latin typeface="Gill Sans SemiBold" pitchFamily="-65" charset="0"/>
          <a:ea typeface="ＭＳ Ｐゴシック" pitchFamily="-65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lnSpc>
          <a:spcPct val="125000"/>
        </a:lnSpc>
        <a:spcBef>
          <a:spcPct val="0"/>
        </a:spcBef>
        <a:spcAft>
          <a:spcPts val="1200"/>
        </a:spcAft>
        <a:buClr>
          <a:srgbClr val="BD4536"/>
        </a:buClr>
        <a:buFont typeface="Arial" charset="0"/>
        <a:buChar char="•"/>
        <a:defRPr sz="2600" kern="1200">
          <a:solidFill>
            <a:schemeClr val="tx1"/>
          </a:solidFill>
          <a:latin typeface="Gill Sans"/>
          <a:ea typeface="ＭＳ Ｐゴシック" pitchFamily="-65" charset="-128"/>
          <a:cs typeface="Gill Sans"/>
        </a:defRPr>
      </a:lvl1pPr>
      <a:lvl2pPr marL="742950" indent="-285750" algn="l" defTabSz="457200" rtl="0" eaLnBrk="0" fontAlgn="base" hangingPunct="0">
        <a:lnSpc>
          <a:spcPct val="114000"/>
        </a:lnSpc>
        <a:spcBef>
          <a:spcPct val="0"/>
        </a:spcBef>
        <a:spcAft>
          <a:spcPts val="1200"/>
        </a:spcAft>
        <a:buClr>
          <a:srgbClr val="BD4536"/>
        </a:buClr>
        <a:buFont typeface="Lucida Grande" charset="0"/>
        <a:buChar char="–"/>
        <a:defRPr sz="2600" kern="1200">
          <a:solidFill>
            <a:schemeClr val="tx1"/>
          </a:solidFill>
          <a:latin typeface="Gill Sans"/>
          <a:ea typeface="ＭＳ Ｐゴシック" pitchFamily="-65" charset="-128"/>
          <a:cs typeface="Gill San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Lucida Grande" charset="0"/>
        <a:buChar char="–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69731" y="312543"/>
            <a:ext cx="7804547" cy="1518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69731" y="1830589"/>
            <a:ext cx="7804547" cy="4420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4420281" y="6505278"/>
            <a:ext cx="294519" cy="272182"/>
          </a:xfrm>
          <a:prstGeom prst="rect">
            <a:avLst/>
          </a:prstGeom>
          <a:ln w="12700">
            <a:miter lim="400000"/>
          </a:ln>
        </p:spPr>
        <p:txBody>
          <a:bodyPr wrap="none" lIns="35715" tIns="35715" rIns="35715" bIns="35715">
            <a:spAutoFit/>
          </a:bodyPr>
          <a:lstStyle>
            <a:lvl1pPr>
              <a:defRPr sz="1300"/>
            </a:lvl1pPr>
          </a:lstStyle>
          <a:p>
            <a:pPr algn="ctr" defTabSz="410730" fontAlgn="auto" hangingPunct="0">
              <a:spcBef>
                <a:spcPts val="0"/>
              </a:spcBef>
              <a:spcAft>
                <a:spcPts val="0"/>
              </a:spcAft>
            </a:pPr>
            <a:fld id="{86CB4B4D-7CA3-9044-876B-883B54F8677D}" type="slidenum">
              <a:rPr lang="uk-UA" kern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pPr algn="ctr" defTabSz="410730" fontAlgn="auto" hangingPunct="0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uk-UA" kern="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</p:sldLayoutIdLst>
  <p:transition spd="med"/>
  <p:txStyles>
    <p:titleStyle>
      <a:lvl1pPr marL="0" marR="0" indent="0" algn="ctr" defTabSz="4107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60721" algn="ctr" defTabSz="4107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321440" algn="ctr" defTabSz="4107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482161" algn="ctr" defTabSz="4107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642882" algn="ctr" defTabSz="4107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803602" algn="ctr" defTabSz="4107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964323" algn="ctr" defTabSz="4107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125044" algn="ctr" defTabSz="4107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285763" algn="ctr" defTabSz="4107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312512" marR="0" indent="-312512" algn="l" defTabSz="410730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625024" marR="0" indent="-312512" algn="l" defTabSz="410730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937536" marR="0" indent="-312512" algn="l" defTabSz="410730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250048" marR="0" indent="-312512" algn="l" defTabSz="410730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1562560" marR="0" indent="-312512" algn="l" defTabSz="410730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1875072" marR="0" indent="-312512" algn="l" defTabSz="410730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2187584" marR="0" indent="-312512" algn="l" defTabSz="410730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2500096" marR="0" indent="-312512" algn="l" defTabSz="410730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2812608" marR="0" indent="-312512" algn="l" defTabSz="410730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4107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60721" algn="ctr" defTabSz="4107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321440" algn="ctr" defTabSz="4107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482161" algn="ctr" defTabSz="4107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642882" algn="ctr" defTabSz="4107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803602" algn="ctr" defTabSz="4107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964323" algn="ctr" defTabSz="4107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125044" algn="ctr" defTabSz="4107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285763" algn="ctr" defTabSz="4107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69727" y="312539"/>
            <a:ext cx="7804547" cy="1518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69727" y="1830586"/>
            <a:ext cx="7804547" cy="4420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4420274" y="6505277"/>
            <a:ext cx="294523" cy="272186"/>
          </a:xfrm>
          <a:prstGeom prst="rect">
            <a:avLst/>
          </a:prstGeom>
          <a:ln w="12700">
            <a:miter lim="400000"/>
          </a:ln>
        </p:spPr>
        <p:txBody>
          <a:bodyPr wrap="none" lIns="35717" tIns="35717" rIns="35717" bIns="35717">
            <a:spAutoFit/>
          </a:bodyPr>
          <a:lstStyle>
            <a:lvl1pPr>
              <a:defRPr sz="1300"/>
            </a:lvl1pPr>
          </a:lstStyle>
          <a:p>
            <a:pPr algn="ctr" defTabSz="410751" fontAlgn="auto" hangingPunct="0">
              <a:spcBef>
                <a:spcPts val="0"/>
              </a:spcBef>
              <a:spcAft>
                <a:spcPts val="0"/>
              </a:spcAft>
            </a:pPr>
            <a:fld id="{86CB4B4D-7CA3-9044-876B-883B54F8677D}" type="slidenum">
              <a:rPr kern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pPr algn="ctr" defTabSz="410751" fontAlgn="auto" hangingPunct="0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ern="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</p:sldLayoutIdLst>
  <p:transition spd="med"/>
  <p:txStyles>
    <p:titleStyle>
      <a:lvl1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60729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321457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482186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642915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803643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964372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125101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285829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312528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625056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937584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250112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1562640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1875168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2187696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2500224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2812752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60729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321457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482186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642915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803643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964372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125101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285829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0CE1618-693E-544A-B74D-843D30511F0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4/22/17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00CC75B2-04A9-C848-8E2A-4E5422AE1B7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0645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4" Type="http://schemas.openxmlformats.org/officeDocument/2006/relationships/image" Target="../media/image21.jpg"/><Relationship Id="rId5" Type="http://schemas.openxmlformats.org/officeDocument/2006/relationships/image" Target="../media/image22.jp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6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4" Type="http://schemas.openxmlformats.org/officeDocument/2006/relationships/image" Target="../media/image21.jp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4" Type="http://schemas.openxmlformats.org/officeDocument/2006/relationships/image" Target="../media/image39.jp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3.jp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4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3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7.jp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8.png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8.png"/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1.xml"/><Relationship Id="rId3" Type="http://schemas.openxmlformats.org/officeDocument/2006/relationships/notesSlide" Target="../notesSlides/notesSlide4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gif"/><Relationship Id="rId4" Type="http://schemas.openxmlformats.org/officeDocument/2006/relationships/image" Target="../media/image56.gif"/><Relationship Id="rId5" Type="http://schemas.openxmlformats.org/officeDocument/2006/relationships/image" Target="../media/image57.gif"/><Relationship Id="rId6" Type="http://schemas.openxmlformats.org/officeDocument/2006/relationships/image" Target="../media/image58.gif"/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4" Type="http://schemas.openxmlformats.org/officeDocument/2006/relationships/image" Target="../media/image38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1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9.jp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8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5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4" Type="http://schemas.openxmlformats.org/officeDocument/2006/relationships/image" Target="../media/image67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Relationship Id="rId7" Type="http://schemas.openxmlformats.org/officeDocument/2006/relationships/image" Target="../media/image72.png"/><Relationship Id="rId8" Type="http://schemas.openxmlformats.org/officeDocument/2006/relationships/image" Target="../media/image73.png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74.png"/><Relationship Id="rId5" Type="http://schemas.openxmlformats.org/officeDocument/2006/relationships/image" Target="../media/image75.png"/><Relationship Id="rId6" Type="http://schemas.openxmlformats.org/officeDocument/2006/relationships/image" Target="../media/image76.png"/><Relationship Id="rId7" Type="http://schemas.openxmlformats.org/officeDocument/2006/relationships/image" Target="../media/image77.png"/><Relationship Id="rId8" Type="http://schemas.openxmlformats.org/officeDocument/2006/relationships/image" Target="../media/image78.png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Relationship Id="rId6" Type="http://schemas.openxmlformats.org/officeDocument/2006/relationships/image" Target="../media/image82.png"/><Relationship Id="rId7" Type="http://schemas.openxmlformats.org/officeDocument/2006/relationships/image" Target="../media/image83.png"/><Relationship Id="rId8" Type="http://schemas.openxmlformats.org/officeDocument/2006/relationships/image" Target="../media/image84.png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jpg"/><Relationship Id="rId4" Type="http://schemas.openxmlformats.org/officeDocument/2006/relationships/image" Target="../media/image92.jp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Relationship Id="rId7" Type="http://schemas.openxmlformats.org/officeDocument/2006/relationships/image" Target="../media/image72.png"/><Relationship Id="rId8" Type="http://schemas.openxmlformats.org/officeDocument/2006/relationships/image" Target="../media/image73.png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9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jpg"/><Relationship Id="rId4" Type="http://schemas.openxmlformats.org/officeDocument/2006/relationships/image" Target="../media/image94.jpe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0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95.jp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Relationship Id="rId7" Type="http://schemas.openxmlformats.org/officeDocument/2006/relationships/image" Target="../media/image72.png"/><Relationship Id="rId8" Type="http://schemas.openxmlformats.org/officeDocument/2006/relationships/image" Target="../media/image73.png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jpg"/><Relationship Id="rId4" Type="http://schemas.openxmlformats.org/officeDocument/2006/relationships/image" Target="../media/image97.jp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43.jp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98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35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006spring-biography-john-maynard-keynes-capitalisms-savior_1920x1080_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300" y="-82549"/>
            <a:ext cx="9296400" cy="6972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040" y="5485827"/>
            <a:ext cx="901316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prstClr val="white"/>
                </a:solidFill>
                <a:latin typeface="Calibri"/>
                <a:cs typeface="+mn-cs"/>
              </a:rPr>
              <a:t>Aggregate Supply &amp; Aggregate Demand Model</a:t>
            </a:r>
          </a:p>
        </p:txBody>
      </p:sp>
      <p:sp>
        <p:nvSpPr>
          <p:cNvPr id="11" name="Cloud Callout 10"/>
          <p:cNvSpPr/>
          <p:nvPr/>
        </p:nvSpPr>
        <p:spPr>
          <a:xfrm>
            <a:off x="3949700" y="715349"/>
            <a:ext cx="4556296" cy="4466251"/>
          </a:xfrm>
          <a:prstGeom prst="cloudCallout">
            <a:avLst>
              <a:gd name="adj1" fmla="val -72121"/>
              <a:gd name="adj2" fmla="val -3076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2" name="Picture 11" descr="8.11-ba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965" y="1236133"/>
            <a:ext cx="2482973" cy="322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24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 dir="r"/>
      </p:transition>
    </mc:Choice>
    <mc:Fallback xmlns="">
      <p:transition xmlns:p14="http://schemas.microsoft.com/office/powerpoint/2010/main"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Content Placeholder 3"/>
          <p:cNvSpPr>
            <a:spLocks noGrp="1"/>
          </p:cNvSpPr>
          <p:nvPr>
            <p:ph idx="1"/>
          </p:nvPr>
        </p:nvSpPr>
        <p:spPr>
          <a:xfrm>
            <a:off x="457199" y="1225746"/>
            <a:ext cx="8500533" cy="565391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dirty="0">
                <a:ea typeface="ＭＳ Ｐゴシック" charset="0"/>
              </a:rPr>
              <a:t>Changes in real GDP, unemployment, and inflation are the </a:t>
            </a:r>
            <a:br>
              <a:rPr lang="en-US" dirty="0">
                <a:ea typeface="ＭＳ Ｐゴシック" charset="0"/>
              </a:rPr>
            </a:br>
            <a:r>
              <a:rPr lang="en-US" dirty="0">
                <a:solidFill>
                  <a:srgbClr val="BD4536"/>
                </a:solidFill>
                <a:ea typeface="ＭＳ Ｐゴシック" charset="0"/>
              </a:rPr>
              <a:t>result</a:t>
            </a:r>
            <a:r>
              <a:rPr lang="en-US" dirty="0">
                <a:ea typeface="ＭＳ Ｐゴシック" charset="0"/>
              </a:rPr>
              <a:t>, not the cause, </a:t>
            </a:r>
            <a:r>
              <a:rPr lang="en-US" dirty="0">
                <a:solidFill>
                  <a:srgbClr val="BD4536"/>
                </a:solidFill>
                <a:ea typeface="ＭＳ Ｐゴシック" charset="0"/>
              </a:rPr>
              <a:t>of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dirty="0">
                <a:solidFill>
                  <a:srgbClr val="BD4536"/>
                </a:solidFill>
                <a:ea typeface="ＭＳ Ｐゴシック" charset="0"/>
              </a:rPr>
              <a:t>economic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dirty="0">
                <a:solidFill>
                  <a:srgbClr val="BD4536"/>
                </a:solidFill>
                <a:ea typeface="ＭＳ Ｐゴシック" charset="0"/>
              </a:rPr>
              <a:t>events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>
                <a:latin typeface="Gill Sans" charset="0"/>
                <a:ea typeface="ＭＳ Ｐゴシック" charset="0"/>
              </a:rPr>
              <a:t>Thinking like an economist means analyzing a situation using </a:t>
            </a:r>
            <a:r>
              <a:rPr lang="en-US" dirty="0">
                <a:solidFill>
                  <a:srgbClr val="1385A7"/>
                </a:solidFill>
                <a:ea typeface="ＭＳ Ｐゴシック" charset="0"/>
              </a:rPr>
              <a:t>comparative statics  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>
                <a:latin typeface="Gill Sans" charset="0"/>
                <a:ea typeface="ＭＳ Ｐゴシック" charset="0"/>
              </a:rPr>
              <a:t>Start with one equilibrium situation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(intersection of </a:t>
            </a: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aggregate supply </a:t>
            </a:r>
            <a:r>
              <a:rPr lang="en-US" dirty="0">
                <a:latin typeface="Gill Sans" charset="0"/>
                <a:ea typeface="ＭＳ Ｐゴシック" charset="0"/>
              </a:rPr>
              <a:t>and </a:t>
            </a: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aggregate demand</a:t>
            </a:r>
            <a:r>
              <a:rPr lang="en-US" dirty="0">
                <a:latin typeface="Gill Sans" charset="0"/>
                <a:ea typeface="ＭＳ Ｐゴシック" charset="0"/>
              </a:rPr>
              <a:t>, other things the same)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>
                <a:latin typeface="Gill Sans" charset="0"/>
                <a:ea typeface="ＭＳ Ｐゴシック" charset="0"/>
              </a:rPr>
              <a:t>Change one other thing/variable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>
                <a:latin typeface="Gill Sans" charset="0"/>
                <a:ea typeface="ＭＳ Ｐゴシック" charset="0"/>
              </a:rPr>
              <a:t>Compare resulting equilibrium situation (intersection of aggregate supply and aggregate demand after change)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in terms of </a:t>
            </a: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real GDP, unemployment, and inflation</a:t>
            </a: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457200" y="283630"/>
            <a:ext cx="8229600" cy="695859"/>
          </a:xfrm>
          <a:prstGeom prst="rect">
            <a:avLst/>
          </a:prstGeom>
          <a:ln/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BD4536"/>
                </a:solidFill>
                <a:latin typeface="Gill Sans"/>
                <a:ea typeface="ＭＳ Ｐゴシック" pitchFamily="-65" charset="-128"/>
                <a:cs typeface="Gill San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BD4536"/>
                </a:solidFill>
                <a:latin typeface="Gill Sans SemiBold" pitchFamily="-65" charset="0"/>
                <a:ea typeface="ＭＳ Ｐゴシック" pitchFamily="-65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BD4536"/>
                </a:solidFill>
                <a:latin typeface="Gill Sans SemiBold" pitchFamily="-65" charset="0"/>
                <a:ea typeface="ＭＳ Ｐゴシック" pitchFamily="-65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BD4536"/>
                </a:solidFill>
                <a:latin typeface="Gill Sans SemiBold" pitchFamily="-65" charset="0"/>
                <a:ea typeface="ＭＳ Ｐゴシック" pitchFamily="-65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BD4536"/>
                </a:solidFill>
                <a:latin typeface="Gill Sans SemiBold" pitchFamily="-65" charset="0"/>
                <a:ea typeface="ＭＳ Ｐゴシック" pitchFamily="-65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1385A7"/>
                </a:solidFill>
                <a:latin typeface="Gill Sans SemiBold" pitchFamily="-65" charset="0"/>
                <a:ea typeface="ＭＳ Ｐゴシック" pitchFamily="-65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1385A7"/>
                </a:solidFill>
                <a:latin typeface="Gill Sans SemiBold" pitchFamily="-65" charset="0"/>
                <a:ea typeface="ＭＳ Ｐゴシック" pitchFamily="-65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1385A7"/>
                </a:solidFill>
                <a:latin typeface="Gill Sans SemiBold" pitchFamily="-65" charset="0"/>
                <a:ea typeface="ＭＳ Ｐゴシック" pitchFamily="-65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1385A7"/>
                </a:solidFill>
                <a:latin typeface="Gill Sans SemiBold" pitchFamily="-65" charset="0"/>
                <a:ea typeface="ＭＳ Ｐゴシック" pitchFamily="-65" charset="-128"/>
              </a:defRPr>
            </a:lvl9pPr>
          </a:lstStyle>
          <a:p>
            <a:r>
              <a:rPr lang="en-US" dirty="0">
                <a:solidFill>
                  <a:srgbClr val="1385A7"/>
                </a:solidFill>
                <a:ea typeface="ＭＳ Ｐゴシック" charset="0"/>
              </a:rPr>
              <a:t>Comparative Statics for Macroeconomics</a:t>
            </a:r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56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6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6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6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6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ctrTitle"/>
          </p:nvPr>
        </p:nvSpPr>
        <p:spPr>
          <a:xfrm>
            <a:off x="0" y="-3175"/>
            <a:ext cx="9144000" cy="1470025"/>
          </a:xfrm>
        </p:spPr>
        <p:txBody>
          <a:bodyPr/>
          <a:lstStyle/>
          <a:p>
            <a:r>
              <a:rPr lang="en-US" dirty="0">
                <a:solidFill>
                  <a:srgbClr val="1385A7"/>
                </a:solidFill>
                <a:ea typeface="ＭＳ Ｐゴシック" charset="0"/>
              </a:rPr>
              <a:t>LONG-RUN AGGREGATE SUPPLY</a:t>
            </a:r>
          </a:p>
        </p:txBody>
      </p:sp>
      <p:sp>
        <p:nvSpPr>
          <p:cNvPr id="15362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239837" y="4603750"/>
            <a:ext cx="6664326" cy="1925638"/>
          </a:xfrm>
        </p:spPr>
        <p:txBody>
          <a:bodyPr/>
          <a:lstStyle/>
          <a:p>
            <a:r>
              <a:rPr lang="en-US" dirty="0"/>
              <a:t>Long-run aggregate supply models the </a:t>
            </a:r>
            <a:br>
              <a:rPr lang="en-US" dirty="0"/>
            </a:br>
            <a:r>
              <a:rPr lang="en-US" dirty="0"/>
              <a:t>macroeconomic target outcomes of potential GDP and full employment with existing inputs.</a:t>
            </a:r>
            <a:endParaRPr lang="en-US" dirty="0">
              <a:latin typeface="Gill Sans" charset="0"/>
              <a:ea typeface="ＭＳ Ｐゴシック" charset="0"/>
            </a:endParaRPr>
          </a:p>
        </p:txBody>
      </p:sp>
      <p:pic>
        <p:nvPicPr>
          <p:cNvPr id="2" name="Picture 1" descr="fiel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450" y="1422400"/>
            <a:ext cx="4483100" cy="2921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Content Placeholder 1"/>
          <p:cNvSpPr>
            <a:spLocks noGrp="1"/>
          </p:cNvSpPr>
          <p:nvPr>
            <p:ph idx="1"/>
          </p:nvPr>
        </p:nvSpPr>
        <p:spPr>
          <a:xfrm>
            <a:off x="457198" y="380988"/>
            <a:ext cx="8686801" cy="4940805"/>
          </a:xfrm>
        </p:spPr>
        <p:txBody>
          <a:bodyPr/>
          <a:lstStyle/>
          <a:p>
            <a:r>
              <a:rPr lang="en-US" dirty="0"/>
              <a:t>Potential GDP (full-employment output) is modeled as</a:t>
            </a:r>
          </a:p>
          <a:p>
            <a:pPr lvl="1"/>
            <a:r>
              <a:rPr lang="en-US" dirty="0"/>
              <a:t>Points on production possibilities frontier </a:t>
            </a:r>
            <a:r>
              <a:rPr lang="en-US" i="1" dirty="0"/>
              <a:t>(PPF)</a:t>
            </a:r>
          </a:p>
          <a:p>
            <a:pPr lvl="1"/>
            <a:r>
              <a:rPr lang="en-US" dirty="0">
                <a:solidFill>
                  <a:srgbClr val="1385A7"/>
                </a:solidFill>
              </a:rPr>
              <a:t>Long-run aggregate supply</a:t>
            </a:r>
            <a:br>
              <a:rPr lang="en-US" dirty="0">
                <a:solidFill>
                  <a:srgbClr val="1385A7"/>
                </a:solidFill>
              </a:rPr>
            </a:br>
            <a:r>
              <a:rPr lang="en-US" dirty="0"/>
              <a:t>quantity real GDP supplied when all inputs fully employed</a:t>
            </a:r>
          </a:p>
          <a:p>
            <a:pPr lvl="1"/>
            <a:r>
              <a:rPr lang="en-US" dirty="0"/>
              <a:t>Long-run aggregate supply curve </a:t>
            </a:r>
            <a:r>
              <a:rPr lang="en-US" i="1" dirty="0"/>
              <a:t>(LAS) </a:t>
            </a:r>
            <a:r>
              <a:rPr lang="en-US" dirty="0"/>
              <a:t>— </a:t>
            </a:r>
            <a:br>
              <a:rPr lang="en-US" dirty="0"/>
            </a:br>
            <a:r>
              <a:rPr lang="en-US" dirty="0"/>
              <a:t>vertical line at potential GDP; </a:t>
            </a:r>
            <a:br>
              <a:rPr lang="en-US" dirty="0"/>
            </a:br>
            <a:r>
              <a:rPr lang="en-US" dirty="0"/>
              <a:t>potential GDP does not change when price level changes</a:t>
            </a:r>
          </a:p>
          <a:p>
            <a:r>
              <a:rPr lang="en-US" dirty="0">
                <a:latin typeface="Gill Sans" charset="0"/>
                <a:ea typeface="ＭＳ Ｐゴシック" charset="0"/>
              </a:rPr>
              <a:t>Existing inputs are unused or unemployed at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Points inside </a:t>
            </a:r>
            <a:r>
              <a:rPr lang="en-US" i="1" dirty="0">
                <a:ea typeface="ＭＳ Ｐゴシック" charset="0"/>
              </a:rPr>
              <a:t>PPF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Any quantity of real GDP less than potential GDP</a:t>
            </a:r>
          </a:p>
          <a:p>
            <a:endParaRPr lang="en-US" dirty="0">
              <a:latin typeface="Gill Sans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4740" y="0"/>
            <a:ext cx="5614521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Production Possibilities Frontier and </a:t>
            </a:r>
            <a:br>
              <a:rPr lang="en-US" dirty="0">
                <a:ea typeface="ＭＳ Ｐゴシック" charset="0"/>
              </a:rPr>
            </a:br>
            <a:r>
              <a:rPr lang="en-US" dirty="0">
                <a:ea typeface="ＭＳ Ｐゴシック" charset="0"/>
              </a:rPr>
              <a:t>Long-Run Aggregate Supply</a:t>
            </a:r>
            <a:endParaRPr lang="en-US" dirty="0"/>
          </a:p>
        </p:txBody>
      </p:sp>
      <p:pic>
        <p:nvPicPr>
          <p:cNvPr id="5" name="Content Placeholder 4" descr="Fig8.1-base.png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084" b="-18084"/>
          <a:stretch>
            <a:fillRect/>
          </a:stretch>
        </p:blipFill>
        <p:spPr/>
      </p:pic>
      <p:pic>
        <p:nvPicPr>
          <p:cNvPr id="6" name="Picture 5" descr="Fig8.1-build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66" y="2518833"/>
            <a:ext cx="6360963" cy="252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53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29895"/>
            <a:ext cx="8094133" cy="5653910"/>
          </a:xfrm>
        </p:spPr>
        <p:txBody>
          <a:bodyPr/>
          <a:lstStyle/>
          <a:p>
            <a:r>
              <a:rPr lang="en-US" dirty="0"/>
              <a:t>Time periods for macroeconomic analysis are</a:t>
            </a:r>
          </a:p>
          <a:p>
            <a:pPr lvl="1">
              <a:lnSpc>
                <a:spcPct val="125000"/>
              </a:lnSpc>
            </a:pPr>
            <a:r>
              <a:rPr lang="en-US" i="1" dirty="0">
                <a:solidFill>
                  <a:srgbClr val="BD4536"/>
                </a:solidFill>
              </a:rPr>
              <a:t>Long run </a:t>
            </a:r>
            <a:r>
              <a:rPr lang="en-US" dirty="0"/>
              <a:t>— a period of time long enough for all prices and wages to adjust to equilibrium; </a:t>
            </a:r>
            <a:br>
              <a:rPr lang="en-US" dirty="0"/>
            </a:br>
            <a:r>
              <a:rPr lang="en-US" dirty="0"/>
              <a:t>economy at potential GDP, the full employment outcome of coordinated smart choices</a:t>
            </a:r>
          </a:p>
          <a:p>
            <a:pPr lvl="1">
              <a:lnSpc>
                <a:spcPct val="125000"/>
              </a:lnSpc>
            </a:pPr>
            <a:r>
              <a:rPr lang="en-US" i="1" dirty="0">
                <a:solidFill>
                  <a:srgbClr val="BD4536"/>
                </a:solidFill>
              </a:rPr>
              <a:t>Short run </a:t>
            </a:r>
            <a:r>
              <a:rPr lang="en-US" dirty="0"/>
              <a:t>— a period of time when some </a:t>
            </a:r>
            <a:br>
              <a:rPr lang="en-US" dirty="0"/>
            </a:br>
            <a:r>
              <a:rPr lang="en-US" dirty="0">
                <a:solidFill>
                  <a:srgbClr val="1385A7"/>
                </a:solidFill>
              </a:rPr>
              <a:t>input prices do not change</a:t>
            </a:r>
            <a:r>
              <a:rPr lang="en-US" dirty="0"/>
              <a:t>; </a:t>
            </a:r>
            <a:br>
              <a:rPr lang="en-US" dirty="0"/>
            </a:br>
            <a:r>
              <a:rPr lang="en-US" dirty="0"/>
              <a:t>not all prices have adjusted to clear all markets</a:t>
            </a:r>
          </a:p>
          <a:p>
            <a:r>
              <a:rPr lang="en-US" dirty="0"/>
              <a:t>Difference based on real world observations that </a:t>
            </a:r>
            <a:br>
              <a:rPr lang="en-US" dirty="0"/>
            </a:br>
            <a:r>
              <a:rPr lang="en-US" dirty="0"/>
              <a:t>prices adjust more slowly in input (labour) markets </a:t>
            </a:r>
            <a:br>
              <a:rPr lang="en-US" dirty="0"/>
            </a:br>
            <a:r>
              <a:rPr lang="en-US" dirty="0"/>
              <a:t>than in output markets</a:t>
            </a:r>
          </a:p>
        </p:txBody>
      </p:sp>
    </p:spTree>
    <p:extLst>
      <p:ext uri="{BB962C8B-B14F-4D97-AF65-F5344CB8AC3E}">
        <p14:creationId xmlns:p14="http://schemas.microsoft.com/office/powerpoint/2010/main" val="2634873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29895"/>
            <a:ext cx="8094133" cy="5653910"/>
          </a:xfrm>
        </p:spPr>
        <p:txBody>
          <a:bodyPr/>
          <a:lstStyle/>
          <a:p>
            <a:r>
              <a:rPr lang="en-US" dirty="0"/>
              <a:t>Difference between macroeconomic long run and </a:t>
            </a:r>
            <a:br>
              <a:rPr lang="en-US" dirty="0"/>
            </a:br>
            <a:r>
              <a:rPr lang="en-US" dirty="0"/>
              <a:t>short run involves a disconnect between input markets and output markets</a:t>
            </a:r>
          </a:p>
          <a:p>
            <a:pPr lvl="1"/>
            <a:r>
              <a:rPr lang="en-US" dirty="0"/>
              <a:t>In short run, prices fixed in input markets, </a:t>
            </a:r>
            <a:br>
              <a:rPr lang="en-US" dirty="0"/>
            </a:br>
            <a:r>
              <a:rPr lang="en-US" dirty="0"/>
              <a:t>but flexible in output markets</a:t>
            </a:r>
          </a:p>
          <a:p>
            <a:pPr lvl="1"/>
            <a:r>
              <a:rPr lang="en-US" dirty="0"/>
              <a:t>In long run, prices flexible in both </a:t>
            </a:r>
            <a:br>
              <a:rPr lang="en-US" dirty="0"/>
            </a:br>
            <a:r>
              <a:rPr lang="en-US" dirty="0"/>
              <a:t>input and output markets</a:t>
            </a:r>
          </a:p>
          <a:p>
            <a:r>
              <a:rPr lang="en-US" dirty="0">
                <a:latin typeface="Gill Sans" charset="0"/>
                <a:ea typeface="ＭＳ Ｐゴシック" charset="0"/>
              </a:rPr>
              <a:t>Long run and short run </a:t>
            </a: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not</a:t>
            </a:r>
            <a:r>
              <a:rPr lang="en-US" dirty="0">
                <a:latin typeface="Gill Sans" charset="0"/>
                <a:ea typeface="ＭＳ Ｐゴシック" charset="0"/>
              </a:rPr>
              <a:t> defined in calendar time,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but defined if </a:t>
            </a: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all</a:t>
            </a:r>
            <a:r>
              <a:rPr lang="en-US" dirty="0">
                <a:latin typeface="Gill Sans" charset="0"/>
                <a:ea typeface="ＭＳ Ｐゴシック" charset="0"/>
              </a:rPr>
              <a:t> </a:t>
            </a: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prices</a:t>
            </a:r>
            <a:r>
              <a:rPr lang="en-US" dirty="0">
                <a:latin typeface="Gill Sans" charset="0"/>
                <a:ea typeface="ＭＳ Ｐゴシック" charset="0"/>
              </a:rPr>
              <a:t> have adjusted to equilibrium (long-run) or </a:t>
            </a: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not</a:t>
            </a:r>
            <a:r>
              <a:rPr lang="en-US" dirty="0">
                <a:latin typeface="Gill Sans" charset="0"/>
                <a:ea typeface="ＭＳ Ｐゴシック" charset="0"/>
              </a:rPr>
              <a:t> (short-run)</a:t>
            </a:r>
          </a:p>
        </p:txBody>
      </p:sp>
    </p:spTree>
    <p:extLst>
      <p:ext uri="{BB962C8B-B14F-4D97-AF65-F5344CB8AC3E}">
        <p14:creationId xmlns:p14="http://schemas.microsoft.com/office/powerpoint/2010/main" val="364672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ctrTitle"/>
          </p:nvPr>
        </p:nvSpPr>
        <p:spPr>
          <a:xfrm>
            <a:off x="0" y="-3175"/>
            <a:ext cx="9144000" cy="1470025"/>
          </a:xfrm>
        </p:spPr>
        <p:txBody>
          <a:bodyPr/>
          <a:lstStyle/>
          <a:p>
            <a:r>
              <a:rPr lang="en-US" dirty="0">
                <a:solidFill>
                  <a:srgbClr val="1385A7"/>
                </a:solidFill>
                <a:ea typeface="ＭＳ Ｐゴシック" charset="0"/>
              </a:rPr>
              <a:t>SHORT-RUN AGGREGATE SUPPLY</a:t>
            </a:r>
          </a:p>
        </p:txBody>
      </p:sp>
      <p:sp>
        <p:nvSpPr>
          <p:cNvPr id="15362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682750" y="4212155"/>
            <a:ext cx="5759450" cy="1925638"/>
          </a:xfrm>
        </p:spPr>
        <p:txBody>
          <a:bodyPr/>
          <a:lstStyle/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dirty="0"/>
              <a:t>Supply plans for existing inputs determine aggregate quantity supplied. Supply plans to increase the quantity and quality of inputs, together with supply shocks, change aggregate supply.</a:t>
            </a:r>
            <a:endParaRPr lang="en-US" dirty="0">
              <a:latin typeface="Gill Sans" charset="0"/>
              <a:ea typeface="ＭＳ Ｐゴシック" charset="0"/>
            </a:endParaRPr>
          </a:p>
        </p:txBody>
      </p:sp>
      <p:pic>
        <p:nvPicPr>
          <p:cNvPr id="3" name="Picture 2" descr="gre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0" y="1303855"/>
            <a:ext cx="44704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025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57200" y="380988"/>
            <a:ext cx="8229600" cy="6477012"/>
          </a:xfrm>
        </p:spPr>
        <p:txBody>
          <a:bodyPr/>
          <a:lstStyle/>
          <a:p>
            <a:r>
              <a:rPr lang="en-US" dirty="0">
                <a:latin typeface="Gill Sans" charset="0"/>
                <a:ea typeface="ＭＳ Ｐゴシック" charset="0"/>
              </a:rPr>
              <a:t>Macroeconomic players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/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sz="2000" dirty="0">
                <a:latin typeface="Gill Sans" charset="0"/>
                <a:ea typeface="ＭＳ Ｐゴシック" charset="0"/>
              </a:rPr>
              <a:t/>
            </a:r>
            <a:br>
              <a:rPr lang="en-US" sz="2000" dirty="0">
                <a:latin typeface="Gill Sans" charset="0"/>
                <a:ea typeface="ＭＳ Ｐゴシック" charset="0"/>
              </a:rPr>
            </a:br>
            <a:r>
              <a:rPr lang="en-US" sz="2000" dirty="0">
                <a:latin typeface="Gill Sans" charset="0"/>
                <a:ea typeface="ＭＳ Ｐゴシック" charset="0"/>
              </a:rPr>
              <a:t/>
            </a:r>
            <a:br>
              <a:rPr lang="en-US" sz="2000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consumers, 	  	 businesses, 		  government,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sz="1200" dirty="0">
                <a:latin typeface="Gill Sans" charset="0"/>
                <a:ea typeface="ＭＳ Ｐゴシック" charset="0"/>
              </a:rPr>
              <a:t/>
            </a:r>
            <a:br>
              <a:rPr lang="en-US" sz="1200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make two kinds of plans for supplying real GDP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Supply plans for existing inputs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Supply plans to increase inputs</a:t>
            </a:r>
          </a:p>
          <a:p>
            <a:r>
              <a:rPr lang="en-US" dirty="0">
                <a:latin typeface="Gill Sans" charset="0"/>
                <a:ea typeface="ＭＳ Ｐゴシック" charset="0"/>
              </a:rPr>
              <a:t>Focus on business supply plans as most important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Production takes time, so business supply plans are based on </a:t>
            </a: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expectation</a:t>
            </a:r>
            <a:r>
              <a:rPr lang="en-US" dirty="0">
                <a:latin typeface="Gill Sans" charset="0"/>
                <a:ea typeface="ＭＳ Ｐゴシック" charset="0"/>
              </a:rPr>
              <a:t> of what demand will be when products come to market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69950" y="1090069"/>
            <a:ext cx="6483350" cy="1130300"/>
            <a:chOff x="869950" y="2042584"/>
            <a:chExt cx="6483350" cy="1130300"/>
          </a:xfrm>
        </p:grpSpPr>
        <p:pic>
          <p:nvPicPr>
            <p:cNvPr id="6" name="Picture 5" descr="consumers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950" y="2042584"/>
              <a:ext cx="1625600" cy="1130300"/>
            </a:xfrm>
            <a:prstGeom prst="rect">
              <a:avLst/>
            </a:prstGeom>
          </p:spPr>
        </p:pic>
        <p:pic>
          <p:nvPicPr>
            <p:cNvPr id="7" name="Picture 6" descr="businesses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6600" y="2042584"/>
              <a:ext cx="1638300" cy="1130300"/>
            </a:xfrm>
            <a:prstGeom prst="rect">
              <a:avLst/>
            </a:prstGeom>
          </p:spPr>
        </p:pic>
        <p:pic>
          <p:nvPicPr>
            <p:cNvPr id="8" name="Picture 7" descr="government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9300" y="2042584"/>
              <a:ext cx="1524000" cy="1079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583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usiness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417" y="696384"/>
            <a:ext cx="1638300" cy="11303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Business supply plans for </a:t>
            </a:r>
            <a:r>
              <a:rPr lang="en-US" dirty="0">
                <a:solidFill>
                  <a:srgbClr val="BD4536"/>
                </a:solidFill>
              </a:rPr>
              <a:t>existing input</a:t>
            </a:r>
            <a:r>
              <a:rPr lang="en-US" dirty="0"/>
              <a:t>s </a:t>
            </a:r>
            <a:br>
              <a:rPr lang="en-US" dirty="0"/>
            </a:br>
            <a:r>
              <a:rPr lang="en-US" dirty="0"/>
              <a:t>with </a:t>
            </a:r>
            <a:r>
              <a:rPr lang="en-US" dirty="0">
                <a:solidFill>
                  <a:srgbClr val="1385A7"/>
                </a:solidFill>
              </a:rPr>
              <a:t>fixed input prices </a:t>
            </a:r>
            <a:r>
              <a:rPr lang="en-US" dirty="0"/>
              <a:t>are like microeconomic choices about quantity supplied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1385A7"/>
                </a:solidFill>
              </a:rPr>
              <a:t>Short-run aggregate supply</a:t>
            </a:r>
            <a:br>
              <a:rPr lang="en-US" dirty="0">
                <a:solidFill>
                  <a:srgbClr val="1385A7"/>
                </a:solidFill>
              </a:rPr>
            </a:br>
            <a:r>
              <a:rPr lang="en-US" dirty="0"/>
              <a:t>quantity of real GDP macroeconomic players plan to supply at different price levels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1385A7"/>
                </a:solidFill>
              </a:rPr>
              <a:t>Law of short-run aggregate supply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as price level rises, </a:t>
            </a:r>
            <a:br>
              <a:rPr lang="en-US" dirty="0"/>
            </a:br>
            <a:r>
              <a:rPr lang="en-US" dirty="0"/>
              <a:t>aggregate quantity supplied of real GDP increases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Changes in price level cause movement along an unchanged short-run aggregate supply curve (</a:t>
            </a:r>
            <a:r>
              <a:rPr lang="en-US" i="1" dirty="0"/>
              <a:t>SAS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3446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708150" y="0"/>
            <a:ext cx="7364413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Short-Run and Long-Run Aggregate Supply</a:t>
            </a:r>
          </a:p>
        </p:txBody>
      </p:sp>
      <p:pic>
        <p:nvPicPr>
          <p:cNvPr id="23555" name="Picture 1" descr="8.2-comple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025525"/>
            <a:ext cx="6003925" cy="573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/>
          </p:cNvSpPr>
          <p:nvPr>
            <p:ph type="subTitle" sz="half" idx="1"/>
          </p:nvPr>
        </p:nvSpPr>
        <p:spPr>
          <a:xfrm>
            <a:off x="50800" y="305697"/>
            <a:ext cx="4298599" cy="297213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 defTabSz="336782">
              <a:defRPr sz="3116">
                <a:solidFill>
                  <a:srgbClr val="535353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300">
                <a:solidFill>
                  <a:srgbClr val="BD4536"/>
                </a:solidFill>
                <a:latin typeface="Gill Sans"/>
                <a:cs typeface="Gill Sans"/>
              </a:rPr>
              <a:t>“Economics is a science of thinking in terms of models joined to the art of choosing models which are relevant to the contemporary world</a:t>
            </a:r>
            <a:r>
              <a:rPr sz="2000">
                <a:solidFill>
                  <a:srgbClr val="BD4536"/>
                </a:solidFill>
                <a:latin typeface="Gill Sans"/>
                <a:cs typeface="Gill Sans"/>
              </a:rPr>
              <a:t>. </a:t>
            </a:r>
          </a:p>
          <a:p>
            <a:pPr algn="l" defTabSz="336782">
              <a:defRPr sz="3116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2000"/>
          </a:p>
          <a:p>
            <a:pPr algn="l" defTabSz="336782">
              <a:defRPr sz="3116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2000"/>
          </a:p>
        </p:txBody>
      </p:sp>
      <p:pic>
        <p:nvPicPr>
          <p:cNvPr id="433" name="keynes.jpg"/>
          <p:cNvPicPr>
            <a:picLocks noChangeAspect="1"/>
          </p:cNvPicPr>
          <p:nvPr/>
        </p:nvPicPr>
        <p:blipFill rotWithShape="1">
          <a:blip r:embed="rId3">
            <a:extLst/>
          </a:blip>
          <a:srcRect l="6672" t="22721" r="6627" b="3784"/>
          <a:stretch/>
        </p:blipFill>
        <p:spPr>
          <a:xfrm>
            <a:off x="304699" y="2319667"/>
            <a:ext cx="3754800" cy="4194000"/>
          </a:xfrm>
          <a:prstGeom prst="rect">
            <a:avLst/>
          </a:prstGeom>
          <a:ln w="12700">
            <a:miter lim="400000"/>
          </a:ln>
        </p:spPr>
      </p:pic>
      <p:sp>
        <p:nvSpPr>
          <p:cNvPr id="434" name="Shape 434"/>
          <p:cNvSpPr/>
          <p:nvPr/>
        </p:nvSpPr>
        <p:spPr>
          <a:xfrm>
            <a:off x="4529666" y="301013"/>
            <a:ext cx="4572000" cy="6683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3" tIns="35713" rIns="35713" bIns="35713">
            <a:noAutofit/>
          </a:bodyPr>
          <a:lstStyle/>
          <a:p>
            <a:pPr defTabSz="353210" fontAlgn="auto" hangingPunct="0">
              <a:spcBef>
                <a:spcPts val="0"/>
              </a:spcBef>
              <a:spcAft>
                <a:spcPts val="0"/>
              </a:spcAft>
              <a:defRPr sz="3268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sz="2300" kern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rPr>
              <a:t>It is compelled to be this, because, unlike the typical natural science, </a:t>
            </a:r>
            <a:br>
              <a:rPr sz="2300" kern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rPr>
            </a:br>
            <a:r>
              <a:rPr sz="2300" kern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rPr>
              <a:t>the material to which it is applied is, in too many respects, not homogeneous through time. The object of a model is to segregate the semi-permanent or relatively constant factors from those which are transitory or fluctuating so as </a:t>
            </a:r>
            <a:r>
              <a:rPr lang="en-US" sz="2300" kern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rPr>
              <a:t>t</a:t>
            </a:r>
            <a:r>
              <a:rPr sz="2300" kern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rPr>
              <a:t>o develop a logical way of thinking about the latter …. </a:t>
            </a:r>
            <a:r>
              <a:rPr lang="en-US" sz="2300" kern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rPr>
              <a:t/>
            </a:r>
            <a:br>
              <a:rPr lang="en-US" sz="2300" kern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rPr>
            </a:br>
            <a:endParaRPr lang="en-US" sz="2300" kern="0">
              <a:solidFill>
                <a:srgbClr val="535353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  <a:p>
            <a:pPr defTabSz="353210" fontAlgn="auto" hangingPunct="0">
              <a:spcBef>
                <a:spcPts val="0"/>
              </a:spcBef>
              <a:spcAft>
                <a:spcPts val="0"/>
              </a:spcAft>
              <a:defRPr sz="3268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lang="en-US" sz="2300" dirty="0">
                <a:latin typeface="Gill Sans Light"/>
                <a:cs typeface="Gill Sans Light"/>
              </a:rPr>
              <a:t>Good economists are scarce because the gift for using ‘vigilant observation’ to choose good models, although it does not require a highly </a:t>
            </a:r>
            <a:r>
              <a:rPr lang="en-US" sz="2300" dirty="0" err="1">
                <a:latin typeface="Gill Sans Light"/>
                <a:cs typeface="Gill Sans Light"/>
              </a:rPr>
              <a:t>specialised</a:t>
            </a:r>
            <a:r>
              <a:rPr lang="en-US" sz="2300" dirty="0">
                <a:latin typeface="Gill Sans Light"/>
                <a:cs typeface="Gill Sans Light"/>
              </a:rPr>
              <a:t> intellectual technique, appears to be </a:t>
            </a:r>
            <a:br>
              <a:rPr lang="en-US" sz="2300" dirty="0">
                <a:latin typeface="Gill Sans Light"/>
                <a:cs typeface="Gill Sans Light"/>
              </a:rPr>
            </a:br>
            <a:r>
              <a:rPr lang="en-US" sz="2300" dirty="0">
                <a:latin typeface="Gill Sans Light"/>
                <a:cs typeface="Gill Sans Light"/>
              </a:rPr>
              <a:t>a very rare one.” </a:t>
            </a:r>
            <a:endParaRPr sz="2300" kern="0">
              <a:solidFill>
                <a:srgbClr val="535353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  <a:p>
            <a:pPr algn="r" defTabSz="353210" fontAlgn="auto" hangingPunct="0">
              <a:spcBef>
                <a:spcPts val="0"/>
              </a:spcBef>
              <a:spcAft>
                <a:spcPts val="0"/>
              </a:spcAft>
              <a:defRPr sz="3268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sz="2300" kern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rPr>
              <a:t>–  John Maynard Keynes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08728"/>
            <a:ext cx="8686800" cy="5653910"/>
          </a:xfrm>
        </p:spPr>
        <p:txBody>
          <a:bodyPr/>
          <a:lstStyle/>
          <a:p>
            <a:r>
              <a:rPr lang="en-US" dirty="0"/>
              <a:t>Supply plans to </a:t>
            </a:r>
            <a:r>
              <a:rPr lang="en-US" dirty="0">
                <a:solidFill>
                  <a:srgbClr val="BD4536"/>
                </a:solidFill>
              </a:rPr>
              <a:t>increase quantity or quality of inputs </a:t>
            </a:r>
            <a:r>
              <a:rPr lang="en-US" dirty="0"/>
              <a:t>cause </a:t>
            </a:r>
            <a:r>
              <a:rPr lang="en-US" dirty="0">
                <a:solidFill>
                  <a:srgbClr val="1385A7"/>
                </a:solidFill>
              </a:rPr>
              <a:t>increase in aggregate supply </a:t>
            </a:r>
            <a:r>
              <a:rPr lang="en-US" dirty="0"/>
              <a:t>— </a:t>
            </a:r>
            <a:br>
              <a:rPr lang="en-US" dirty="0"/>
            </a:br>
            <a:r>
              <a:rPr lang="en-US" dirty="0"/>
              <a:t>increase in economy’s capacity to produce real GDP</a:t>
            </a:r>
          </a:p>
          <a:p>
            <a:pPr lvl="1"/>
            <a:r>
              <a:rPr lang="en-US" dirty="0"/>
              <a:t>Changes in quantity or quality of inputs shift </a:t>
            </a:r>
            <a:br>
              <a:rPr lang="en-US" dirty="0"/>
            </a:br>
            <a:r>
              <a:rPr lang="en-US" dirty="0">
                <a:latin typeface="Gill Sans SemiBold"/>
                <a:cs typeface="Gill Sans SemiBold"/>
              </a:rPr>
              <a:t>both</a:t>
            </a:r>
            <a:r>
              <a:rPr lang="en-US" dirty="0"/>
              <a:t> long-run aggregate supply curve </a:t>
            </a:r>
            <a:r>
              <a:rPr lang="en-US" i="1" dirty="0"/>
              <a:t>(LAS) </a:t>
            </a:r>
            <a:r>
              <a:rPr lang="en-US" dirty="0"/>
              <a:t>and </a:t>
            </a:r>
            <a:br>
              <a:rPr lang="en-US" dirty="0"/>
            </a:br>
            <a:r>
              <a:rPr lang="en-US" dirty="0"/>
              <a:t>short-run aggregate supply curve </a:t>
            </a:r>
            <a:r>
              <a:rPr lang="en-US" i="1" dirty="0"/>
              <a:t>(SAS) </a:t>
            </a:r>
            <a:r>
              <a:rPr lang="en-US" dirty="0"/>
              <a:t>in same direction</a:t>
            </a:r>
          </a:p>
          <a:p>
            <a:pPr lvl="1"/>
            <a:r>
              <a:rPr lang="en-US" dirty="0"/>
              <a:t>Both aggregate supply curves shift </a:t>
            </a:r>
            <a:br>
              <a:rPr lang="en-US" dirty="0"/>
            </a:br>
            <a:r>
              <a:rPr lang="en-US" dirty="0"/>
              <a:t>rightward for increase in inputs; </a:t>
            </a:r>
            <a:br>
              <a:rPr lang="en-US" dirty="0"/>
            </a:br>
            <a:r>
              <a:rPr lang="en-US" dirty="0"/>
              <a:t>leftward for decrease in inputs</a:t>
            </a:r>
          </a:p>
        </p:txBody>
      </p:sp>
    </p:spTree>
    <p:extLst>
      <p:ext uri="{BB962C8B-B14F-4D97-AF65-F5344CB8AC3E}">
        <p14:creationId xmlns:p14="http://schemas.microsoft.com/office/powerpoint/2010/main" val="222288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2553759" y="0"/>
            <a:ext cx="4036483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Increase in Potential GDP</a:t>
            </a:r>
          </a:p>
        </p:txBody>
      </p:sp>
      <p:pic>
        <p:nvPicPr>
          <p:cNvPr id="8" name="Picture 7" descr="8.3-ba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16" y="1579255"/>
            <a:ext cx="8822131" cy="398312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82602" y="1950355"/>
            <a:ext cx="8564500" cy="3057319"/>
            <a:chOff x="482602" y="2242455"/>
            <a:chExt cx="8564500" cy="3057319"/>
          </a:xfrm>
        </p:grpSpPr>
        <p:pic>
          <p:nvPicPr>
            <p:cNvPr id="9" name="Picture 8" descr="8.3-build-1b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602" y="2754084"/>
              <a:ext cx="2814523" cy="2545690"/>
            </a:xfrm>
            <a:prstGeom prst="rect">
              <a:avLst/>
            </a:prstGeom>
          </p:spPr>
        </p:pic>
        <p:pic>
          <p:nvPicPr>
            <p:cNvPr id="10" name="Picture 9" descr="8.3-build-1a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3976" y="2242455"/>
              <a:ext cx="3983126" cy="3055925"/>
            </a:xfrm>
            <a:prstGeom prst="rect">
              <a:avLst/>
            </a:prstGeom>
          </p:spPr>
        </p:pic>
      </p:grpSp>
      <p:sp>
        <p:nvSpPr>
          <p:cNvPr id="12" name="TextBox 6"/>
          <p:cNvSpPr txBox="1">
            <a:spLocks noChangeArrowheads="1"/>
          </p:cNvSpPr>
          <p:nvPr/>
        </p:nvSpPr>
        <p:spPr bwMode="auto">
          <a:xfrm>
            <a:off x="4996324" y="5608669"/>
            <a:ext cx="37496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 defTabSz="360363" eaLnBrk="0" hangingPunct="0">
              <a:tabLst>
                <a:tab pos="3603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360363" eaLnBrk="0" hangingPunct="0">
              <a:tabLst>
                <a:tab pos="3603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360363" eaLnBrk="0" hangingPunct="0">
              <a:tabLst>
                <a:tab pos="3603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360363" eaLnBrk="0" hangingPunct="0">
              <a:tabLst>
                <a:tab pos="3603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360363" eaLnBrk="0" hangingPunct="0">
              <a:tabLst>
                <a:tab pos="3603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360363" eaLnBrk="0" fontAlgn="base" hangingPunct="0">
              <a:spcBef>
                <a:spcPct val="0"/>
              </a:spcBef>
              <a:spcAft>
                <a:spcPct val="0"/>
              </a:spcAft>
              <a:tabLst>
                <a:tab pos="3603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360363" eaLnBrk="0" fontAlgn="base" hangingPunct="0">
              <a:spcBef>
                <a:spcPct val="0"/>
              </a:spcBef>
              <a:spcAft>
                <a:spcPct val="0"/>
              </a:spcAft>
              <a:tabLst>
                <a:tab pos="3603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360363" eaLnBrk="0" fontAlgn="base" hangingPunct="0">
              <a:spcBef>
                <a:spcPct val="0"/>
              </a:spcBef>
              <a:spcAft>
                <a:spcPct val="0"/>
              </a:spcAft>
              <a:tabLst>
                <a:tab pos="3603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360363" eaLnBrk="0" fontAlgn="base" hangingPunct="0">
              <a:spcBef>
                <a:spcPct val="0"/>
              </a:spcBef>
              <a:spcAft>
                <a:spcPct val="0"/>
              </a:spcAft>
              <a:tabLst>
                <a:tab pos="3603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00"/>
                </a:solidFill>
                <a:latin typeface="Gill Sans"/>
                <a:cs typeface="Gill Sans"/>
              </a:rPr>
              <a:t>b)	Rightward Shift </a:t>
            </a:r>
            <a:r>
              <a:rPr lang="en-US" sz="1800" i="1" dirty="0">
                <a:solidFill>
                  <a:srgbClr val="000000"/>
                </a:solidFill>
                <a:latin typeface="Gill Sans"/>
                <a:cs typeface="Gill Sans"/>
              </a:rPr>
              <a:t>LAS</a:t>
            </a:r>
            <a:r>
              <a:rPr lang="en-US" sz="1800" dirty="0">
                <a:solidFill>
                  <a:srgbClr val="000000"/>
                </a:solidFill>
                <a:latin typeface="Gill Sans"/>
                <a:cs typeface="Gill Sans"/>
              </a:rPr>
              <a:t> and </a:t>
            </a:r>
            <a:r>
              <a:rPr lang="en-US" sz="1800" i="1" dirty="0">
                <a:solidFill>
                  <a:srgbClr val="000000"/>
                </a:solidFill>
                <a:latin typeface="Gill Sans"/>
                <a:cs typeface="Gill Sans"/>
              </a:rPr>
              <a:t>SAS</a:t>
            </a:r>
          </a:p>
        </p:txBody>
      </p:sp>
      <p:sp>
        <p:nvSpPr>
          <p:cNvPr id="13" name="TextBox 6"/>
          <p:cNvSpPr txBox="1">
            <a:spLocks noChangeArrowheads="1"/>
          </p:cNvSpPr>
          <p:nvPr/>
        </p:nvSpPr>
        <p:spPr bwMode="auto">
          <a:xfrm>
            <a:off x="444502" y="5608669"/>
            <a:ext cx="29876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Tx/>
              <a:buAutoNum type="alphaLcParenR"/>
              <a:tabLst>
                <a:tab pos="355600" algn="l"/>
              </a:tabLst>
            </a:pPr>
            <a:r>
              <a:rPr lang="en-US" sz="1800" dirty="0">
                <a:solidFill>
                  <a:srgbClr val="000000"/>
                </a:solidFill>
                <a:latin typeface="Gill Sans"/>
                <a:cs typeface="Gill Sans"/>
              </a:rPr>
              <a:t>Outward Shift </a:t>
            </a:r>
            <a:r>
              <a:rPr lang="en-US" sz="1800" i="1" dirty="0">
                <a:solidFill>
                  <a:srgbClr val="000000"/>
                </a:solidFill>
                <a:latin typeface="Gill Sans"/>
                <a:cs typeface="Gill Sans"/>
              </a:rPr>
              <a:t>PPF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29895"/>
            <a:ext cx="8466667" cy="5653910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Changes in input prices shift short-run aggregate supply curve </a:t>
            </a:r>
            <a:r>
              <a:rPr lang="en-US" i="1" dirty="0"/>
              <a:t>(SAS) </a:t>
            </a:r>
            <a:r>
              <a:rPr lang="en-US" dirty="0"/>
              <a:t>but </a:t>
            </a:r>
            <a:r>
              <a:rPr lang="en-US" dirty="0">
                <a:solidFill>
                  <a:srgbClr val="BD4536"/>
                </a:solidFill>
              </a:rPr>
              <a:t>not </a:t>
            </a:r>
            <a:r>
              <a:rPr lang="en-US" dirty="0"/>
              <a:t>long-run aggregate supply curve </a:t>
            </a:r>
            <a:r>
              <a:rPr lang="en-US" i="1" dirty="0"/>
              <a:t>(LAS)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Rising input prices shift </a:t>
            </a:r>
            <a:r>
              <a:rPr lang="en-US" i="1" dirty="0"/>
              <a:t>SAS</a:t>
            </a:r>
            <a:r>
              <a:rPr lang="en-US" dirty="0"/>
              <a:t> leftward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Falling input prices shift </a:t>
            </a:r>
            <a:r>
              <a:rPr lang="en-US" i="1" dirty="0"/>
              <a:t>SAS</a:t>
            </a:r>
            <a:r>
              <a:rPr lang="en-US" dirty="0"/>
              <a:t> rightward</a:t>
            </a:r>
          </a:p>
        </p:txBody>
      </p:sp>
    </p:spTree>
    <p:extLst>
      <p:ext uri="{BB962C8B-B14F-4D97-AF65-F5344CB8AC3E}">
        <p14:creationId xmlns:p14="http://schemas.microsoft.com/office/powerpoint/2010/main" val="86470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720850" y="0"/>
            <a:ext cx="7364413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Input Prices and Aggregate Supply</a:t>
            </a:r>
          </a:p>
        </p:txBody>
      </p:sp>
      <p:sp>
        <p:nvSpPr>
          <p:cNvPr id="25602" name="TextBox 9"/>
          <p:cNvSpPr txBox="1">
            <a:spLocks noChangeArrowheads="1"/>
          </p:cNvSpPr>
          <p:nvPr/>
        </p:nvSpPr>
        <p:spPr bwMode="auto">
          <a:xfrm>
            <a:off x="0" y="336550"/>
            <a:ext cx="1841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F26522"/>
                </a:solidFill>
                <a:latin typeface="Gill Sans" charset="0"/>
              </a:rPr>
              <a:t>Fig. 8.4</a:t>
            </a:r>
          </a:p>
        </p:txBody>
      </p:sp>
      <p:pic>
        <p:nvPicPr>
          <p:cNvPr id="2" name="Picture 1" descr="8.4-ba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38" y="967470"/>
            <a:ext cx="6016752" cy="5772912"/>
          </a:xfrm>
          <a:prstGeom prst="rect">
            <a:avLst/>
          </a:prstGeom>
        </p:spPr>
      </p:pic>
      <p:pic>
        <p:nvPicPr>
          <p:cNvPr id="3" name="Picture 2" descr="8.4-buil-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557" y="1381678"/>
            <a:ext cx="3669792" cy="479755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607779" y="2075542"/>
            <a:ext cx="3613116" cy="3845044"/>
            <a:chOff x="4607779" y="1923142"/>
            <a:chExt cx="3613116" cy="3845044"/>
          </a:xfrm>
        </p:grpSpPr>
        <p:pic>
          <p:nvPicPr>
            <p:cNvPr id="4" name="Picture 3" descr="8.4-build2b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8175" y="1923142"/>
              <a:ext cx="2712720" cy="1487424"/>
            </a:xfrm>
            <a:prstGeom prst="rect">
              <a:avLst/>
            </a:prstGeom>
          </p:spPr>
        </p:pic>
        <p:pic>
          <p:nvPicPr>
            <p:cNvPr id="5" name="Picture 4" descr="8.4-build2a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7779" y="4018634"/>
              <a:ext cx="2871216" cy="174955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29895"/>
            <a:ext cx="8466667" cy="5653910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Changes in input prices shift short-run aggregate supply curve </a:t>
            </a:r>
            <a:r>
              <a:rPr lang="en-US" i="1" dirty="0"/>
              <a:t>(SAS) </a:t>
            </a:r>
            <a:r>
              <a:rPr lang="en-US" dirty="0"/>
              <a:t>but </a:t>
            </a:r>
            <a:r>
              <a:rPr lang="en-US" dirty="0">
                <a:solidFill>
                  <a:srgbClr val="BD4536"/>
                </a:solidFill>
              </a:rPr>
              <a:t>not </a:t>
            </a:r>
            <a:r>
              <a:rPr lang="en-US" dirty="0"/>
              <a:t>long-run aggregate supply curve </a:t>
            </a:r>
            <a:r>
              <a:rPr lang="en-US" i="1" dirty="0"/>
              <a:t>(LAS)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Rising input prices shift </a:t>
            </a:r>
            <a:r>
              <a:rPr lang="en-US" i="1" dirty="0"/>
              <a:t>SAS</a:t>
            </a:r>
            <a:r>
              <a:rPr lang="en-US" dirty="0"/>
              <a:t> leftward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Falling input prices shift </a:t>
            </a:r>
            <a:r>
              <a:rPr lang="en-US" i="1" dirty="0"/>
              <a:t>SAS</a:t>
            </a:r>
            <a:r>
              <a:rPr lang="en-US" dirty="0"/>
              <a:t> rightward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rgbClr val="1385A7"/>
                </a:solidFill>
              </a:rPr>
              <a:t>Negative supply shocks </a:t>
            </a:r>
            <a:r>
              <a:rPr lang="en-US" i="1" dirty="0"/>
              <a:t/>
            </a:r>
            <a:br>
              <a:rPr lang="en-US" i="1" dirty="0"/>
            </a:br>
            <a:r>
              <a:rPr lang="en-US" dirty="0"/>
              <a:t>directly increase costs or reduce inputs, decreasing </a:t>
            </a:r>
            <a:br>
              <a:rPr lang="en-US" dirty="0"/>
            </a:br>
            <a:r>
              <a:rPr lang="en-US" dirty="0"/>
              <a:t>short-run aggregate supply</a:t>
            </a:r>
          </a:p>
          <a:p>
            <a:pPr lvl="1"/>
            <a:r>
              <a:rPr lang="en-US" i="1" dirty="0"/>
              <a:t>SAS</a:t>
            </a:r>
            <a:r>
              <a:rPr lang="en-US" dirty="0"/>
              <a:t> shifts leftward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rgbClr val="1385A7"/>
                </a:solidFill>
              </a:rPr>
              <a:t>Positive supply shocks </a:t>
            </a:r>
            <a:br>
              <a:rPr lang="en-US" dirty="0">
                <a:solidFill>
                  <a:srgbClr val="1385A7"/>
                </a:solidFill>
              </a:rPr>
            </a:br>
            <a:r>
              <a:rPr lang="en-US" dirty="0"/>
              <a:t>directly decrease costs, increase inputs, or improve productivity, increasing short-run aggregate supply </a:t>
            </a:r>
          </a:p>
          <a:p>
            <a:pPr lvl="1"/>
            <a:r>
              <a:rPr lang="en-US" i="1" dirty="0"/>
              <a:t>SAS</a:t>
            </a:r>
            <a:r>
              <a:rPr lang="en-US" dirty="0"/>
              <a:t> shifts rightward</a:t>
            </a:r>
          </a:p>
        </p:txBody>
      </p:sp>
    </p:spTree>
    <p:extLst>
      <p:ext uri="{BB962C8B-B14F-4D97-AF65-F5344CB8AC3E}">
        <p14:creationId xmlns:p14="http://schemas.microsoft.com/office/powerpoint/2010/main" val="347940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1720850" y="0"/>
            <a:ext cx="7423150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Supply Shocks &amp; Short-Run Aggregate Supply</a:t>
            </a:r>
          </a:p>
        </p:txBody>
      </p:sp>
      <p:sp>
        <p:nvSpPr>
          <p:cNvPr id="26626" name="TextBox 9"/>
          <p:cNvSpPr txBox="1">
            <a:spLocks noChangeArrowheads="1"/>
          </p:cNvSpPr>
          <p:nvPr/>
        </p:nvSpPr>
        <p:spPr bwMode="auto">
          <a:xfrm>
            <a:off x="0" y="336550"/>
            <a:ext cx="1841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F26522"/>
                </a:solidFill>
                <a:latin typeface="Gill Sans" charset="0"/>
              </a:rPr>
              <a:t>Fig. 8.5</a:t>
            </a:r>
          </a:p>
        </p:txBody>
      </p:sp>
      <p:pic>
        <p:nvPicPr>
          <p:cNvPr id="2" name="Picture 1" descr="8.5-ba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58" y="1002931"/>
            <a:ext cx="7412736" cy="578510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164080" y="1002931"/>
            <a:ext cx="3639312" cy="3301734"/>
            <a:chOff x="2164080" y="1002931"/>
            <a:chExt cx="3639312" cy="3301734"/>
          </a:xfrm>
        </p:grpSpPr>
        <p:pic>
          <p:nvPicPr>
            <p:cNvPr id="4" name="Picture 3" descr="8.5-build1a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4080" y="1012825"/>
              <a:ext cx="3639312" cy="3291840"/>
            </a:xfrm>
            <a:prstGeom prst="rect">
              <a:avLst/>
            </a:prstGeom>
          </p:spPr>
        </p:pic>
        <p:pic>
          <p:nvPicPr>
            <p:cNvPr id="6" name="Picture 5" descr="8.5-build1b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7280" y="1002931"/>
              <a:ext cx="2364638" cy="949147"/>
            </a:xfrm>
            <a:prstGeom prst="rect">
              <a:avLst/>
            </a:prstGeom>
          </p:spPr>
        </p:pic>
      </p:grpSp>
      <p:pic>
        <p:nvPicPr>
          <p:cNvPr id="8" name="Picture 7" descr="8.5-build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120" y="982611"/>
            <a:ext cx="3944112" cy="44622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558926" y="0"/>
            <a:ext cx="6026149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Law of Short-Run Aggregate Supply and </a:t>
            </a:r>
            <a:br>
              <a:rPr lang="en-US" dirty="0">
                <a:ea typeface="ＭＳ Ｐゴシック" charset="0"/>
              </a:rPr>
            </a:br>
            <a:r>
              <a:rPr lang="en-US" dirty="0">
                <a:ea typeface="ＭＳ Ｐゴシック" charset="0"/>
              </a:rPr>
              <a:t>Changes in Short-Run Aggregate Supply</a:t>
            </a:r>
          </a:p>
        </p:txBody>
      </p:sp>
      <p:pic>
        <p:nvPicPr>
          <p:cNvPr id="27651" name="Picture 1" descr="Table-8.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625600"/>
            <a:ext cx="8993187" cy="382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ctrTitle"/>
          </p:nvPr>
        </p:nvSpPr>
        <p:spPr>
          <a:xfrm>
            <a:off x="0" y="-3175"/>
            <a:ext cx="9144000" cy="1470025"/>
          </a:xfrm>
        </p:spPr>
        <p:txBody>
          <a:bodyPr/>
          <a:lstStyle/>
          <a:p>
            <a:r>
              <a:rPr lang="en-US" dirty="0">
                <a:solidFill>
                  <a:srgbClr val="1385A7"/>
                </a:solidFill>
                <a:ea typeface="ＭＳ Ｐゴシック" charset="0"/>
              </a:rPr>
              <a:t>AGGREGATE DEMAND</a:t>
            </a:r>
          </a:p>
        </p:txBody>
      </p:sp>
      <p:sp>
        <p:nvSpPr>
          <p:cNvPr id="15362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455209" y="3884082"/>
            <a:ext cx="6233583" cy="1925638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Demand plans by macroeconomic players determine aggregate quantity demanded. Demand shocks — from changes in expectations, interest rates, government policy, GDP in R.O.W., exchange rates — change aggregate demand.</a:t>
            </a:r>
            <a:endParaRPr lang="en-US" dirty="0">
              <a:latin typeface="Gill Sans" charset="0"/>
              <a:ea typeface="ＭＳ Ｐゴシック" charset="0"/>
            </a:endParaRPr>
          </a:p>
        </p:txBody>
      </p:sp>
      <p:pic>
        <p:nvPicPr>
          <p:cNvPr id="3" name="Picture 2" descr="ca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0" y="1280582"/>
            <a:ext cx="37592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0256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Content Placeholder 1"/>
          <p:cNvSpPr>
            <a:spLocks noGrp="1"/>
          </p:cNvSpPr>
          <p:nvPr>
            <p:ph idx="1"/>
          </p:nvPr>
        </p:nvSpPr>
        <p:spPr>
          <a:xfrm>
            <a:off x="457200" y="402155"/>
            <a:ext cx="8572500" cy="4940805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All macroeconomic players — consumers, businesses, government, R.O.W. — make demand plans for spending, similar to microeconomic choices about quantity demanded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BD4536"/>
                </a:solidFill>
              </a:rPr>
              <a:t>All aggregate demand plans are in the short run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1385A7"/>
                </a:solidFill>
              </a:rPr>
              <a:t>Aggregate demand</a:t>
            </a:r>
            <a:br>
              <a:rPr lang="en-US" dirty="0">
                <a:solidFill>
                  <a:srgbClr val="1385A7"/>
                </a:solidFill>
              </a:rPr>
            </a:br>
            <a:r>
              <a:rPr lang="en-US" dirty="0"/>
              <a:t>quantity of real GDP macroeconomic players plan </a:t>
            </a:r>
            <a:br>
              <a:rPr lang="en-US" dirty="0"/>
            </a:br>
            <a:r>
              <a:rPr lang="en-US" dirty="0"/>
              <a:t>to demand at different price levels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1385A7"/>
                </a:solidFill>
              </a:rPr>
              <a:t>Law of aggregate demand</a:t>
            </a:r>
            <a:br>
              <a:rPr lang="en-US" dirty="0">
                <a:solidFill>
                  <a:srgbClr val="1385A7"/>
                </a:solidFill>
              </a:rPr>
            </a:br>
            <a:r>
              <a:rPr lang="en-US" dirty="0"/>
              <a:t>as price level rises, </a:t>
            </a:r>
            <a:br>
              <a:rPr lang="en-US" dirty="0"/>
            </a:br>
            <a:r>
              <a:rPr lang="en-US" dirty="0"/>
              <a:t>aggregate quantity demanded of real GDP decreases</a:t>
            </a:r>
            <a:endParaRPr lang="en-US" dirty="0">
              <a:latin typeface="Gill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83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3034242" y="0"/>
            <a:ext cx="3075517" cy="1096438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Aggregate Demand</a:t>
            </a:r>
          </a:p>
        </p:txBody>
      </p:sp>
      <p:pic>
        <p:nvPicPr>
          <p:cNvPr id="29699" name="Picture 1" descr="8.8-comple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13" y="1096438"/>
            <a:ext cx="5822950" cy="563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9351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Content Placeholder 1"/>
          <p:cNvSpPr>
            <a:spLocks noGrp="1"/>
          </p:cNvSpPr>
          <p:nvPr>
            <p:ph idx="1"/>
          </p:nvPr>
        </p:nvSpPr>
        <p:spPr>
          <a:xfrm>
            <a:off x="135465" y="430215"/>
            <a:ext cx="8686802" cy="5653087"/>
          </a:xfrm>
        </p:spPr>
        <p:txBody>
          <a:bodyPr/>
          <a:lstStyle/>
          <a:p>
            <a:r>
              <a:rPr lang="en-US">
                <a:latin typeface="Gill Sans" charset="0"/>
                <a:ea typeface="ＭＳ Ｐゴシック" charset="0"/>
              </a:rPr>
              <a:t>An economic </a:t>
            </a:r>
            <a:r>
              <a:rPr lang="en-US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model</a:t>
            </a:r>
            <a:r>
              <a:rPr lang="en-US">
                <a:latin typeface="Gill Sans" charset="0"/>
                <a:ea typeface="ＭＳ Ｐゴシック" charset="0"/>
              </a:rPr>
              <a:t> is a simplified representation of </a:t>
            </a:r>
            <a:br>
              <a:rPr lang="en-US">
                <a:latin typeface="Gill Sans" charset="0"/>
                <a:ea typeface="ＭＳ Ｐゴシック" charset="0"/>
              </a:rPr>
            </a:br>
            <a:r>
              <a:rPr lang="en-US">
                <a:latin typeface="Gill Sans" charset="0"/>
                <a:ea typeface="ＭＳ Ｐゴシック" charset="0"/>
              </a:rPr>
              <a:t>the real world, focusing attention on what’s important </a:t>
            </a:r>
            <a:br>
              <a:rPr lang="en-US">
                <a:latin typeface="Gill Sans" charset="0"/>
                <a:ea typeface="ＭＳ Ｐゴシック" charset="0"/>
              </a:rPr>
            </a:br>
            <a:r>
              <a:rPr lang="en-US">
                <a:latin typeface="Gill Sans" charset="0"/>
                <a:ea typeface="ＭＳ Ｐゴシック" charset="0"/>
              </a:rPr>
              <a:t>for understanding</a:t>
            </a:r>
          </a:p>
          <a:p>
            <a:r>
              <a:rPr lang="en-US">
                <a:latin typeface="Gill Sans" charset="0"/>
                <a:ea typeface="ＭＳ Ｐゴシック" charset="0"/>
              </a:rPr>
              <a:t>Economic models </a:t>
            </a:r>
            <a:r>
              <a:rPr lang="en-US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assume </a:t>
            </a:r>
            <a:br>
              <a:rPr lang="en-US">
                <a:solidFill>
                  <a:srgbClr val="BD4536"/>
                </a:solidFill>
                <a:latin typeface="Gill Sans" charset="0"/>
                <a:ea typeface="ＭＳ Ｐゴシック" charset="0"/>
              </a:rPr>
            </a:br>
            <a:r>
              <a:rPr lang="en-US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all other things not in the model do not change</a:t>
            </a:r>
          </a:p>
          <a:p>
            <a:pPr lvl="1"/>
            <a:r>
              <a:rPr lang="en-US">
                <a:latin typeface="Gill Sans" charset="0"/>
                <a:ea typeface="ＭＳ Ｐゴシック" charset="0"/>
              </a:rPr>
              <a:t>Mental equivalent of controlled experiments in laboratory</a:t>
            </a:r>
            <a:endParaRPr lang="en-US" dirty="0">
              <a:solidFill>
                <a:srgbClr val="1385A7"/>
              </a:solidFill>
              <a:latin typeface="Gill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92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5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29895"/>
            <a:ext cx="8039100" cy="5653910"/>
          </a:xfrm>
        </p:spPr>
        <p:txBody>
          <a:bodyPr/>
          <a:lstStyle/>
          <a:p>
            <a:r>
              <a:rPr lang="en-US" i="1" dirty="0">
                <a:solidFill>
                  <a:srgbClr val="1385A7"/>
                </a:solidFill>
              </a:rPr>
              <a:t>Fallacy of composition</a:t>
            </a:r>
            <a:r>
              <a:rPr lang="en-US" dirty="0">
                <a:solidFill>
                  <a:srgbClr val="1385A7"/>
                </a:solidFill>
              </a:rPr>
              <a:t> </a:t>
            </a:r>
            <a:r>
              <a:rPr lang="en-US" dirty="0"/>
              <a:t>makes macroeconomic </a:t>
            </a:r>
            <a:br>
              <a:rPr lang="en-US" dirty="0"/>
            </a:br>
            <a:r>
              <a:rPr lang="en-US" dirty="0"/>
              <a:t>law of aggregate demand different from </a:t>
            </a:r>
            <a:br>
              <a:rPr lang="en-US" dirty="0"/>
            </a:br>
            <a:r>
              <a:rPr lang="en-US" dirty="0"/>
              <a:t>microeconomic law of demand</a:t>
            </a:r>
          </a:p>
          <a:p>
            <a:pPr lvl="1"/>
            <a:r>
              <a:rPr lang="en-US" dirty="0"/>
              <a:t>When prices rise for </a:t>
            </a:r>
            <a:r>
              <a:rPr lang="en-US" dirty="0">
                <a:solidFill>
                  <a:srgbClr val="BD4536"/>
                </a:solidFill>
              </a:rPr>
              <a:t>all </a:t>
            </a:r>
            <a:r>
              <a:rPr lang="en-US" dirty="0"/>
              <a:t>Canadian products and services, </a:t>
            </a:r>
            <a:r>
              <a:rPr lang="en-US" dirty="0">
                <a:solidFill>
                  <a:srgbClr val="BD4536"/>
                </a:solidFill>
              </a:rPr>
              <a:t>only</a:t>
            </a:r>
            <a:r>
              <a:rPr lang="en-US" dirty="0"/>
              <a:t> </a:t>
            </a:r>
            <a:r>
              <a:rPr lang="en-US" dirty="0">
                <a:solidFill>
                  <a:srgbClr val="BD4536"/>
                </a:solidFill>
              </a:rPr>
              <a:t>substitutes are imports from R.O.W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Canadians buy more imports, and R.O.W. buys </a:t>
            </a:r>
            <a:br>
              <a:rPr lang="en-US" dirty="0"/>
            </a:br>
            <a:r>
              <a:rPr lang="en-US" dirty="0"/>
              <a:t>fewer Canadian exports</a:t>
            </a:r>
          </a:p>
          <a:p>
            <a:r>
              <a:rPr lang="en-US" dirty="0"/>
              <a:t>Planned spending on aggregate demand = </a:t>
            </a:r>
            <a:br>
              <a:rPr lang="en-US" dirty="0"/>
            </a:br>
            <a:r>
              <a:rPr lang="en-US" dirty="0"/>
              <a:t>planned </a:t>
            </a:r>
            <a:r>
              <a:rPr lang="en-US" i="1" dirty="0"/>
              <a:t>C</a:t>
            </a:r>
            <a:r>
              <a:rPr lang="en-US" dirty="0"/>
              <a:t> + planned </a:t>
            </a:r>
            <a:r>
              <a:rPr lang="en-US" i="1" dirty="0"/>
              <a:t>I </a:t>
            </a:r>
            <a:r>
              <a:rPr lang="en-US" dirty="0"/>
              <a:t>+ planned </a:t>
            </a:r>
            <a:r>
              <a:rPr lang="en-US" i="1" dirty="0"/>
              <a:t>G</a:t>
            </a:r>
            <a:r>
              <a:rPr lang="en-US" dirty="0"/>
              <a:t> + planned </a:t>
            </a:r>
            <a:r>
              <a:rPr lang="en-US" i="1" dirty="0"/>
              <a:t>(X – IM 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46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708150" y="0"/>
            <a:ext cx="7364413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Enlarged GDP Circular Flow of Income </a:t>
            </a:r>
            <a:br>
              <a:rPr lang="en-US" dirty="0">
                <a:ea typeface="ＭＳ Ｐゴシック" charset="0"/>
              </a:rPr>
            </a:br>
            <a:r>
              <a:rPr lang="en-US" dirty="0">
                <a:ea typeface="ＭＳ Ｐゴシック" charset="0"/>
              </a:rPr>
              <a:t>and Spending ($) with Banking System</a:t>
            </a:r>
          </a:p>
        </p:txBody>
      </p:sp>
      <p:pic>
        <p:nvPicPr>
          <p:cNvPr id="2" name="Picture 1" descr="8.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" y="1155169"/>
            <a:ext cx="6817360" cy="562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4046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29895"/>
            <a:ext cx="6633633" cy="5653910"/>
          </a:xfrm>
        </p:spPr>
        <p:txBody>
          <a:bodyPr/>
          <a:lstStyle/>
          <a:p>
            <a:r>
              <a:rPr lang="en-US" dirty="0"/>
              <a:t>Consumers plan to spend </a:t>
            </a:r>
            <a:r>
              <a:rPr lang="en-US" i="1" dirty="0"/>
              <a:t>(C) </a:t>
            </a:r>
            <a:r>
              <a:rPr lang="en-US" dirty="0"/>
              <a:t>a fraction of </a:t>
            </a:r>
            <a:r>
              <a:rPr lang="en-US" i="1" dirty="0"/>
              <a:t>disposable income</a:t>
            </a:r>
            <a:r>
              <a:rPr lang="en-US" dirty="0"/>
              <a:t> and save the rest</a:t>
            </a:r>
          </a:p>
          <a:p>
            <a:pPr lvl="1"/>
            <a:r>
              <a:rPr lang="en-US" dirty="0"/>
              <a:t>Consumer spending is largest, most </a:t>
            </a:r>
            <a:r>
              <a:rPr lang="en-US" dirty="0">
                <a:solidFill>
                  <a:srgbClr val="BD4536"/>
                </a:solidFill>
              </a:rPr>
              <a:t>stable</a:t>
            </a:r>
            <a:r>
              <a:rPr lang="en-US" dirty="0"/>
              <a:t> component of aggregate demand</a:t>
            </a:r>
          </a:p>
          <a:p>
            <a:r>
              <a:rPr lang="en-US" dirty="0"/>
              <a:t>Businesses plan investment spending</a:t>
            </a:r>
            <a:r>
              <a:rPr lang="en-US" i="1" dirty="0"/>
              <a:t> (I) </a:t>
            </a:r>
            <a:r>
              <a:rPr lang="en-US" dirty="0"/>
              <a:t>for new factories and equipment</a:t>
            </a:r>
          </a:p>
          <a:p>
            <a:pPr lvl="1"/>
            <a:r>
              <a:rPr lang="en-US" dirty="0"/>
              <a:t>Investment spending plans change quickly because easily postponed</a:t>
            </a:r>
          </a:p>
          <a:p>
            <a:pPr lvl="1"/>
            <a:r>
              <a:rPr lang="en-US" dirty="0"/>
              <a:t>Investment spending is most </a:t>
            </a:r>
            <a:r>
              <a:rPr lang="en-US" dirty="0">
                <a:solidFill>
                  <a:srgbClr val="BD4536"/>
                </a:solidFill>
              </a:rPr>
              <a:t>volatile</a:t>
            </a:r>
            <a:r>
              <a:rPr lang="en-US" dirty="0"/>
              <a:t> component of aggregate demand</a:t>
            </a:r>
          </a:p>
        </p:txBody>
      </p:sp>
      <p:pic>
        <p:nvPicPr>
          <p:cNvPr id="5" name="Picture 4" descr="consumer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533" y="588435"/>
            <a:ext cx="1625600" cy="1130300"/>
          </a:xfrm>
          <a:prstGeom prst="rect">
            <a:avLst/>
          </a:prstGeom>
        </p:spPr>
      </p:pic>
      <p:pic>
        <p:nvPicPr>
          <p:cNvPr id="6" name="Picture 5" descr="business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833" y="2863850"/>
            <a:ext cx="16383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23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1" y="429895"/>
            <a:ext cx="6464300" cy="5653910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Government spending plan</a:t>
            </a:r>
            <a:r>
              <a:rPr lang="en-US" i="1" dirty="0"/>
              <a:t> (G) </a:t>
            </a:r>
            <a:r>
              <a:rPr lang="en-US" dirty="0"/>
              <a:t>for products and services set by budget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Transfer payments are </a:t>
            </a:r>
            <a:r>
              <a:rPr lang="en-US" dirty="0">
                <a:solidFill>
                  <a:srgbClr val="BD4536"/>
                </a:solidFill>
              </a:rPr>
              <a:t>not</a:t>
            </a:r>
            <a:r>
              <a:rPr lang="en-US" dirty="0"/>
              <a:t> part of </a:t>
            </a:r>
            <a:r>
              <a:rPr lang="en-US" i="1" dirty="0"/>
              <a:t>G</a:t>
            </a:r>
          </a:p>
          <a:p>
            <a:pPr lvl="1">
              <a:lnSpc>
                <a:spcPct val="100000"/>
              </a:lnSpc>
            </a:pPr>
            <a:r>
              <a:rPr lang="en-US" i="1" dirty="0"/>
              <a:t>G</a:t>
            </a:r>
            <a:r>
              <a:rPr lang="en-US" dirty="0"/>
              <a:t> as percentage of real GDP stable </a:t>
            </a:r>
            <a:br>
              <a:rPr lang="en-US" dirty="0"/>
            </a:br>
            <a:r>
              <a:rPr lang="en-US" dirty="0"/>
              <a:t>since early 1990s</a:t>
            </a:r>
            <a:endParaRPr lang="en-US" i="1" dirty="0"/>
          </a:p>
          <a:p>
            <a:pPr>
              <a:lnSpc>
                <a:spcPct val="114000"/>
              </a:lnSpc>
            </a:pPr>
            <a:r>
              <a:rPr lang="en-US" dirty="0"/>
              <a:t>R.O.W. spending plans </a:t>
            </a:r>
            <a:r>
              <a:rPr lang="en-US" i="1" dirty="0"/>
              <a:t>(X) </a:t>
            </a:r>
            <a:r>
              <a:rPr lang="en-US" dirty="0"/>
              <a:t>for Canadian exports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Must subtract imports </a:t>
            </a:r>
            <a:r>
              <a:rPr lang="en-US" i="1" dirty="0"/>
              <a:t>(IM) </a:t>
            </a:r>
            <a:r>
              <a:rPr lang="en-US" dirty="0"/>
              <a:t>from all other planned spending to get net exports </a:t>
            </a:r>
            <a:r>
              <a:rPr lang="en-US" i="1" dirty="0"/>
              <a:t>(X – IM)</a:t>
            </a:r>
            <a:endParaRPr lang="en-US" dirty="0"/>
          </a:p>
        </p:txBody>
      </p:sp>
      <p:pic>
        <p:nvPicPr>
          <p:cNvPr id="5" name="Picture 4" descr="governmen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917" y="579966"/>
            <a:ext cx="1524000" cy="1079500"/>
          </a:xfrm>
          <a:prstGeom prst="rect">
            <a:avLst/>
          </a:prstGeom>
        </p:spPr>
      </p:pic>
      <p:pic>
        <p:nvPicPr>
          <p:cNvPr id="6" name="Picture 5" descr="row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081" y="2991389"/>
            <a:ext cx="1522800" cy="187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17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29895"/>
            <a:ext cx="6982883" cy="565391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1385A7"/>
                </a:solidFill>
              </a:rPr>
              <a:t>Demand shocks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changes in factors other than the price level that change aggregate demand and shift aggregate demand curve </a:t>
            </a:r>
            <a:r>
              <a:rPr lang="en-US" i="1" dirty="0"/>
              <a:t>(AD</a:t>
            </a:r>
            <a:r>
              <a:rPr lang="en-US" dirty="0"/>
              <a:t>)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Expectations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Interest rates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Government policy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GDP in R.O.W.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Exchange rates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BD4536"/>
                </a:solidFill>
              </a:rPr>
              <a:t>Negative </a:t>
            </a:r>
            <a:r>
              <a:rPr lang="en-US" dirty="0"/>
              <a:t>demand shocks decrease aggregate demand, </a:t>
            </a:r>
            <a:r>
              <a:rPr lang="en-US" i="1" dirty="0">
                <a:solidFill>
                  <a:srgbClr val="BD4536"/>
                </a:solidFill>
              </a:rPr>
              <a:t>AD </a:t>
            </a:r>
            <a:r>
              <a:rPr lang="en-US" dirty="0">
                <a:solidFill>
                  <a:srgbClr val="BD4536"/>
                </a:solidFill>
              </a:rPr>
              <a:t>shifts leftward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BD4536"/>
                </a:solidFill>
              </a:rPr>
              <a:t>Positive </a:t>
            </a:r>
            <a:r>
              <a:rPr lang="en-US" dirty="0">
                <a:solidFill>
                  <a:srgbClr val="000000"/>
                </a:solidFill>
              </a:rPr>
              <a:t>demand shocks </a:t>
            </a:r>
            <a:r>
              <a:rPr lang="en-US" dirty="0"/>
              <a:t>increase aggregate demand, </a:t>
            </a:r>
            <a:r>
              <a:rPr lang="en-US" i="1" dirty="0">
                <a:solidFill>
                  <a:srgbClr val="BD4536"/>
                </a:solidFill>
              </a:rPr>
              <a:t>AD</a:t>
            </a:r>
            <a:r>
              <a:rPr lang="en-US" dirty="0">
                <a:solidFill>
                  <a:srgbClr val="BD4536"/>
                </a:solidFill>
              </a:rPr>
              <a:t> shifts rightward</a:t>
            </a:r>
          </a:p>
          <a:p>
            <a:pPr>
              <a:spcAft>
                <a:spcPts val="1000"/>
              </a:spcAft>
            </a:pPr>
            <a:endParaRPr lang="en-US" dirty="0"/>
          </a:p>
          <a:p>
            <a:pPr>
              <a:spcAft>
                <a:spcPts val="10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5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1708150" y="0"/>
            <a:ext cx="7364413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Demand Shocks and Aggregate Demand</a:t>
            </a:r>
          </a:p>
        </p:txBody>
      </p:sp>
      <p:sp>
        <p:nvSpPr>
          <p:cNvPr id="30722" name="TextBox 9"/>
          <p:cNvSpPr txBox="1">
            <a:spLocks noChangeArrowheads="1"/>
          </p:cNvSpPr>
          <p:nvPr/>
        </p:nvSpPr>
        <p:spPr bwMode="auto">
          <a:xfrm>
            <a:off x="0" y="336550"/>
            <a:ext cx="1841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F26522"/>
                </a:solidFill>
                <a:latin typeface="Gill Sans" charset="0"/>
              </a:rPr>
              <a:t>Fig. 8.9</a:t>
            </a:r>
          </a:p>
        </p:txBody>
      </p:sp>
      <p:pic>
        <p:nvPicPr>
          <p:cNvPr id="3" name="Picture 2" descr="8.9-ba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30" y="1176592"/>
            <a:ext cx="6688836" cy="5466893"/>
          </a:xfrm>
          <a:prstGeom prst="rect">
            <a:avLst/>
          </a:prstGeom>
        </p:spPr>
      </p:pic>
      <p:pic>
        <p:nvPicPr>
          <p:cNvPr id="4" name="Picture 3" descr="8.9-build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433" y="2595033"/>
            <a:ext cx="2414930" cy="3318358"/>
          </a:xfrm>
          <a:prstGeom prst="rect">
            <a:avLst/>
          </a:prstGeom>
        </p:spPr>
      </p:pic>
      <p:pic>
        <p:nvPicPr>
          <p:cNvPr id="5" name="Picture 4" descr="8.9-build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171" y="1481665"/>
            <a:ext cx="2640787" cy="356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33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nks-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200" y="429895"/>
            <a:ext cx="1714500" cy="21844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29895"/>
            <a:ext cx="6982883" cy="565391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Negative demand shocks decrease aggregate demand, </a:t>
            </a:r>
            <a:r>
              <a:rPr lang="en-US" i="1" dirty="0"/>
              <a:t>AD </a:t>
            </a:r>
            <a:r>
              <a:rPr lang="en-US" dirty="0"/>
              <a:t>shifts leftward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More pessimistic </a:t>
            </a:r>
            <a:r>
              <a:rPr lang="en-US" dirty="0">
                <a:solidFill>
                  <a:srgbClr val="BD4536"/>
                </a:solidFill>
              </a:rPr>
              <a:t>expectations  </a:t>
            </a:r>
            <a:r>
              <a:rPr lang="en-US" dirty="0"/>
              <a:t>(</a:t>
            </a:r>
            <a:r>
              <a:rPr lang="en-US" i="1" dirty="0"/>
              <a:t>I</a:t>
            </a:r>
            <a:r>
              <a:rPr lang="en-US" dirty="0"/>
              <a:t>)</a:t>
            </a:r>
            <a:endParaRPr lang="en-US" dirty="0">
              <a:solidFill>
                <a:srgbClr val="BD4536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Higher interest rates  (</a:t>
            </a:r>
            <a:r>
              <a:rPr lang="en-US" i="1" dirty="0"/>
              <a:t>I</a:t>
            </a:r>
            <a:r>
              <a:rPr lang="en-US" dirty="0"/>
              <a:t> or </a:t>
            </a:r>
            <a:r>
              <a:rPr lang="en-US" i="1" dirty="0"/>
              <a:t>C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Lower government spending or higher taxes</a:t>
            </a:r>
            <a:br>
              <a:rPr lang="en-US" dirty="0"/>
            </a:b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 or </a:t>
            </a:r>
            <a:r>
              <a:rPr lang="en-US" i="1" dirty="0"/>
              <a:t>C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Decreased GDP in R.O.W.  (</a:t>
            </a:r>
            <a:r>
              <a:rPr lang="en-US" i="1" dirty="0"/>
              <a:t>X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Higher value of Canadian dollar (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IM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9341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792548" y="372528"/>
            <a:ext cx="5122852" cy="6167972"/>
          </a:xfrm>
        </p:spPr>
        <p:txBody>
          <a:bodyPr/>
          <a:lstStyle/>
          <a:p>
            <a:pPr marL="90488" indent="-23813">
              <a:lnSpc>
                <a:spcPct val="114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ja-JP" altLang="en-US" i="1" dirty="0">
                <a:latin typeface="Times" charset="0"/>
                <a:ea typeface="ＭＳ Ｐゴシック" charset="0"/>
                <a:cs typeface="Times" charset="0"/>
              </a:rPr>
              <a:t>“</a:t>
            </a:r>
            <a:r>
              <a:rPr lang="en-US" altLang="ja-JP" i="1" dirty="0">
                <a:latin typeface="Times" charset="0"/>
                <a:ea typeface="ＭＳ Ｐゴシック" charset="0"/>
                <a:cs typeface="Times" charset="0"/>
              </a:rPr>
              <a:t>The outstanding fact is the extreme precariousness of the basis of knowledge on which our estimates of the prospective yield [of any investment] have to be made…. </a:t>
            </a:r>
            <a:br>
              <a:rPr lang="en-US" altLang="ja-JP" i="1" dirty="0">
                <a:latin typeface="Times" charset="0"/>
                <a:ea typeface="ＭＳ Ｐゴシック" charset="0"/>
                <a:cs typeface="Times" charset="0"/>
              </a:rPr>
            </a:br>
            <a:r>
              <a:rPr lang="en-US" altLang="ja-JP" i="1" dirty="0">
                <a:latin typeface="Times" charset="0"/>
                <a:ea typeface="ＭＳ Ｐゴシック" charset="0"/>
                <a:cs typeface="Times" charset="0"/>
              </a:rPr>
              <a:t>If we speak frankly, we have to admit that the basis of knowledge for estimating the yield ten years hence of a railway, a copper mine, a textile factory … a building in the City of London amounts to little and sometimes nothing</a:t>
            </a:r>
            <a:r>
              <a:rPr lang="ja-JP" altLang="en-US" i="1" dirty="0">
                <a:latin typeface="Times" charset="0"/>
                <a:ea typeface="ＭＳ Ｐゴシック" charset="0"/>
                <a:cs typeface="Times" charset="0"/>
              </a:rPr>
              <a:t>”</a:t>
            </a:r>
            <a:endParaRPr lang="en-US" altLang="ja-JP" i="1" dirty="0">
              <a:latin typeface="Times" charset="0"/>
              <a:ea typeface="ＭＳ Ｐゴシック" charset="0"/>
              <a:cs typeface="Times" charset="0"/>
            </a:endParaRPr>
          </a:p>
          <a:p>
            <a:pPr marL="90488" indent="-23813">
              <a:lnSpc>
                <a:spcPct val="114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en-US" i="1" dirty="0">
                <a:latin typeface="Times" charset="0"/>
                <a:ea typeface="ＭＳ Ｐゴシック" charset="0"/>
                <a:cs typeface="Times" charset="0"/>
              </a:rPr>
              <a:t>-John Maynard Keynes, 1937</a:t>
            </a:r>
          </a:p>
        </p:txBody>
      </p:sp>
      <p:pic>
        <p:nvPicPr>
          <p:cNvPr id="2" name="Picture 1" descr="keyn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1170514"/>
            <a:ext cx="330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114662"/>
      </p:ext>
    </p:ext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nks-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78064"/>
            <a:ext cx="1714500" cy="21844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29895"/>
            <a:ext cx="6982883" cy="565391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Positive demand shocks increase aggregate demand, </a:t>
            </a:r>
            <a:r>
              <a:rPr lang="en-US" i="1" dirty="0"/>
              <a:t>AD </a:t>
            </a:r>
            <a:r>
              <a:rPr lang="en-US" dirty="0"/>
              <a:t>shifts rightward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More optimistic </a:t>
            </a:r>
            <a:r>
              <a:rPr lang="en-US" dirty="0">
                <a:solidFill>
                  <a:srgbClr val="BD4536"/>
                </a:solidFill>
              </a:rPr>
              <a:t>expectations  </a:t>
            </a:r>
            <a:r>
              <a:rPr lang="en-US" dirty="0"/>
              <a:t>(</a:t>
            </a:r>
            <a:r>
              <a:rPr lang="en-US" i="1" dirty="0"/>
              <a:t>I</a:t>
            </a:r>
            <a:r>
              <a:rPr lang="en-US" dirty="0"/>
              <a:t>)</a:t>
            </a:r>
            <a:endParaRPr lang="en-US" dirty="0">
              <a:solidFill>
                <a:srgbClr val="BD4536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Lower interest rates  (</a:t>
            </a:r>
            <a:r>
              <a:rPr lang="en-US" i="1" dirty="0"/>
              <a:t>I</a:t>
            </a:r>
            <a:r>
              <a:rPr lang="en-US" dirty="0"/>
              <a:t> or </a:t>
            </a:r>
            <a:r>
              <a:rPr lang="en-US" i="1" dirty="0"/>
              <a:t>C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Higher government spending or lower taxes</a:t>
            </a:r>
            <a:br>
              <a:rPr lang="en-US" dirty="0"/>
            </a:b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 or </a:t>
            </a:r>
            <a:r>
              <a:rPr lang="en-US" i="1" dirty="0"/>
              <a:t>C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Increased GDP in R.O.W. (</a:t>
            </a:r>
            <a:r>
              <a:rPr lang="en-US" i="1" dirty="0"/>
              <a:t>X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Lower value of Canadian dollar  (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IM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233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2251075" y="0"/>
            <a:ext cx="4641850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Law of Aggregate Demand and </a:t>
            </a:r>
            <a:br>
              <a:rPr lang="en-US" dirty="0">
                <a:ea typeface="ＭＳ Ｐゴシック" charset="0"/>
              </a:rPr>
            </a:br>
            <a:r>
              <a:rPr lang="en-US" dirty="0">
                <a:ea typeface="ＭＳ Ｐゴシック" charset="0"/>
              </a:rPr>
              <a:t>Changes in Aggregate Demand</a:t>
            </a:r>
          </a:p>
        </p:txBody>
      </p:sp>
      <p:pic>
        <p:nvPicPr>
          <p:cNvPr id="31747" name="Picture 1" descr="Table-8.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1422400"/>
            <a:ext cx="9029700" cy="437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225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1-key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552605" y="781770"/>
            <a:ext cx="9144001" cy="5889580"/>
          </a:xfrm>
          <a:prstGeom prst="rect">
            <a:avLst/>
          </a:prstGeom>
          <a:ln w="12700">
            <a:miter lim="400000"/>
          </a:ln>
        </p:spPr>
      </p:pic>
      <p:sp>
        <p:nvSpPr>
          <p:cNvPr id="455" name="Shape 455"/>
          <p:cNvSpPr>
            <a:spLocks noGrp="1"/>
          </p:cNvSpPr>
          <p:nvPr>
            <p:ph type="ctrTitle"/>
          </p:nvPr>
        </p:nvSpPr>
        <p:spPr>
          <a:xfrm>
            <a:off x="17721" y="687585"/>
            <a:ext cx="9071168" cy="693211"/>
          </a:xfrm>
          <a:prstGeom prst="rect">
            <a:avLst/>
          </a:prstGeom>
          <a:solidFill>
            <a:srgbClr val="FFFFFF"/>
          </a:solidFill>
        </p:spPr>
        <p:txBody>
          <a:bodyPr>
            <a:normAutofit/>
          </a:bodyPr>
          <a:lstStyle>
            <a:lvl1pPr defTabSz="496570">
              <a:defRPr sz="6120" cap="all">
                <a:solidFill>
                  <a:srgbClr val="535353"/>
                </a:solidFill>
              </a:defRPr>
            </a:lvl1pPr>
          </a:lstStyle>
          <a:p>
            <a:r>
              <a:rPr sz="4000"/>
              <a:t>3 Keys modeL for Micro</a:t>
            </a:r>
          </a:p>
        </p:txBody>
      </p:sp>
      <p:pic>
        <p:nvPicPr>
          <p:cNvPr id="457" name="2-key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56157" y="757711"/>
            <a:ext cx="9144001" cy="5889580"/>
          </a:xfrm>
          <a:prstGeom prst="rect">
            <a:avLst/>
          </a:prstGeom>
          <a:ln w="12700">
            <a:miter lim="400000"/>
          </a:ln>
        </p:spPr>
      </p:pic>
      <p:pic>
        <p:nvPicPr>
          <p:cNvPr id="456" name="3-key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-238369" y="844719"/>
            <a:ext cx="9144001" cy="5889580"/>
          </a:xfrm>
          <a:prstGeom prst="rect">
            <a:avLst/>
          </a:prstGeom>
          <a:ln w="12700">
            <a:miter lim="400000"/>
          </a:ln>
        </p:spPr>
      </p:pic>
      <p:pic>
        <p:nvPicPr>
          <p:cNvPr id="459" name="The_3_Keys-title-r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87913" y="2210833"/>
            <a:ext cx="5202480" cy="362741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13087793"/>
      </p:ext>
    </p:extLst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ctrTitle"/>
          </p:nvPr>
        </p:nvSpPr>
        <p:spPr>
          <a:xfrm>
            <a:off x="0" y="26419"/>
            <a:ext cx="9144000" cy="1470025"/>
          </a:xfrm>
        </p:spPr>
        <p:txBody>
          <a:bodyPr/>
          <a:lstStyle/>
          <a:p>
            <a:r>
              <a:rPr lang="en-US" dirty="0">
                <a:solidFill>
                  <a:srgbClr val="1385A7"/>
                </a:solidFill>
              </a:rPr>
              <a:t>AGGREGATE SUPPLY &amp; </a:t>
            </a:r>
            <a:br>
              <a:rPr lang="en-US" dirty="0">
                <a:solidFill>
                  <a:srgbClr val="1385A7"/>
                </a:solidFill>
              </a:rPr>
            </a:br>
            <a:r>
              <a:rPr lang="en-US" dirty="0">
                <a:solidFill>
                  <a:srgbClr val="1385A7"/>
                </a:solidFill>
              </a:rPr>
              <a:t>AGGREGATE DEMAND MODEL</a:t>
            </a:r>
            <a:endParaRPr lang="en-US" dirty="0">
              <a:solidFill>
                <a:srgbClr val="1385A7"/>
              </a:solidFill>
              <a:ea typeface="ＭＳ Ｐゴシック" charset="0"/>
            </a:endParaRPr>
          </a:p>
        </p:txBody>
      </p:sp>
      <p:sp>
        <p:nvSpPr>
          <p:cNvPr id="15362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095375" y="4595280"/>
            <a:ext cx="6953250" cy="1925638"/>
          </a:xfrm>
        </p:spPr>
        <p:txBody>
          <a:bodyPr/>
          <a:lstStyle/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dirty="0"/>
              <a:t>The loanable funds market allows the economy to hit long-run equilibrium performance targets over time. Aggregate demand and aggregate supply shocks move the economy away from long-run equilibrium targets.</a:t>
            </a:r>
            <a:endParaRPr lang="en-US" dirty="0">
              <a:latin typeface="Gill Sans" charset="0"/>
              <a:ea typeface="ＭＳ Ｐゴシック" charset="0"/>
            </a:endParaRPr>
          </a:p>
        </p:txBody>
      </p:sp>
      <p:pic>
        <p:nvPicPr>
          <p:cNvPr id="5" name="Picture 3" descr="joan-robins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802" y="1642581"/>
            <a:ext cx="3890962" cy="2819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joa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0" y="1375881"/>
            <a:ext cx="20447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02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a typeface="ＭＳ Ｐゴシック" charset="0"/>
                <a:cs typeface="ＭＳ Ｐゴシック" charset="0"/>
              </a:rPr>
              <a:t> AS/AD Model Puts Together </a:t>
            </a:r>
            <a:r>
              <a:rPr lang="is-IS" dirty="0">
                <a:ea typeface="ＭＳ Ｐゴシック" charset="0"/>
                <a:cs typeface="ＭＳ Ｐゴシック" charset="0"/>
              </a:rPr>
              <a:t>….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xfrm>
            <a:off x="457199" y="1113365"/>
            <a:ext cx="8475134" cy="4940805"/>
          </a:xfr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/>
          <a:lstStyle/>
          <a:p>
            <a:pPr>
              <a:spcAft>
                <a:spcPts val="600"/>
              </a:spcAft>
            </a:pPr>
            <a:r>
              <a:rPr lang="fr-FR" i="1" dirty="0">
                <a:solidFill>
                  <a:srgbClr val="000000"/>
                </a:solidFill>
                <a:latin typeface="Gill Sans" charset="0"/>
                <a:ea typeface="ＭＳ Ｐゴシック" charset="0"/>
                <a:cs typeface="ＭＳ Ｐゴシック" charset="0"/>
              </a:rPr>
              <a:t>SAS </a:t>
            </a:r>
            <a:r>
              <a:rPr lang="fr-FR" dirty="0">
                <a:solidFill>
                  <a:srgbClr val="000000"/>
                </a:solidFill>
                <a:latin typeface="Gill Sans" charset="0"/>
                <a:ea typeface="ＭＳ Ｐゴシック" charset="0"/>
                <a:cs typeface="ＭＳ Ｐゴシック" charset="0"/>
              </a:rPr>
              <a:t>(Song-Run Aggregate Supply)</a:t>
            </a:r>
          </a:p>
          <a:p>
            <a:pPr lvl="1">
              <a:spcAft>
                <a:spcPts val="600"/>
              </a:spcAft>
            </a:pPr>
            <a:r>
              <a:rPr lang="fr-FR" dirty="0">
                <a:solidFill>
                  <a:srgbClr val="000000"/>
                </a:solidFill>
                <a:latin typeface="Gill Sans" charset="0"/>
                <a:ea typeface="ＭＳ Ｐゴシック" charset="0"/>
                <a:cs typeface="ＭＳ Ｐゴシック" charset="0"/>
              </a:rPr>
              <a:t>Short-Run supply </a:t>
            </a:r>
            <a:r>
              <a:rPr lang="fr-FR" dirty="0">
                <a:solidFill>
                  <a:srgbClr val="BD4536"/>
                </a:solidFill>
                <a:latin typeface="Gill Sans" charset="0"/>
                <a:ea typeface="ＭＳ Ｐゴシック" charset="0"/>
                <a:cs typeface="ＭＳ Ｐゴシック" charset="0"/>
              </a:rPr>
              <a:t>plans</a:t>
            </a:r>
            <a:r>
              <a:rPr lang="fr-FR" dirty="0">
                <a:solidFill>
                  <a:srgbClr val="000000"/>
                </a:solidFill>
                <a:latin typeface="Gill Sans" charset="0"/>
                <a:ea typeface="ＭＳ Ｐゴシック" charset="0"/>
                <a:cs typeface="ＭＳ Ｐゴシック" charset="0"/>
              </a:rPr>
              <a:t> by all macro players with </a:t>
            </a:r>
            <a:br>
              <a:rPr lang="fr-FR" dirty="0">
                <a:solidFill>
                  <a:srgbClr val="000000"/>
                </a:solidFill>
                <a:latin typeface="Gill Sans" charset="0"/>
                <a:ea typeface="ＭＳ Ｐゴシック" charset="0"/>
                <a:cs typeface="ＭＳ Ｐゴシック" charset="0"/>
              </a:rPr>
            </a:br>
            <a:r>
              <a:rPr lang="fr-FR" dirty="0">
                <a:solidFill>
                  <a:srgbClr val="000000"/>
                </a:solidFill>
                <a:latin typeface="Gill Sans" charset="0"/>
                <a:ea typeface="ＭＳ Ｐゴシック" charset="0"/>
                <a:cs typeface="ＭＳ Ｐゴシック" charset="0"/>
              </a:rPr>
              <a:t>fixed input prices</a:t>
            </a:r>
          </a:p>
          <a:p>
            <a:pPr>
              <a:spcAft>
                <a:spcPts val="600"/>
              </a:spcAft>
            </a:pPr>
            <a:r>
              <a:rPr lang="fr-FR" i="1" dirty="0">
                <a:solidFill>
                  <a:srgbClr val="000000"/>
                </a:solidFill>
                <a:latin typeface="Gill Sans" charset="0"/>
                <a:ea typeface="ＭＳ Ｐゴシック" charset="0"/>
                <a:cs typeface="ＭＳ Ｐゴシック" charset="0"/>
              </a:rPr>
              <a:t> AD </a:t>
            </a:r>
            <a:r>
              <a:rPr lang="fr-FR" dirty="0">
                <a:solidFill>
                  <a:srgbClr val="000000"/>
                </a:solidFill>
                <a:latin typeface="Gill Sans" charset="0"/>
                <a:ea typeface="ＭＳ Ｐゴシック" charset="0"/>
                <a:cs typeface="ＭＳ Ｐゴシック" charset="0"/>
              </a:rPr>
              <a:t>(Aggregate Demand)</a:t>
            </a:r>
          </a:p>
          <a:p>
            <a:pPr lvl="1">
              <a:spcAft>
                <a:spcPts val="600"/>
              </a:spcAft>
            </a:pPr>
            <a:r>
              <a:rPr lang="fr-FR" dirty="0">
                <a:solidFill>
                  <a:srgbClr val="000000"/>
                </a:solidFill>
                <a:latin typeface="Gill Sans" charset="0"/>
                <a:ea typeface="ＭＳ Ｐゴシック" charset="0"/>
                <a:cs typeface="ＭＳ Ｐゴシック" charset="0"/>
              </a:rPr>
              <a:t>Short-run demand </a:t>
            </a:r>
            <a:r>
              <a:rPr lang="fr-FR" dirty="0">
                <a:solidFill>
                  <a:srgbClr val="BD4536"/>
                </a:solidFill>
                <a:latin typeface="Gill Sans" charset="0"/>
                <a:ea typeface="ＭＳ Ｐゴシック" charset="0"/>
                <a:cs typeface="ＭＳ Ｐゴシック" charset="0"/>
              </a:rPr>
              <a:t>plans</a:t>
            </a:r>
            <a:r>
              <a:rPr lang="fr-FR" dirty="0">
                <a:solidFill>
                  <a:srgbClr val="000000"/>
                </a:solidFill>
                <a:latin typeface="Gill Sans" charset="0"/>
                <a:ea typeface="ＭＳ Ｐゴシック" charset="0"/>
                <a:cs typeface="ＭＳ Ｐゴシック" charset="0"/>
              </a:rPr>
              <a:t> by all macro players</a:t>
            </a:r>
          </a:p>
          <a:p>
            <a:pPr>
              <a:spcAft>
                <a:spcPts val="600"/>
              </a:spcAft>
            </a:pPr>
            <a:r>
              <a:rPr lang="fr-FR" i="1" dirty="0">
                <a:solidFill>
                  <a:srgbClr val="000000"/>
                </a:solidFill>
                <a:latin typeface="Gill Sans" charset="0"/>
                <a:ea typeface="ＭＳ Ｐゴシック" charset="0"/>
                <a:cs typeface="ＭＳ Ｐゴシック" charset="0"/>
              </a:rPr>
              <a:t>LAS</a:t>
            </a:r>
            <a:r>
              <a:rPr lang="fr-FR" dirty="0">
                <a:solidFill>
                  <a:srgbClr val="000000"/>
                </a:solidFill>
                <a:latin typeface="Gill Sans" charset="0"/>
                <a:ea typeface="ＭＳ Ｐゴシック" charset="0"/>
                <a:cs typeface="ＭＳ Ｐゴシック" charset="0"/>
              </a:rPr>
              <a:t> (Long-Run Aggregate Supply)</a:t>
            </a:r>
          </a:p>
          <a:p>
            <a:pPr lvl="1">
              <a:spcAft>
                <a:spcPts val="600"/>
              </a:spcAft>
            </a:pPr>
            <a:r>
              <a:rPr lang="fr-FR" dirty="0">
                <a:solidFill>
                  <a:srgbClr val="000000"/>
                </a:solidFill>
                <a:latin typeface="Gill Sans" charset="0"/>
                <a:ea typeface="ＭＳ Ｐゴシック" charset="0"/>
                <a:cs typeface="ＭＳ Ｐゴシック" charset="0"/>
              </a:rPr>
              <a:t>Different from </a:t>
            </a:r>
            <a:r>
              <a:rPr lang="fr-FR" i="1" dirty="0">
                <a:solidFill>
                  <a:srgbClr val="000000"/>
                </a:solidFill>
                <a:latin typeface="Gill Sans" charset="0"/>
                <a:ea typeface="ＭＳ Ｐゴシック" charset="0"/>
                <a:cs typeface="ＭＳ Ｐゴシック" charset="0"/>
              </a:rPr>
              <a:t>SAS</a:t>
            </a:r>
            <a:r>
              <a:rPr lang="fr-FR" dirty="0">
                <a:solidFill>
                  <a:srgbClr val="000000"/>
                </a:solidFill>
                <a:latin typeface="Gill Sans" charset="0"/>
                <a:ea typeface="ＭＳ Ｐゴシック" charset="0"/>
                <a:cs typeface="ＭＳ Ｐゴシック" charset="0"/>
              </a:rPr>
              <a:t> and </a:t>
            </a:r>
            <a:r>
              <a:rPr lang="fr-FR" i="1" dirty="0">
                <a:solidFill>
                  <a:srgbClr val="000000"/>
                </a:solidFill>
                <a:latin typeface="Gill Sans" charset="0"/>
                <a:ea typeface="ＭＳ Ｐゴシック" charset="0"/>
                <a:cs typeface="ＭＳ Ｐゴシック" charset="0"/>
              </a:rPr>
              <a:t>AD.  LAS</a:t>
            </a:r>
            <a:r>
              <a:rPr lang="fr-FR" dirty="0">
                <a:solidFill>
                  <a:srgbClr val="000000"/>
                </a:solidFill>
                <a:latin typeface="Gill Sans" charset="0"/>
                <a:ea typeface="ＭＳ Ｐゴシック" charset="0"/>
                <a:cs typeface="ＭＳ Ｐゴシック" charset="0"/>
              </a:rPr>
              <a:t> is a </a:t>
            </a:r>
            <a:r>
              <a:rPr lang="fr-FR" dirty="0">
                <a:solidFill>
                  <a:srgbClr val="BD4536"/>
                </a:solidFill>
                <a:latin typeface="Gill Sans" charset="0"/>
                <a:ea typeface="ＭＳ Ｐゴシック" charset="0"/>
                <a:cs typeface="ＭＳ Ｐゴシック" charset="0"/>
              </a:rPr>
              <a:t>performance target</a:t>
            </a:r>
            <a:r>
              <a:rPr lang="fr-FR" dirty="0">
                <a:solidFill>
                  <a:srgbClr val="000000"/>
                </a:solidFill>
                <a:latin typeface="Gill Sans" charset="0"/>
                <a:ea typeface="ＭＳ Ｐゴシック" charset="0"/>
                <a:cs typeface="ＭＳ Ｐゴシック" charset="0"/>
              </a:rPr>
              <a:t>, where all economists want the economy to end up. </a:t>
            </a:r>
            <a:endParaRPr lang="fr-FR" i="1" dirty="0">
              <a:solidFill>
                <a:srgbClr val="000000"/>
              </a:solidFill>
              <a:latin typeface="Gill Sans" charset="0"/>
              <a:ea typeface="ＭＳ Ｐゴシック" charset="0"/>
              <a:cs typeface="ＭＳ Ｐゴシック" charset="0"/>
            </a:endParaRPr>
          </a:p>
          <a:p>
            <a:pPr lvl="1">
              <a:spcAft>
                <a:spcPts val="600"/>
              </a:spcAft>
            </a:pPr>
            <a:endParaRPr lang="fr-FR" dirty="0" err="1">
              <a:solidFill>
                <a:srgbClr val="000000"/>
              </a:solidFill>
              <a:latin typeface="Gill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439333" y="21336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58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2399242" y="0"/>
            <a:ext cx="4345517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Short-Run and Long-Run </a:t>
            </a:r>
            <a:br>
              <a:rPr lang="en-US" dirty="0">
                <a:ea typeface="ＭＳ Ｐゴシック" charset="0"/>
              </a:rPr>
            </a:br>
            <a:r>
              <a:rPr lang="en-US" dirty="0">
                <a:ea typeface="ＭＳ Ｐゴシック" charset="0"/>
              </a:rPr>
              <a:t>Macroeconomic Equilibrium</a:t>
            </a:r>
          </a:p>
        </p:txBody>
      </p:sp>
      <p:pic>
        <p:nvPicPr>
          <p:cNvPr id="2" name="Picture 1" descr="8.11-ba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64" y="1159934"/>
            <a:ext cx="5640629" cy="5495849"/>
          </a:xfrm>
          <a:prstGeom prst="rect">
            <a:avLst/>
          </a:prstGeom>
        </p:spPr>
      </p:pic>
      <p:pic>
        <p:nvPicPr>
          <p:cNvPr id="4" name="Picture 3" descr="8.11-build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200" y="1518835"/>
            <a:ext cx="1152449" cy="457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064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Content Placeholder 1"/>
          <p:cNvSpPr>
            <a:spLocks noGrp="1"/>
          </p:cNvSpPr>
          <p:nvPr>
            <p:ph idx="1"/>
          </p:nvPr>
        </p:nvSpPr>
        <p:spPr>
          <a:xfrm>
            <a:off x="457200" y="486823"/>
            <a:ext cx="7950200" cy="494080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Short-run macro equilibrium at </a:t>
            </a:r>
            <a:br>
              <a:rPr lang="en-US" dirty="0"/>
            </a:br>
            <a:r>
              <a:rPr lang="en-US" dirty="0"/>
              <a:t>intersection </a:t>
            </a:r>
            <a:r>
              <a:rPr lang="en-US" i="1" dirty="0"/>
              <a:t>SAS </a:t>
            </a:r>
            <a:r>
              <a:rPr lang="en-US" dirty="0"/>
              <a:t>and </a:t>
            </a:r>
            <a:r>
              <a:rPr lang="en-US" i="1" dirty="0"/>
              <a:t>AD</a:t>
            </a:r>
          </a:p>
          <a:p>
            <a:pPr>
              <a:lnSpc>
                <a:spcPct val="120000"/>
              </a:lnSpc>
            </a:pPr>
            <a:r>
              <a:rPr lang="en-US" dirty="0"/>
              <a:t>Long-run macro equilibrium at </a:t>
            </a:r>
            <a:br>
              <a:rPr lang="en-US" dirty="0"/>
            </a:br>
            <a:r>
              <a:rPr lang="en-US" dirty="0"/>
              <a:t>intersection </a:t>
            </a:r>
            <a:r>
              <a:rPr lang="en-US" i="1" dirty="0"/>
              <a:t>SAS </a:t>
            </a:r>
            <a:r>
              <a:rPr lang="en-US" dirty="0"/>
              <a:t>and </a:t>
            </a:r>
            <a:r>
              <a:rPr lang="en-US" i="1" dirty="0"/>
              <a:t>AD</a:t>
            </a:r>
            <a:r>
              <a:rPr lang="en-US" dirty="0"/>
              <a:t> and </a:t>
            </a:r>
            <a:r>
              <a:rPr lang="en-US" i="1" dirty="0"/>
              <a:t>LAS</a:t>
            </a:r>
            <a:r>
              <a:rPr lang="en-US" dirty="0"/>
              <a:t>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Aggregate quantity supplied </a:t>
            </a:r>
            <a:br>
              <a:rPr lang="en-US" dirty="0"/>
            </a:br>
            <a:r>
              <a:rPr lang="en-US" dirty="0"/>
              <a:t>= Aggregate quantity demanded of real GDP </a:t>
            </a:r>
            <a:br>
              <a:rPr lang="en-US" dirty="0"/>
            </a:br>
            <a:r>
              <a:rPr lang="en-US" dirty="0"/>
              <a:t>= Potential GDP</a:t>
            </a:r>
            <a:endParaRPr lang="en-US" dirty="0">
              <a:latin typeface="Gill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83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a typeface="ＭＳ Ｐゴシック" charset="0"/>
                <a:cs typeface="ＭＳ Ｐゴシック" charset="0"/>
              </a:rPr>
              <a:t>How To Use </a:t>
            </a:r>
            <a:r>
              <a:rPr lang="en-US" i="1" dirty="0">
                <a:ea typeface="ＭＳ Ｐゴシック" charset="0"/>
                <a:cs typeface="ＭＳ Ｐゴシック" charset="0"/>
              </a:rPr>
              <a:t>AS/AD </a:t>
            </a:r>
            <a:r>
              <a:rPr lang="en-US" dirty="0">
                <a:ea typeface="ＭＳ Ｐゴシック" charset="0"/>
                <a:cs typeface="ＭＳ Ｐゴシック" charset="0"/>
              </a:rPr>
              <a:t>Models 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to Think Like an Economist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xfrm>
            <a:off x="457199" y="1079499"/>
            <a:ext cx="8475134" cy="4940805"/>
          </a:xfr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/>
          <a:lstStyle/>
          <a:p>
            <a:pPr>
              <a:spcAft>
                <a:spcPts val="600"/>
              </a:spcAft>
            </a:pPr>
            <a:r>
              <a:rPr lang="fr-FR" dirty="0">
                <a:solidFill>
                  <a:srgbClr val="000000"/>
                </a:solidFill>
                <a:latin typeface="Gill Sans" charset="0"/>
                <a:ea typeface="ＭＳ Ｐゴシック" charset="0"/>
                <a:cs typeface="ＭＳ Ｐゴシック" charset="0"/>
              </a:rPr>
              <a:t>Remember </a:t>
            </a:r>
            <a:r>
              <a:rPr lang="fr-FR" i="1" dirty="0">
                <a:solidFill>
                  <a:srgbClr val="000000"/>
                </a:solidFill>
                <a:latin typeface="Gill Sans" charset="0"/>
                <a:ea typeface="ＭＳ Ｐゴシック" charset="0"/>
                <a:cs typeface="ＭＳ Ｐゴシック" charset="0"/>
              </a:rPr>
              <a:t>LAS</a:t>
            </a:r>
            <a:r>
              <a:rPr lang="fr-FR" dirty="0">
                <a:solidFill>
                  <a:srgbClr val="000000"/>
                </a:solidFill>
                <a:latin typeface="Gill Sans" charset="0"/>
                <a:ea typeface="ＭＳ Ｐゴシック" charset="0"/>
                <a:cs typeface="ＭＳ Ｐゴシック" charset="0"/>
              </a:rPr>
              <a:t> is different from </a:t>
            </a:r>
            <a:r>
              <a:rPr lang="fr-FR" i="1" dirty="0">
                <a:solidFill>
                  <a:srgbClr val="000000"/>
                </a:solidFill>
                <a:latin typeface="Gill Sans" charset="0"/>
                <a:ea typeface="ＭＳ Ｐゴシック" charset="0"/>
                <a:cs typeface="ＭＳ Ｐゴシック" charset="0"/>
              </a:rPr>
              <a:t>SAS</a:t>
            </a:r>
            <a:r>
              <a:rPr lang="fr-FR" dirty="0">
                <a:solidFill>
                  <a:srgbClr val="000000"/>
                </a:solidFill>
                <a:latin typeface="Gill Sans" charset="0"/>
                <a:ea typeface="ＭＳ Ｐゴシック" charset="0"/>
                <a:cs typeface="ＭＳ Ｐゴシック" charset="0"/>
              </a:rPr>
              <a:t> and </a:t>
            </a:r>
            <a:r>
              <a:rPr lang="fr-FR" i="1" dirty="0">
                <a:solidFill>
                  <a:srgbClr val="000000"/>
                </a:solidFill>
                <a:latin typeface="Gill Sans" charset="0"/>
                <a:ea typeface="ＭＳ Ｐゴシック" charset="0"/>
                <a:cs typeface="ＭＳ Ｐゴシック" charset="0"/>
              </a:rPr>
              <a:t>AD.  </a:t>
            </a:r>
            <a:br>
              <a:rPr lang="fr-FR" i="1" dirty="0">
                <a:solidFill>
                  <a:srgbClr val="000000"/>
                </a:solidFill>
                <a:latin typeface="Gill Sans" charset="0"/>
                <a:ea typeface="ＭＳ Ｐゴシック" charset="0"/>
                <a:cs typeface="ＭＳ Ｐゴシック" charset="0"/>
              </a:rPr>
            </a:br>
            <a:r>
              <a:rPr lang="fr-FR" i="1" dirty="0">
                <a:solidFill>
                  <a:srgbClr val="000000"/>
                </a:solidFill>
                <a:latin typeface="Gill Sans" charset="0"/>
                <a:ea typeface="ＭＳ Ｐゴシック" charset="0"/>
                <a:cs typeface="ＭＳ Ｐゴシック" charset="0"/>
              </a:rPr>
              <a:t>LAS</a:t>
            </a:r>
            <a:r>
              <a:rPr lang="fr-FR" dirty="0">
                <a:solidFill>
                  <a:srgbClr val="000000"/>
                </a:solidFill>
                <a:latin typeface="Gill Sans" charset="0"/>
                <a:ea typeface="ＭＳ Ｐゴシック" charset="0"/>
                <a:cs typeface="ＭＳ Ｐゴシック" charset="0"/>
              </a:rPr>
              <a:t> is a performance target. </a:t>
            </a:r>
            <a:r>
              <a:rPr lang="fr-FR" i="1" dirty="0">
                <a:solidFill>
                  <a:srgbClr val="000000"/>
                </a:solidFill>
                <a:latin typeface="Gill Sans" charset="0"/>
                <a:ea typeface="ＭＳ Ｐゴシック" charset="0"/>
                <a:cs typeface="ＭＳ Ｐゴシック" charset="0"/>
              </a:rPr>
              <a:t>SAS</a:t>
            </a:r>
            <a:r>
              <a:rPr lang="fr-FR" dirty="0">
                <a:solidFill>
                  <a:srgbClr val="000000"/>
                </a:solidFill>
                <a:latin typeface="Gill Sans" charset="0"/>
                <a:ea typeface="ＭＳ Ｐゴシック" charset="0"/>
                <a:cs typeface="ＭＳ Ｐゴシック" charset="0"/>
              </a:rPr>
              <a:t> and </a:t>
            </a:r>
            <a:r>
              <a:rPr lang="fr-FR" i="1" dirty="0">
                <a:solidFill>
                  <a:srgbClr val="000000"/>
                </a:solidFill>
                <a:latin typeface="Gill Sans" charset="0"/>
                <a:ea typeface="ＭＳ Ｐゴシック" charset="0"/>
                <a:cs typeface="ＭＳ Ｐゴシック" charset="0"/>
              </a:rPr>
              <a:t>AD</a:t>
            </a:r>
            <a:r>
              <a:rPr lang="fr-FR" dirty="0">
                <a:solidFill>
                  <a:srgbClr val="000000"/>
                </a:solidFill>
                <a:latin typeface="Gill Sans" charset="0"/>
                <a:ea typeface="ＭＳ Ｐゴシック" charset="0"/>
                <a:cs typeface="ＭＳ Ｐゴシック" charset="0"/>
              </a:rPr>
              <a:t> are plans.</a:t>
            </a:r>
            <a:endParaRPr lang="fr-FR" i="1" dirty="0">
              <a:solidFill>
                <a:srgbClr val="000000"/>
              </a:solidFill>
              <a:latin typeface="Gill Sans" charset="0"/>
              <a:ea typeface="ＭＳ Ｐゴシック" charset="0"/>
              <a:cs typeface="ＭＳ Ｐゴシック" charset="0"/>
            </a:endParaRPr>
          </a:p>
          <a:p>
            <a:pPr>
              <a:spcAft>
                <a:spcPts val="600"/>
              </a:spcAft>
            </a:pPr>
            <a:r>
              <a:rPr lang="fr-FR" dirty="0">
                <a:solidFill>
                  <a:srgbClr val="000000"/>
                </a:solidFill>
                <a:latin typeface="Gill Sans" charset="0"/>
                <a:ea typeface="ＭＳ Ｐゴシック" charset="0"/>
                <a:cs typeface="ＭＳ Ｐゴシック" charset="0"/>
              </a:rPr>
              <a:t>Always start the story in long-run macroeconomic equilibrium, where </a:t>
            </a:r>
            <a:r>
              <a:rPr lang="fr-FR" i="1" dirty="0">
                <a:solidFill>
                  <a:srgbClr val="000000"/>
                </a:solidFill>
                <a:latin typeface="Gill Sans" charset="0"/>
                <a:ea typeface="ＭＳ Ｐゴシック" charset="0"/>
                <a:cs typeface="ＭＳ Ｐゴシック" charset="0"/>
              </a:rPr>
              <a:t>LAS, SAS, AD </a:t>
            </a:r>
            <a:r>
              <a:rPr lang="fr-FR" dirty="0">
                <a:solidFill>
                  <a:srgbClr val="000000"/>
                </a:solidFill>
                <a:latin typeface="Gill Sans" charset="0"/>
                <a:ea typeface="ＭＳ Ｐゴシック" charset="0"/>
                <a:cs typeface="ＭＳ Ｐゴシック" charset="0"/>
              </a:rPr>
              <a:t>all intersect</a:t>
            </a:r>
            <a:endParaRPr lang="fr-FR" dirty="0" err="1">
              <a:solidFill>
                <a:srgbClr val="000000"/>
              </a:solidFill>
              <a:latin typeface="Gill Sans" charset="0"/>
              <a:ea typeface="ＭＳ Ｐゴシック" charset="0"/>
              <a:cs typeface="ＭＳ Ｐゴシック" charset="0"/>
            </a:endParaRPr>
          </a:p>
          <a:p>
            <a:pPr>
              <a:spcAft>
                <a:spcPts val="600"/>
              </a:spcAft>
            </a:pPr>
            <a:r>
              <a:rPr lang="fr-FR" dirty="0" err="1">
                <a:solidFill>
                  <a:srgbClr val="000000"/>
                </a:solidFill>
                <a:latin typeface="Gill Sans" charset="0"/>
                <a:ea typeface="ＭＳ Ｐゴシック" charset="0"/>
                <a:cs typeface="ＭＳ Ｐゴシック" charset="0"/>
              </a:rPr>
              <a:t>Model a macroeconomic event as 1 of the 4 possible shocks – positive/negative aggregate supply/demand shock.</a:t>
            </a:r>
            <a:br>
              <a:rPr lang="fr-FR" dirty="0" err="1">
                <a:solidFill>
                  <a:srgbClr val="000000"/>
                </a:solidFill>
                <a:latin typeface="Gill Sans" charset="0"/>
                <a:ea typeface="ＭＳ Ｐゴシック" charset="0"/>
                <a:cs typeface="ＭＳ Ｐゴシック" charset="0"/>
              </a:rPr>
            </a:br>
            <a:r>
              <a:rPr lang="fr-FR" dirty="0" err="1">
                <a:solidFill>
                  <a:srgbClr val="000000"/>
                </a:solidFill>
                <a:latin typeface="Gill Sans" charset="0"/>
                <a:ea typeface="ＭＳ Ｐゴシック" charset="0"/>
                <a:cs typeface="ＭＳ Ｐゴシック" charset="0"/>
              </a:rPr>
              <a:t>Examine results of shock on GDP, unemployment, inflation</a:t>
            </a:r>
          </a:p>
          <a:p>
            <a:pPr>
              <a:spcAft>
                <a:spcPts val="600"/>
              </a:spcAft>
            </a:pPr>
            <a:r>
              <a:rPr lang="fr-FR" dirty="0">
                <a:solidFill>
                  <a:srgbClr val="000000"/>
                </a:solidFill>
                <a:latin typeface="Gill Sans" charset="0"/>
                <a:ea typeface="ＭＳ Ｐゴシック" charset="0"/>
                <a:cs typeface="ＭＳ Ｐゴシック" charset="0"/>
              </a:rPr>
              <a:t>Analyze the return to long-run equilibrium after the shock</a:t>
            </a:r>
          </a:p>
          <a:p>
            <a:pPr lvl="1">
              <a:spcAft>
                <a:spcPts val="600"/>
              </a:spcAft>
            </a:pPr>
            <a:r>
              <a:rPr lang="fr-FR" dirty="0">
                <a:solidFill>
                  <a:srgbClr val="000000"/>
                </a:solidFill>
                <a:latin typeface="Gill Sans" charset="0"/>
                <a:ea typeface="ＭＳ Ｐゴシック" charset="0"/>
                <a:cs typeface="ＭＳ Ｐゴシック" charset="0"/>
              </a:rPr>
              <a:t>Yes and No camps disagree about how markets adjust after shocks  – no simple stories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439333" y="21336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20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10100"/>
          </a:xfrm>
          <a:prstGeom prst="rect">
            <a:avLst/>
          </a:prstGeom>
          <a:solidFill>
            <a:srgbClr val="017AB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89000" y="3505201"/>
            <a:ext cx="8229600" cy="889000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>
                <a:solidFill>
                  <a:schemeClr val="bg1"/>
                </a:solidFill>
              </a:rPr>
              <a:t>SCENARIO ONE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sz="36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889000" y="4813300"/>
            <a:ext cx="6564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017AB2"/>
                </a:solidFill>
                <a:latin typeface="Gill Sans Light"/>
              </a:rPr>
              <a:t>SAS</a:t>
            </a:r>
            <a:r>
              <a:rPr lang="en-US" sz="3600" dirty="0">
                <a:solidFill>
                  <a:srgbClr val="017AB2"/>
                </a:solidFill>
                <a:latin typeface="Gill Sans Light"/>
              </a:rPr>
              <a:t> and </a:t>
            </a:r>
            <a:r>
              <a:rPr lang="en-US" sz="3600" i="1" dirty="0">
                <a:solidFill>
                  <a:srgbClr val="017AB2"/>
                </a:solidFill>
                <a:latin typeface="Gill Sans Light"/>
              </a:rPr>
              <a:t>AD</a:t>
            </a:r>
            <a:r>
              <a:rPr lang="en-US" sz="3600" dirty="0">
                <a:solidFill>
                  <a:srgbClr val="017AB2"/>
                </a:solidFill>
                <a:latin typeface="Gill Sans Light"/>
              </a:rPr>
              <a:t> Plans Match </a:t>
            </a:r>
            <a:br>
              <a:rPr lang="en-US" sz="3600" dirty="0">
                <a:solidFill>
                  <a:srgbClr val="017AB2"/>
                </a:solidFill>
                <a:latin typeface="Gill Sans Light"/>
              </a:rPr>
            </a:br>
            <a:r>
              <a:rPr lang="en-US" sz="3600" dirty="0">
                <a:solidFill>
                  <a:srgbClr val="017AB2"/>
                </a:solidFill>
                <a:latin typeface="Gill Sans Light"/>
              </a:rPr>
              <a:t>and Economy Hits Target of </a:t>
            </a:r>
            <a:r>
              <a:rPr lang="en-US" sz="3600" i="1" dirty="0">
                <a:solidFill>
                  <a:srgbClr val="017AB2"/>
                </a:solidFill>
                <a:latin typeface="Gill Sans Light"/>
              </a:rPr>
              <a:t>LAS</a:t>
            </a:r>
            <a:endParaRPr lang="en-US" sz="3600" dirty="0">
              <a:solidFill>
                <a:srgbClr val="017AB2"/>
              </a:solidFill>
              <a:latin typeface="Gill Sans Ligh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197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1" descr="Fig-circular-flow_base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337" y="1066168"/>
            <a:ext cx="7065962" cy="5539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Fig-circular-flow_build3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779463"/>
            <a:ext cx="7620000" cy="597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Fig-circular-flow_build1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1061405"/>
            <a:ext cx="7065962" cy="5539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Fig-circular-flow_build2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69343"/>
            <a:ext cx="7065962" cy="5539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Fig-circular-flow_build4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63" y="868363"/>
            <a:ext cx="7620000" cy="597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Title 1"/>
          <p:cNvSpPr>
            <a:spLocks noGrp="1"/>
          </p:cNvSpPr>
          <p:nvPr>
            <p:ph type="title"/>
          </p:nvPr>
        </p:nvSpPr>
        <p:spPr>
          <a:xfrm>
            <a:off x="2141009" y="0"/>
            <a:ext cx="4861983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Circular Flow of Economic Life</a:t>
            </a:r>
          </a:p>
        </p:txBody>
      </p:sp>
      <p:pic>
        <p:nvPicPr>
          <p:cNvPr id="16" name="Picture 15" descr="Fig-circular-flow_build6.gi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067" y="1295400"/>
            <a:ext cx="6387295" cy="5007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2399242" y="0"/>
            <a:ext cx="4345517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Short-Run and Long-Run </a:t>
            </a:r>
            <a:br>
              <a:rPr lang="en-US" dirty="0">
                <a:ea typeface="ＭＳ Ｐゴシック" charset="0"/>
              </a:rPr>
            </a:br>
            <a:r>
              <a:rPr lang="en-US" dirty="0">
                <a:ea typeface="ＭＳ Ｐゴシック" charset="0"/>
              </a:rPr>
              <a:t>Macroeconomic Equilibrium</a:t>
            </a:r>
          </a:p>
        </p:txBody>
      </p:sp>
      <p:pic>
        <p:nvPicPr>
          <p:cNvPr id="2" name="Picture 1" descr="8.11-ba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64" y="1159934"/>
            <a:ext cx="5640629" cy="5495849"/>
          </a:xfrm>
          <a:prstGeom prst="rect">
            <a:avLst/>
          </a:prstGeom>
        </p:spPr>
      </p:pic>
      <p:pic>
        <p:nvPicPr>
          <p:cNvPr id="4" name="Picture 3" descr="8.11-build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200" y="1518835"/>
            <a:ext cx="1152449" cy="457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18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10100"/>
          </a:xfrm>
          <a:prstGeom prst="rect">
            <a:avLst/>
          </a:prstGeom>
          <a:solidFill>
            <a:srgbClr val="017AB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89000" y="3505201"/>
            <a:ext cx="8229600" cy="889000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>
                <a:solidFill>
                  <a:schemeClr val="bg1"/>
                </a:solidFill>
              </a:rPr>
              <a:t>SCENARIO TWO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sz="36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889000" y="4813300"/>
            <a:ext cx="82550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017AB2"/>
                </a:solidFill>
                <a:latin typeface="Gill Sans Light"/>
              </a:rPr>
              <a:t>SAS</a:t>
            </a:r>
            <a:r>
              <a:rPr lang="en-US" sz="3600" dirty="0">
                <a:solidFill>
                  <a:srgbClr val="017AB2"/>
                </a:solidFill>
                <a:latin typeface="Gill Sans Light"/>
              </a:rPr>
              <a:t> and </a:t>
            </a:r>
            <a:r>
              <a:rPr lang="en-US" sz="3600" i="1" dirty="0">
                <a:solidFill>
                  <a:srgbClr val="017AB2"/>
                </a:solidFill>
                <a:latin typeface="Gill Sans Light"/>
              </a:rPr>
              <a:t>AD</a:t>
            </a:r>
            <a:r>
              <a:rPr lang="en-US" sz="3600" dirty="0">
                <a:solidFill>
                  <a:srgbClr val="017AB2"/>
                </a:solidFill>
                <a:latin typeface="Gill Sans Light"/>
              </a:rPr>
              <a:t> Plans Match Even with Saving, </a:t>
            </a:r>
            <a:br>
              <a:rPr lang="en-US" sz="3600" dirty="0">
                <a:solidFill>
                  <a:srgbClr val="017AB2"/>
                </a:solidFill>
                <a:latin typeface="Gill Sans Light"/>
              </a:rPr>
            </a:br>
            <a:r>
              <a:rPr lang="en-US" sz="3600" dirty="0">
                <a:solidFill>
                  <a:srgbClr val="017AB2"/>
                </a:solidFill>
                <a:latin typeface="Gill Sans Light"/>
              </a:rPr>
              <a:t>But Investment Offsets Saving so Economy Hits Growing </a:t>
            </a:r>
            <a:r>
              <a:rPr lang="en-US" sz="3600" i="1" dirty="0">
                <a:solidFill>
                  <a:srgbClr val="017AB2"/>
                </a:solidFill>
                <a:latin typeface="Gill Sans Light"/>
              </a:rPr>
              <a:t>LAS</a:t>
            </a:r>
            <a:r>
              <a:rPr lang="en-US" sz="3600" dirty="0">
                <a:solidFill>
                  <a:srgbClr val="017AB2"/>
                </a:solidFill>
                <a:latin typeface="Gill Sans Light"/>
              </a:rPr>
              <a:t> Target Over Time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201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6" name="Fig-circular-flow_base.g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9450" y="953793"/>
            <a:ext cx="7686945" cy="6026565"/>
          </a:xfrm>
          <a:prstGeom prst="rect">
            <a:avLst/>
          </a:prstGeom>
          <a:ln w="12700">
            <a:miter lim="400000"/>
          </a:ln>
        </p:spPr>
      </p:pic>
      <p:pic>
        <p:nvPicPr>
          <p:cNvPr id="497" name="Fig-circular-flow_build3.gi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73447" y="1378939"/>
            <a:ext cx="2513007" cy="5419718"/>
          </a:xfrm>
          <a:prstGeom prst="rect">
            <a:avLst/>
          </a:prstGeom>
          <a:ln w="12700">
            <a:miter lim="400000"/>
          </a:ln>
        </p:spPr>
      </p:pic>
      <p:pic>
        <p:nvPicPr>
          <p:cNvPr id="498" name="Fig-circular-flow_build2.gi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355731" y="1691542"/>
            <a:ext cx="2158886" cy="4357455"/>
          </a:xfrm>
          <a:prstGeom prst="rect">
            <a:avLst/>
          </a:prstGeom>
          <a:ln w="12700">
            <a:miter lim="400000"/>
          </a:ln>
        </p:spPr>
      </p:pic>
      <p:pic>
        <p:nvPicPr>
          <p:cNvPr id="499" name="Fig-circular-flow_build1.gi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277477" y="954017"/>
            <a:ext cx="2980446" cy="5778245"/>
          </a:xfrm>
          <a:prstGeom prst="rect">
            <a:avLst/>
          </a:prstGeom>
          <a:ln w="12700">
            <a:miter lim="400000"/>
          </a:ln>
        </p:spPr>
      </p:pic>
      <p:sp>
        <p:nvSpPr>
          <p:cNvPr id="500" name="Shape 500"/>
          <p:cNvSpPr/>
          <p:nvPr/>
        </p:nvSpPr>
        <p:spPr>
          <a:xfrm>
            <a:off x="3810701" y="1755880"/>
            <a:ext cx="1751837" cy="3919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5" tIns="35715" rIns="35715" bIns="35715" anchor="ctr">
            <a:spAutoFit/>
          </a:bodyPr>
          <a:lstStyle>
            <a:lvl1pPr>
              <a:defRPr sz="2500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 algn="ctr" defTabSz="410730" fontAlgn="auto" hangingPunct="0">
              <a:spcBef>
                <a:spcPts val="0"/>
              </a:spcBef>
              <a:spcAft>
                <a:spcPts val="0"/>
              </a:spcAft>
            </a:pPr>
            <a:r>
              <a:rPr kern="0">
                <a:solidFill>
                  <a:srgbClr val="DE6A10"/>
                </a:solidFill>
              </a:rPr>
              <a:t>?</a:t>
            </a:r>
          </a:p>
        </p:txBody>
      </p:sp>
      <p:sp>
        <p:nvSpPr>
          <p:cNvPr id="10" name="Title 6"/>
          <p:cNvSpPr txBox="1">
            <a:spLocks/>
          </p:cNvSpPr>
          <p:nvPr/>
        </p:nvSpPr>
        <p:spPr>
          <a:xfrm>
            <a:off x="962319" y="304812"/>
            <a:ext cx="7365011" cy="11430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160729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321457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482186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642915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803643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964372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125101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285829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sz="2800" dirty="0">
                <a:latin typeface="Gill Sans"/>
                <a:ea typeface="Helvetica Light"/>
                <a:cs typeface="Gill Sans"/>
              </a:rPr>
              <a:t>What Does Savings Do To the Circular Flow ?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" grpId="0" animBg="1" advAuto="0"/>
      <p:bldP spid="498" grpId="0" animBg="1" advAuto="0"/>
      <p:bldP spid="499" grpId="0" animBg="1" advAuto="0"/>
      <p:bldP spid="500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" descr="4.2-ba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892175"/>
            <a:ext cx="7215187" cy="583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601264" y="0"/>
            <a:ext cx="6618817" cy="11430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1385A7"/>
                </a:solidFill>
                <a:latin typeface="Gill Sans"/>
                <a:ea typeface="ＭＳ Ｐゴシック" charset="0"/>
                <a:cs typeface="Gill Sans"/>
              </a:rPr>
              <a:t>Microeconomic Supply and Demand Model</a:t>
            </a:r>
          </a:p>
        </p:txBody>
      </p:sp>
      <p:pic>
        <p:nvPicPr>
          <p:cNvPr id="11" name="Picture 10" descr="4.2-build2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338" y="2635250"/>
            <a:ext cx="501650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 descr="4.2-build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0" y="1281113"/>
            <a:ext cx="4800600" cy="336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 descr="4.2-build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0" y="1787525"/>
            <a:ext cx="936625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4.2-build2b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2487613"/>
            <a:ext cx="4495800" cy="423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620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708150" y="0"/>
            <a:ext cx="7364413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Enlarged GDP Circular Flow of Income </a:t>
            </a:r>
            <a:br>
              <a:rPr lang="en-US" dirty="0">
                <a:ea typeface="ＭＳ Ｐゴシック" charset="0"/>
              </a:rPr>
            </a:br>
            <a:r>
              <a:rPr lang="en-US" dirty="0">
                <a:ea typeface="ＭＳ Ｐゴシック" charset="0"/>
              </a:rPr>
              <a:t>and Spending ($) with Banking System</a:t>
            </a:r>
          </a:p>
        </p:txBody>
      </p:sp>
      <p:pic>
        <p:nvPicPr>
          <p:cNvPr id="2" name="Picture 1" descr="8.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" y="1256767"/>
            <a:ext cx="6817360" cy="56299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2524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nks-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700" y="647700"/>
            <a:ext cx="1739900" cy="12700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29895"/>
            <a:ext cx="8200980" cy="565391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To explain macroeconomic equilibrium with savings, </a:t>
            </a:r>
            <a:br>
              <a:rPr lang="en-US" dirty="0"/>
            </a:br>
            <a:r>
              <a:rPr lang="en-US" dirty="0"/>
              <a:t>add the banking system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1385A7"/>
                </a:solidFill>
              </a:rPr>
              <a:t>Market for loanable funds</a:t>
            </a:r>
            <a:br>
              <a:rPr lang="en-US" dirty="0">
                <a:solidFill>
                  <a:srgbClr val="1385A7"/>
                </a:solidFill>
              </a:rPr>
            </a:br>
            <a:r>
              <a:rPr lang="en-US" dirty="0"/>
              <a:t>banks coordinate supply of loanable funds (saving) with demand for loanable funds (borrowing for investment spending)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Interest rate is the price of loanable funds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If banks loan out savings to business borrowers </a:t>
            </a:r>
            <a:br>
              <a:rPr lang="en-US" dirty="0"/>
            </a:br>
            <a:r>
              <a:rPr lang="en-US" dirty="0"/>
              <a:t>who spend on new factories and equipment, </a:t>
            </a:r>
            <a:br>
              <a:rPr lang="en-US" dirty="0"/>
            </a:br>
            <a:r>
              <a:rPr lang="en-US" dirty="0"/>
              <a:t>that spending replaces consumer saving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Short-run aggregate supply still = aggregate demand</a:t>
            </a:r>
          </a:p>
        </p:txBody>
      </p:sp>
    </p:spTree>
    <p:extLst>
      <p:ext uri="{BB962C8B-B14F-4D97-AF65-F5344CB8AC3E}">
        <p14:creationId xmlns:p14="http://schemas.microsoft.com/office/powerpoint/2010/main" val="152233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2378075" y="0"/>
            <a:ext cx="4387850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The Loanable Funds Market</a:t>
            </a:r>
          </a:p>
        </p:txBody>
      </p:sp>
      <p:pic>
        <p:nvPicPr>
          <p:cNvPr id="2" name="Picture 1" descr="8.12-ba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31" y="1098557"/>
            <a:ext cx="5974080" cy="5407152"/>
          </a:xfrm>
          <a:prstGeom prst="rect">
            <a:avLst/>
          </a:prstGeom>
        </p:spPr>
      </p:pic>
      <p:pic>
        <p:nvPicPr>
          <p:cNvPr id="4" name="Picture 3" descr="8.12-build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288" y="1648893"/>
            <a:ext cx="5370576" cy="4102608"/>
          </a:xfrm>
          <a:prstGeom prst="rect">
            <a:avLst/>
          </a:prstGeom>
        </p:spPr>
      </p:pic>
      <p:pic>
        <p:nvPicPr>
          <p:cNvPr id="3" name="Picture 2" descr="8.12-build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0" y="1432991"/>
            <a:ext cx="5053584" cy="4047744"/>
          </a:xfrm>
          <a:prstGeom prst="rect">
            <a:avLst/>
          </a:prstGeom>
        </p:spPr>
      </p:pic>
      <p:pic>
        <p:nvPicPr>
          <p:cNvPr id="6" name="Picture 5" descr="8.12-build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616" y="3371855"/>
            <a:ext cx="3486912" cy="285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93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708150" y="0"/>
            <a:ext cx="7364413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Enlarged GDP Circular Flow of Income </a:t>
            </a:r>
            <a:br>
              <a:rPr lang="en-US" dirty="0">
                <a:ea typeface="ＭＳ Ｐゴシック" charset="0"/>
              </a:rPr>
            </a:br>
            <a:r>
              <a:rPr lang="en-US" dirty="0">
                <a:ea typeface="ＭＳ Ｐゴシック" charset="0"/>
              </a:rPr>
              <a:t>and Spending ($) with Banking System</a:t>
            </a:r>
          </a:p>
        </p:txBody>
      </p:sp>
      <p:pic>
        <p:nvPicPr>
          <p:cNvPr id="2" name="Picture 1" descr="8.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" y="1256767"/>
            <a:ext cx="6817360" cy="562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21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07215"/>
            <a:ext cx="7628467" cy="565391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Business investment spending also increases quantity and quality of inputs, so potential GDP and living standards increase over time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Full employment continues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Average prices stay stable</a:t>
            </a:r>
          </a:p>
          <a:p>
            <a:pPr>
              <a:lnSpc>
                <a:spcPct val="120000"/>
              </a:lnSpc>
            </a:pPr>
            <a:r>
              <a:rPr lang="en-US" dirty="0"/>
              <a:t>Say’s Law works even with savings, yielding ideal Invisible Hand outcomes with economic growth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304794"/>
            <a:ext cx="8229600" cy="937885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BD4536"/>
                </a:solidFill>
                <a:latin typeface="Gill Sans"/>
                <a:ea typeface="ＭＳ Ｐゴシック" pitchFamily="-65" charset="-128"/>
                <a:cs typeface="Gill San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BD4536"/>
                </a:solidFill>
                <a:latin typeface="Gill Sans SemiBold" pitchFamily="-65" charset="0"/>
                <a:ea typeface="ＭＳ Ｐゴシック" pitchFamily="-65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BD4536"/>
                </a:solidFill>
                <a:latin typeface="Gill Sans SemiBold" pitchFamily="-65" charset="0"/>
                <a:ea typeface="ＭＳ Ｐゴシック" pitchFamily="-65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BD4536"/>
                </a:solidFill>
                <a:latin typeface="Gill Sans SemiBold" pitchFamily="-65" charset="0"/>
                <a:ea typeface="ＭＳ Ｐゴシック" pitchFamily="-65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BD4536"/>
                </a:solidFill>
                <a:latin typeface="Gill Sans SemiBold" pitchFamily="-65" charset="0"/>
                <a:ea typeface="ＭＳ Ｐゴシック" pitchFamily="-65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1385A7"/>
                </a:solidFill>
                <a:latin typeface="Gill Sans SemiBold" pitchFamily="-65" charset="0"/>
                <a:ea typeface="ＭＳ Ｐゴシック" pitchFamily="-65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1385A7"/>
                </a:solidFill>
                <a:latin typeface="Gill Sans SemiBold" pitchFamily="-65" charset="0"/>
                <a:ea typeface="ＭＳ Ｐゴシック" pitchFamily="-65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1385A7"/>
                </a:solidFill>
                <a:latin typeface="Gill Sans SemiBold" pitchFamily="-65" charset="0"/>
                <a:ea typeface="ＭＳ Ｐゴシック" pitchFamily="-65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1385A7"/>
                </a:solidFill>
                <a:latin typeface="Gill Sans SemiBold" pitchFamily="-65" charset="0"/>
                <a:ea typeface="ＭＳ Ｐゴシック" pitchFamily="-65" charset="-128"/>
              </a:defRPr>
            </a:lvl9pPr>
          </a:lstStyle>
          <a:p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rgbClr val="1385A7"/>
                </a:solidFill>
                <a:ea typeface="ＭＳ Ｐゴシック" charset="0"/>
                <a:cs typeface="ＭＳ Ｐゴシック" charset="0"/>
              </a:rPr>
              <a:t>Savings, Investment, and Growth</a:t>
            </a:r>
          </a:p>
        </p:txBody>
      </p:sp>
    </p:spTree>
    <p:extLst>
      <p:ext uri="{BB962C8B-B14F-4D97-AF65-F5344CB8AC3E}">
        <p14:creationId xmlns:p14="http://schemas.microsoft.com/office/powerpoint/2010/main" val="293446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156368" y="0"/>
            <a:ext cx="8831264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Economic Growth, Rising Living Standards, and Stable Prices</a:t>
            </a:r>
          </a:p>
        </p:txBody>
      </p:sp>
      <p:pic>
        <p:nvPicPr>
          <p:cNvPr id="2" name="Picture 1" descr="8.13-ba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60" y="1100670"/>
            <a:ext cx="8211922" cy="5582717"/>
          </a:xfrm>
          <a:prstGeom prst="rect">
            <a:avLst/>
          </a:prstGeom>
        </p:spPr>
      </p:pic>
      <p:pic>
        <p:nvPicPr>
          <p:cNvPr id="3" name="Picture 2" descr="8.13-build-build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966" y="1518835"/>
            <a:ext cx="5055718" cy="4575048"/>
          </a:xfrm>
          <a:prstGeom prst="rect">
            <a:avLst/>
          </a:prstGeom>
        </p:spPr>
      </p:pic>
      <p:pic>
        <p:nvPicPr>
          <p:cNvPr id="4" name="Picture 3" descr="8.13-build-build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149" y="1951555"/>
            <a:ext cx="4992014" cy="445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2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10100"/>
          </a:xfrm>
          <a:prstGeom prst="rect">
            <a:avLst/>
          </a:prstGeom>
          <a:solidFill>
            <a:srgbClr val="017AB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89000" y="3505201"/>
            <a:ext cx="8229600" cy="889000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>
                <a:solidFill>
                  <a:schemeClr val="bg1"/>
                </a:solidFill>
              </a:rPr>
              <a:t>SCENARIO THREE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sz="36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889000" y="4813300"/>
            <a:ext cx="825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17AB2"/>
                </a:solidFill>
                <a:latin typeface="Gill Sans Light"/>
              </a:rPr>
              <a:t>Mismatches between </a:t>
            </a:r>
            <a:r>
              <a:rPr lang="en-US" sz="3600" i="1" dirty="0">
                <a:solidFill>
                  <a:srgbClr val="017AB2"/>
                </a:solidFill>
                <a:latin typeface="Gill Sans Light"/>
              </a:rPr>
              <a:t>SAS</a:t>
            </a:r>
            <a:r>
              <a:rPr lang="en-US" sz="3600" dirty="0">
                <a:solidFill>
                  <a:srgbClr val="017AB2"/>
                </a:solidFill>
                <a:latin typeface="Gill Sans Light"/>
              </a:rPr>
              <a:t> and </a:t>
            </a:r>
            <a:r>
              <a:rPr lang="en-US" sz="3600" i="1" dirty="0">
                <a:solidFill>
                  <a:srgbClr val="017AB2"/>
                </a:solidFill>
                <a:latin typeface="Gill Sans Light"/>
              </a:rPr>
              <a:t>AD</a:t>
            </a:r>
            <a:r>
              <a:rPr lang="en-US" sz="3600" dirty="0">
                <a:solidFill>
                  <a:srgbClr val="017AB2"/>
                </a:solidFill>
                <a:latin typeface="Gill Sans Light"/>
              </a:rPr>
              <a:t> Plans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108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29895"/>
            <a:ext cx="8686800" cy="565391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Four </a:t>
            </a:r>
            <a:r>
              <a:rPr lang="en-US" i="1" dirty="0"/>
              <a:t>mismatches</a:t>
            </a:r>
            <a:r>
              <a:rPr lang="en-US" dirty="0"/>
              <a:t> between aggregate demand and </a:t>
            </a:r>
            <a:br>
              <a:rPr lang="en-US" dirty="0"/>
            </a:br>
            <a:r>
              <a:rPr lang="en-US" dirty="0"/>
              <a:t>aggregate supply move economy away from </a:t>
            </a:r>
            <a:br>
              <a:rPr lang="en-US" dirty="0"/>
            </a:br>
            <a:r>
              <a:rPr lang="en-US" dirty="0"/>
              <a:t>long-run equilibrium targets</a:t>
            </a:r>
          </a:p>
        </p:txBody>
      </p:sp>
      <p:pic>
        <p:nvPicPr>
          <p:cNvPr id="4" name="Picture 3" descr="mismatch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006600"/>
            <a:ext cx="5168900" cy="4381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8696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29895"/>
            <a:ext cx="8686800" cy="565391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i="1" spc="-30" dirty="0">
                <a:solidFill>
                  <a:srgbClr val="BD4536"/>
                </a:solidFill>
              </a:rPr>
              <a:t>Negative demand shocks </a:t>
            </a:r>
            <a:r>
              <a:rPr lang="en-US" dirty="0"/>
              <a:t>cause a recessionary gap</a:t>
            </a:r>
            <a:r>
              <a:rPr lang="en-US" dirty="0">
                <a:latin typeface="Gill Sans" charset="0"/>
                <a:ea typeface="ＭＳ Ｐゴシック" charset="0"/>
              </a:rPr>
              <a:t> —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falling average prices, decreased real GDP,  </a:t>
            </a:r>
            <a:br>
              <a:rPr lang="en-US" dirty="0"/>
            </a:br>
            <a:r>
              <a:rPr lang="en-US" dirty="0"/>
              <a:t>increased unemployment</a:t>
            </a:r>
          </a:p>
        </p:txBody>
      </p:sp>
    </p:spTree>
    <p:extLst>
      <p:ext uri="{BB962C8B-B14F-4D97-AF65-F5344CB8AC3E}">
        <p14:creationId xmlns:p14="http://schemas.microsoft.com/office/powerpoint/2010/main" val="276714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Box 9"/>
          <p:cNvSpPr txBox="1">
            <a:spLocks noChangeArrowheads="1"/>
          </p:cNvSpPr>
          <p:nvPr/>
        </p:nvSpPr>
        <p:spPr bwMode="auto">
          <a:xfrm>
            <a:off x="0" y="336550"/>
            <a:ext cx="1841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F26522"/>
                </a:solidFill>
                <a:latin typeface="Gill Sans" charset="0"/>
              </a:rPr>
              <a:t>Fig. 8.14</a:t>
            </a:r>
          </a:p>
        </p:txBody>
      </p:sp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1708150" y="0"/>
            <a:ext cx="7364413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Negative Demand Shocks</a:t>
            </a:r>
          </a:p>
        </p:txBody>
      </p:sp>
      <p:pic>
        <p:nvPicPr>
          <p:cNvPr id="3" name="Picture 2" descr="8.14-ba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79" y="847727"/>
            <a:ext cx="6706210" cy="5547970"/>
          </a:xfrm>
          <a:prstGeom prst="rect">
            <a:avLst/>
          </a:prstGeom>
        </p:spPr>
      </p:pic>
      <p:pic>
        <p:nvPicPr>
          <p:cNvPr id="4" name="Picture 3" descr="8.14-base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635" y="1225178"/>
            <a:ext cx="6520891" cy="4598213"/>
          </a:xfrm>
          <a:prstGeom prst="rect">
            <a:avLst/>
          </a:prstGeom>
        </p:spPr>
      </p:pic>
      <p:pic>
        <p:nvPicPr>
          <p:cNvPr id="7" name="Picture 6" descr="8.14-build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7" y="1452034"/>
            <a:ext cx="4604004" cy="4360774"/>
          </a:xfrm>
          <a:prstGeom prst="rect">
            <a:avLst/>
          </a:prstGeom>
        </p:spPr>
      </p:pic>
      <p:pic>
        <p:nvPicPr>
          <p:cNvPr id="8" name="Picture 7" descr="8.14-build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933" y="6258739"/>
            <a:ext cx="1887931" cy="451714"/>
          </a:xfrm>
          <a:prstGeom prst="rect">
            <a:avLst/>
          </a:prstGeom>
        </p:spPr>
      </p:pic>
      <p:pic>
        <p:nvPicPr>
          <p:cNvPr id="9" name="Picture 8" descr="8.14-build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167" y="3289300"/>
            <a:ext cx="700735" cy="700735"/>
          </a:xfrm>
          <a:prstGeom prst="rect">
            <a:avLst/>
          </a:prstGeom>
        </p:spPr>
      </p:pic>
      <p:pic>
        <p:nvPicPr>
          <p:cNvPr id="10" name="Picture 9" descr="8.14-build2a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411" y="3812116"/>
            <a:ext cx="4256532" cy="231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80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Content Placeholder 3"/>
          <p:cNvSpPr>
            <a:spLocks noGrp="1"/>
          </p:cNvSpPr>
          <p:nvPr>
            <p:ph idx="1"/>
          </p:nvPr>
        </p:nvSpPr>
        <p:spPr>
          <a:xfrm>
            <a:off x="457199" y="1225746"/>
            <a:ext cx="8500533" cy="565391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dirty="0">
                <a:ea typeface="ＭＳ Ｐゴシック" charset="0"/>
              </a:rPr>
              <a:t>Price and Quantity changes are the </a:t>
            </a:r>
            <a:br>
              <a:rPr lang="en-US" dirty="0">
                <a:ea typeface="ＭＳ Ｐゴシック" charset="0"/>
              </a:rPr>
            </a:br>
            <a:r>
              <a:rPr lang="en-US" dirty="0">
                <a:solidFill>
                  <a:srgbClr val="BD4536"/>
                </a:solidFill>
                <a:ea typeface="ＭＳ Ｐゴシック" charset="0"/>
              </a:rPr>
              <a:t>result</a:t>
            </a:r>
            <a:r>
              <a:rPr lang="en-US" dirty="0">
                <a:ea typeface="ＭＳ Ｐゴシック" charset="0"/>
              </a:rPr>
              <a:t>, not the cause, </a:t>
            </a:r>
            <a:r>
              <a:rPr lang="en-US" dirty="0">
                <a:solidFill>
                  <a:srgbClr val="BD4536"/>
                </a:solidFill>
                <a:ea typeface="ＭＳ Ｐゴシック" charset="0"/>
              </a:rPr>
              <a:t>of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dirty="0">
                <a:solidFill>
                  <a:srgbClr val="BD4536"/>
                </a:solidFill>
                <a:ea typeface="ＭＳ Ｐゴシック" charset="0"/>
              </a:rPr>
              <a:t>economic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dirty="0">
                <a:solidFill>
                  <a:srgbClr val="BD4536"/>
                </a:solidFill>
                <a:ea typeface="ＭＳ Ｐゴシック" charset="0"/>
              </a:rPr>
              <a:t>events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>
                <a:latin typeface="Gill Sans" charset="0"/>
                <a:ea typeface="ＭＳ Ｐゴシック" charset="0"/>
              </a:rPr>
              <a:t>Thinking like an economists means analyzing a situation using </a:t>
            </a:r>
            <a:r>
              <a:rPr lang="en-US" dirty="0">
                <a:solidFill>
                  <a:srgbClr val="1385A7"/>
                </a:solidFill>
                <a:ea typeface="ＭＳ Ｐゴシック" charset="0"/>
              </a:rPr>
              <a:t>comparative statics  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>
                <a:latin typeface="Gill Sans" charset="0"/>
                <a:ea typeface="ＭＳ Ｐゴシック" charset="0"/>
              </a:rPr>
              <a:t>Start with one equilibrium situation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(intersection of supply and demand, other things the same)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>
                <a:latin typeface="Gill Sans" charset="0"/>
                <a:ea typeface="ＭＳ Ｐゴシック" charset="0"/>
              </a:rPr>
              <a:t>Change one other thing/variable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>
                <a:latin typeface="Gill Sans" charset="0"/>
                <a:ea typeface="ＭＳ Ｐゴシック" charset="0"/>
              </a:rPr>
              <a:t>Compare resulting equilibrium situation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(intersection of supply and demand after the change)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in terms of price and quantity</a:t>
            </a: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457200" y="283630"/>
            <a:ext cx="8229600" cy="695859"/>
          </a:xfrm>
          <a:prstGeom prst="rect">
            <a:avLst/>
          </a:prstGeom>
          <a:ln/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BD4536"/>
                </a:solidFill>
                <a:latin typeface="Gill Sans"/>
                <a:ea typeface="ＭＳ Ｐゴシック" pitchFamily="-65" charset="-128"/>
                <a:cs typeface="Gill San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BD4536"/>
                </a:solidFill>
                <a:latin typeface="Gill Sans SemiBold" pitchFamily="-65" charset="0"/>
                <a:ea typeface="ＭＳ Ｐゴシック" pitchFamily="-65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BD4536"/>
                </a:solidFill>
                <a:latin typeface="Gill Sans SemiBold" pitchFamily="-65" charset="0"/>
                <a:ea typeface="ＭＳ Ｐゴシック" pitchFamily="-65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BD4536"/>
                </a:solidFill>
                <a:latin typeface="Gill Sans SemiBold" pitchFamily="-65" charset="0"/>
                <a:ea typeface="ＭＳ Ｐゴシック" pitchFamily="-65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BD4536"/>
                </a:solidFill>
                <a:latin typeface="Gill Sans SemiBold" pitchFamily="-65" charset="0"/>
                <a:ea typeface="ＭＳ Ｐゴシック" pitchFamily="-65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1385A7"/>
                </a:solidFill>
                <a:latin typeface="Gill Sans SemiBold" pitchFamily="-65" charset="0"/>
                <a:ea typeface="ＭＳ Ｐゴシック" pitchFamily="-65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1385A7"/>
                </a:solidFill>
                <a:latin typeface="Gill Sans SemiBold" pitchFamily="-65" charset="0"/>
                <a:ea typeface="ＭＳ Ｐゴシック" pitchFamily="-65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1385A7"/>
                </a:solidFill>
                <a:latin typeface="Gill Sans SemiBold" pitchFamily="-65" charset="0"/>
                <a:ea typeface="ＭＳ Ｐゴシック" pitchFamily="-65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1385A7"/>
                </a:solidFill>
                <a:latin typeface="Gill Sans SemiBold" pitchFamily="-65" charset="0"/>
                <a:ea typeface="ＭＳ Ｐゴシック" pitchFamily="-65" charset="-128"/>
              </a:defRPr>
            </a:lvl9pPr>
          </a:lstStyle>
          <a:p>
            <a:r>
              <a:rPr lang="en-US" dirty="0">
                <a:solidFill>
                  <a:srgbClr val="1385A7"/>
                </a:solidFill>
                <a:ea typeface="ＭＳ Ｐゴシック" charset="0"/>
              </a:rPr>
              <a:t>Review of Comparative Statics for Microeconomics</a:t>
            </a:r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81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6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6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6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6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29895"/>
            <a:ext cx="8686800" cy="565391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i="1" spc="-30" dirty="0">
                <a:solidFill>
                  <a:srgbClr val="BD4536"/>
                </a:solidFill>
              </a:rPr>
              <a:t>Positive demand shocks </a:t>
            </a:r>
            <a:r>
              <a:rPr lang="en-US" dirty="0"/>
              <a:t>cause an inflationary gap </a:t>
            </a:r>
            <a:r>
              <a:rPr lang="en-US" dirty="0">
                <a:latin typeface="Gill Sans" charset="0"/>
                <a:ea typeface="ＭＳ Ｐゴシック" charset="0"/>
              </a:rPr>
              <a:t>—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rising average prices, increased real GDP, </a:t>
            </a:r>
            <a:br>
              <a:rPr lang="en-US" dirty="0"/>
            </a:br>
            <a:r>
              <a:rPr lang="en-US" dirty="0"/>
              <a:t>decreased unemployment</a:t>
            </a:r>
          </a:p>
        </p:txBody>
      </p:sp>
    </p:spTree>
    <p:extLst>
      <p:ext uri="{BB962C8B-B14F-4D97-AF65-F5344CB8AC3E}">
        <p14:creationId xmlns:p14="http://schemas.microsoft.com/office/powerpoint/2010/main" val="312867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Box 9"/>
          <p:cNvSpPr txBox="1">
            <a:spLocks noChangeArrowheads="1"/>
          </p:cNvSpPr>
          <p:nvPr/>
        </p:nvSpPr>
        <p:spPr bwMode="auto">
          <a:xfrm>
            <a:off x="0" y="336550"/>
            <a:ext cx="1841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F26522"/>
                </a:solidFill>
                <a:latin typeface="Gill Sans" charset="0"/>
              </a:rPr>
              <a:t>Fig. 8.15</a:t>
            </a:r>
          </a:p>
        </p:txBody>
      </p:sp>
      <p:sp>
        <p:nvSpPr>
          <p:cNvPr id="36865" name="Title 1"/>
          <p:cNvSpPr>
            <a:spLocks noGrp="1"/>
          </p:cNvSpPr>
          <p:nvPr>
            <p:ph type="title"/>
          </p:nvPr>
        </p:nvSpPr>
        <p:spPr>
          <a:xfrm>
            <a:off x="1708150" y="0"/>
            <a:ext cx="7364413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Positive Demand Shocks</a:t>
            </a:r>
          </a:p>
        </p:txBody>
      </p:sp>
      <p:pic>
        <p:nvPicPr>
          <p:cNvPr id="7" name="Picture 6" descr="8.15-ba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83" y="1042457"/>
            <a:ext cx="6706210" cy="5547970"/>
          </a:xfrm>
          <a:prstGeom prst="rect">
            <a:avLst/>
          </a:prstGeom>
        </p:spPr>
      </p:pic>
      <p:pic>
        <p:nvPicPr>
          <p:cNvPr id="8" name="Picture 7" descr="8.15-base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0" y="1336597"/>
            <a:ext cx="4893564" cy="4598213"/>
          </a:xfrm>
          <a:prstGeom prst="rect">
            <a:avLst/>
          </a:prstGeom>
        </p:spPr>
      </p:pic>
      <p:pic>
        <p:nvPicPr>
          <p:cNvPr id="4" name="Picture 3" descr="8.15-build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0" y="1579033"/>
            <a:ext cx="5003597" cy="4302862"/>
          </a:xfrm>
          <a:prstGeom prst="rect">
            <a:avLst/>
          </a:prstGeom>
        </p:spPr>
      </p:pic>
      <p:pic>
        <p:nvPicPr>
          <p:cNvPr id="6" name="Picture 5" descr="8.15-build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566" y="6253719"/>
            <a:ext cx="1650492" cy="469087"/>
          </a:xfrm>
          <a:prstGeom prst="rect">
            <a:avLst/>
          </a:prstGeom>
        </p:spPr>
      </p:pic>
      <p:pic>
        <p:nvPicPr>
          <p:cNvPr id="12" name="Picture 11" descr="8.15-build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049" y="2639601"/>
            <a:ext cx="747065" cy="747065"/>
          </a:xfrm>
          <a:prstGeom prst="rect">
            <a:avLst/>
          </a:prstGeom>
        </p:spPr>
      </p:pic>
      <p:pic>
        <p:nvPicPr>
          <p:cNvPr id="13" name="Picture 12" descr="8.15-build2a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1" y="2545352"/>
            <a:ext cx="4048049" cy="372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72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29895"/>
            <a:ext cx="8686800" cy="565391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i="1" spc="-30" dirty="0">
                <a:solidFill>
                  <a:srgbClr val="BD4536"/>
                </a:solidFill>
              </a:rPr>
              <a:t>Negative demand shocks </a:t>
            </a:r>
            <a:r>
              <a:rPr lang="en-US" dirty="0"/>
              <a:t>cause a recessionary gap</a:t>
            </a:r>
            <a:r>
              <a:rPr lang="en-US" dirty="0">
                <a:latin typeface="Gill Sans" charset="0"/>
                <a:ea typeface="ＭＳ Ｐゴシック" charset="0"/>
              </a:rPr>
              <a:t> —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falling average prices, decreased real GDP,  </a:t>
            </a:r>
            <a:br>
              <a:rPr lang="en-US" dirty="0"/>
            </a:br>
            <a:r>
              <a:rPr lang="en-US" dirty="0"/>
              <a:t>increased unemployment</a:t>
            </a:r>
          </a:p>
          <a:p>
            <a:pPr>
              <a:lnSpc>
                <a:spcPct val="120000"/>
              </a:lnSpc>
            </a:pPr>
            <a:r>
              <a:rPr lang="en-US" i="1" spc="-30" dirty="0">
                <a:solidFill>
                  <a:srgbClr val="BD4536"/>
                </a:solidFill>
              </a:rPr>
              <a:t>Positive demand shocks </a:t>
            </a:r>
            <a:r>
              <a:rPr lang="en-US" dirty="0"/>
              <a:t>cause an inflationary gap </a:t>
            </a:r>
            <a:r>
              <a:rPr lang="en-US" dirty="0">
                <a:latin typeface="Gill Sans" charset="0"/>
                <a:ea typeface="ＭＳ Ｐゴシック" charset="0"/>
              </a:rPr>
              <a:t>—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rising average prices, increased real GDP, </a:t>
            </a:r>
            <a:br>
              <a:rPr lang="en-US" dirty="0"/>
            </a:br>
            <a:r>
              <a:rPr lang="en-US" dirty="0"/>
              <a:t>decreased unemployment</a:t>
            </a:r>
          </a:p>
          <a:p>
            <a:pPr>
              <a:lnSpc>
                <a:spcPct val="120000"/>
              </a:lnSpc>
            </a:pPr>
            <a:r>
              <a:rPr lang="en-US" dirty="0"/>
              <a:t>Demand shocks</a:t>
            </a:r>
          </a:p>
          <a:p>
            <a:pPr lvl="1">
              <a:lnSpc>
                <a:spcPct val="120000"/>
              </a:lnSpc>
            </a:pPr>
            <a:r>
              <a:rPr lang="en-US" i="1" dirty="0">
                <a:latin typeface="Gill Sans" charset="0"/>
                <a:ea typeface="ＭＳ Ｐゴシック" charset="0"/>
              </a:rPr>
              <a:t>Y</a:t>
            </a:r>
            <a:r>
              <a:rPr lang="en-US" dirty="0">
                <a:latin typeface="Gill Sans" charset="0"/>
                <a:ea typeface="ＭＳ Ｐゴシック" charset="0"/>
              </a:rPr>
              <a:t> and </a:t>
            </a:r>
            <a:r>
              <a:rPr lang="en-US" i="1" dirty="0">
                <a:latin typeface="Gill Sans" charset="0"/>
                <a:ea typeface="ＭＳ Ｐゴシック" charset="0"/>
              </a:rPr>
              <a:t>P</a:t>
            </a:r>
            <a:r>
              <a:rPr lang="en-US" dirty="0">
                <a:latin typeface="Gill Sans" charset="0"/>
                <a:ea typeface="ＭＳ Ｐゴシック" charset="0"/>
              </a:rPr>
              <a:t> move in same direction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Gill Sans" charset="0"/>
                <a:ea typeface="ＭＳ Ｐゴシック" charset="0"/>
              </a:rPr>
              <a:t>Unemployment and inflation move in opposite directions; like Phillips Curve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52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29895"/>
            <a:ext cx="8686800" cy="565391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i="1" dirty="0">
                <a:solidFill>
                  <a:srgbClr val="BD4536"/>
                </a:solidFill>
              </a:rPr>
              <a:t>Negative supply shocks </a:t>
            </a:r>
            <a:r>
              <a:rPr lang="en-US" dirty="0"/>
              <a:t>cause stagflation </a:t>
            </a:r>
            <a:r>
              <a:rPr lang="en-US" dirty="0">
                <a:latin typeface="Gill Sans" charset="0"/>
                <a:ea typeface="ＭＳ Ｐゴシック" charset="0"/>
              </a:rPr>
              <a:t>—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/>
              <a:t>rising average prices, decreased real GDP, </a:t>
            </a:r>
            <a:br>
              <a:rPr lang="en-US" dirty="0"/>
            </a:br>
            <a:r>
              <a:rPr lang="en-US" dirty="0"/>
              <a:t>increased unemployment</a:t>
            </a:r>
          </a:p>
        </p:txBody>
      </p:sp>
    </p:spTree>
    <p:extLst>
      <p:ext uri="{BB962C8B-B14F-4D97-AF65-F5344CB8AC3E}">
        <p14:creationId xmlns:p14="http://schemas.microsoft.com/office/powerpoint/2010/main" val="23484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Box 9"/>
          <p:cNvSpPr txBox="1">
            <a:spLocks noChangeArrowheads="1"/>
          </p:cNvSpPr>
          <p:nvPr/>
        </p:nvSpPr>
        <p:spPr bwMode="auto">
          <a:xfrm>
            <a:off x="0" y="336550"/>
            <a:ext cx="1841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F26522"/>
                </a:solidFill>
                <a:latin typeface="Gill Sans" charset="0"/>
              </a:rPr>
              <a:t>Fig. 8.16</a:t>
            </a:r>
          </a:p>
        </p:txBody>
      </p:sp>
      <p:sp>
        <p:nvSpPr>
          <p:cNvPr id="37889" name="Title 1"/>
          <p:cNvSpPr>
            <a:spLocks noGrp="1"/>
          </p:cNvSpPr>
          <p:nvPr>
            <p:ph type="title"/>
          </p:nvPr>
        </p:nvSpPr>
        <p:spPr>
          <a:xfrm>
            <a:off x="1708150" y="0"/>
            <a:ext cx="7364413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Negative Supply Shock - Stagflation</a:t>
            </a:r>
          </a:p>
        </p:txBody>
      </p:sp>
      <p:pic>
        <p:nvPicPr>
          <p:cNvPr id="6" name="Picture 5" descr="8.16-ba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66" y="993776"/>
            <a:ext cx="6937858" cy="5547970"/>
          </a:xfrm>
          <a:prstGeom prst="rect">
            <a:avLst/>
          </a:prstGeom>
        </p:spPr>
      </p:pic>
      <p:pic>
        <p:nvPicPr>
          <p:cNvPr id="7" name="Picture 6" descr="8.16-base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116" y="1236236"/>
            <a:ext cx="6173419" cy="4690872"/>
          </a:xfrm>
          <a:prstGeom prst="rect">
            <a:avLst/>
          </a:prstGeom>
        </p:spPr>
      </p:pic>
      <p:pic>
        <p:nvPicPr>
          <p:cNvPr id="3" name="Picture 2" descr="8.16-build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434" y="1566334"/>
            <a:ext cx="5067300" cy="4360774"/>
          </a:xfrm>
          <a:prstGeom prst="rect">
            <a:avLst/>
          </a:prstGeom>
        </p:spPr>
      </p:pic>
      <p:pic>
        <p:nvPicPr>
          <p:cNvPr id="8" name="Picture 7" descr="8.16-build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979" y="2639481"/>
            <a:ext cx="741274" cy="741274"/>
          </a:xfrm>
          <a:prstGeom prst="rect">
            <a:avLst/>
          </a:prstGeom>
        </p:spPr>
      </p:pic>
      <p:pic>
        <p:nvPicPr>
          <p:cNvPr id="9" name="Picture 8" descr="8.16-build2a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943" y="2474383"/>
            <a:ext cx="4285488" cy="3787445"/>
          </a:xfrm>
          <a:prstGeom prst="rect">
            <a:avLst/>
          </a:prstGeom>
        </p:spPr>
      </p:pic>
      <p:pic>
        <p:nvPicPr>
          <p:cNvPr id="2" name="Picture 1" descr="8.16-build3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43" y="2693544"/>
            <a:ext cx="4945685" cy="401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41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29895"/>
            <a:ext cx="8686800" cy="565391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i="1" dirty="0">
                <a:solidFill>
                  <a:srgbClr val="BD4536"/>
                </a:solidFill>
              </a:rPr>
              <a:t>Positive supply shocks </a:t>
            </a:r>
            <a:r>
              <a:rPr lang="en-US" dirty="0"/>
              <a:t>cause </a:t>
            </a:r>
            <a:r>
              <a:rPr lang="en-US" dirty="0">
                <a:latin typeface="Gill Sans" charset="0"/>
                <a:ea typeface="ＭＳ Ｐゴシック" charset="0"/>
              </a:rPr>
              <a:t>—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falling average prices, increased real GDP, </a:t>
            </a:r>
            <a:br>
              <a:rPr lang="en-US" dirty="0"/>
            </a:br>
            <a:r>
              <a:rPr lang="en-US" dirty="0"/>
              <a:t>continued full unemployment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21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Box 9"/>
          <p:cNvSpPr txBox="1">
            <a:spLocks noChangeArrowheads="1"/>
          </p:cNvSpPr>
          <p:nvPr/>
        </p:nvSpPr>
        <p:spPr bwMode="auto">
          <a:xfrm>
            <a:off x="-67736" y="124875"/>
            <a:ext cx="1841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F26522"/>
                </a:solidFill>
                <a:latin typeface="Gill Sans" charset="0"/>
              </a:rPr>
              <a:t>Fig. 8.17</a:t>
            </a:r>
          </a:p>
        </p:txBody>
      </p:sp>
      <p:sp>
        <p:nvSpPr>
          <p:cNvPr id="38913" name="Title 1"/>
          <p:cNvSpPr>
            <a:spLocks noGrp="1"/>
          </p:cNvSpPr>
          <p:nvPr>
            <p:ph type="title"/>
          </p:nvPr>
        </p:nvSpPr>
        <p:spPr>
          <a:xfrm>
            <a:off x="1708135" y="-169340"/>
            <a:ext cx="7054866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Positive Supply Shock – </a:t>
            </a:r>
            <a:br>
              <a:rPr lang="en-US" dirty="0">
                <a:ea typeface="ＭＳ Ｐゴシック" charset="0"/>
              </a:rPr>
            </a:br>
            <a:r>
              <a:rPr lang="en-US" dirty="0">
                <a:ea typeface="ＭＳ Ｐゴシック" charset="0"/>
              </a:rPr>
              <a:t>Increase in Potential GDP</a:t>
            </a:r>
          </a:p>
        </p:txBody>
      </p:sp>
      <p:pic>
        <p:nvPicPr>
          <p:cNvPr id="6" name="Picture 5" descr="8.17-ba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75" y="1026585"/>
            <a:ext cx="6752539" cy="5547970"/>
          </a:xfrm>
          <a:prstGeom prst="rect">
            <a:avLst/>
          </a:prstGeom>
        </p:spPr>
      </p:pic>
      <p:pic>
        <p:nvPicPr>
          <p:cNvPr id="3" name="Picture 2" descr="8.17-build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068" y="1445678"/>
            <a:ext cx="4134917" cy="4563466"/>
          </a:xfrm>
          <a:prstGeom prst="rect">
            <a:avLst/>
          </a:prstGeom>
        </p:spPr>
      </p:pic>
      <p:pic>
        <p:nvPicPr>
          <p:cNvPr id="7" name="Picture 6" descr="8.17-base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88" y="1444679"/>
            <a:ext cx="6173419" cy="4575048"/>
          </a:xfrm>
          <a:prstGeom prst="rect">
            <a:avLst/>
          </a:prstGeom>
        </p:spPr>
      </p:pic>
      <p:pic>
        <p:nvPicPr>
          <p:cNvPr id="8" name="Picture 7" descr="8.17-build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885" y="3469203"/>
            <a:ext cx="741274" cy="741274"/>
          </a:xfrm>
          <a:prstGeom prst="rect">
            <a:avLst/>
          </a:prstGeom>
        </p:spPr>
      </p:pic>
      <p:pic>
        <p:nvPicPr>
          <p:cNvPr id="9" name="Picture 8" descr="8.17-build2a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09" y="4047899"/>
            <a:ext cx="4111752" cy="2246986"/>
          </a:xfrm>
          <a:prstGeom prst="rect">
            <a:avLst/>
          </a:prstGeom>
        </p:spPr>
      </p:pic>
      <p:pic>
        <p:nvPicPr>
          <p:cNvPr id="2" name="Picture 1" descr="8.17-build3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1" y="3411883"/>
            <a:ext cx="4233367" cy="328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30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29895"/>
            <a:ext cx="8686800" cy="565391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i="1" dirty="0">
                <a:solidFill>
                  <a:srgbClr val="BD4536"/>
                </a:solidFill>
              </a:rPr>
              <a:t>Negative supply shocks </a:t>
            </a:r>
            <a:r>
              <a:rPr lang="en-US" dirty="0"/>
              <a:t>cause stagflation </a:t>
            </a:r>
            <a:r>
              <a:rPr lang="en-US" dirty="0">
                <a:latin typeface="Gill Sans" charset="0"/>
                <a:ea typeface="ＭＳ Ｐゴシック" charset="0"/>
              </a:rPr>
              <a:t>—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/>
              <a:t>rising average prices, decreased real GDP, </a:t>
            </a:r>
            <a:br>
              <a:rPr lang="en-US" dirty="0"/>
            </a:br>
            <a:r>
              <a:rPr lang="en-US" dirty="0"/>
              <a:t>increased unemployment</a:t>
            </a:r>
          </a:p>
          <a:p>
            <a:pPr>
              <a:lnSpc>
                <a:spcPct val="120000"/>
              </a:lnSpc>
            </a:pPr>
            <a:r>
              <a:rPr lang="en-US" i="1" dirty="0">
                <a:solidFill>
                  <a:srgbClr val="BD4536"/>
                </a:solidFill>
              </a:rPr>
              <a:t>Positive supply shocks </a:t>
            </a:r>
            <a:r>
              <a:rPr lang="en-US" dirty="0"/>
              <a:t>cause </a:t>
            </a:r>
            <a:r>
              <a:rPr lang="en-US" dirty="0">
                <a:latin typeface="Gill Sans" charset="0"/>
                <a:ea typeface="ＭＳ Ｐゴシック" charset="0"/>
              </a:rPr>
              <a:t>—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falling average prices, increased real GDP, </a:t>
            </a:r>
            <a:br>
              <a:rPr lang="en-US" dirty="0"/>
            </a:br>
            <a:r>
              <a:rPr lang="en-US" dirty="0"/>
              <a:t>continued full unemployment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Gill Sans" charset="0"/>
                <a:ea typeface="ＭＳ Ｐゴシック" charset="0"/>
              </a:rPr>
              <a:t>Supply shocks</a:t>
            </a:r>
          </a:p>
          <a:p>
            <a:pPr lvl="1">
              <a:lnSpc>
                <a:spcPct val="120000"/>
              </a:lnSpc>
            </a:pPr>
            <a:r>
              <a:rPr lang="en-US" i="1" dirty="0">
                <a:latin typeface="Gill Sans" charset="0"/>
                <a:ea typeface="ＭＳ Ｐゴシック" charset="0"/>
              </a:rPr>
              <a:t>Y</a:t>
            </a:r>
            <a:r>
              <a:rPr lang="en-US" dirty="0">
                <a:latin typeface="Gill Sans" charset="0"/>
                <a:ea typeface="ＭＳ Ｐゴシック" charset="0"/>
              </a:rPr>
              <a:t> and </a:t>
            </a:r>
            <a:r>
              <a:rPr lang="en-US" i="1" dirty="0">
                <a:latin typeface="Gill Sans" charset="0"/>
                <a:ea typeface="ＭＳ Ｐゴシック" charset="0"/>
              </a:rPr>
              <a:t>P</a:t>
            </a:r>
            <a:r>
              <a:rPr lang="en-US" dirty="0">
                <a:latin typeface="Gill Sans" charset="0"/>
                <a:ea typeface="ＭＳ Ｐゴシック" charset="0"/>
              </a:rPr>
              <a:t> move in opposite directions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Gill Sans" charset="0"/>
                <a:ea typeface="ＭＳ Ｐゴシック" charset="0"/>
              </a:rPr>
              <a:t>Unemployment and inflation move in same direction: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inconsistent with original Phillips Curve</a:t>
            </a:r>
          </a:p>
          <a:p>
            <a:pPr lvl="1">
              <a:lnSpc>
                <a:spcPct val="120000"/>
              </a:lnSpc>
            </a:pPr>
            <a:endParaRPr lang="en-US" dirty="0">
              <a:latin typeface="Gill Sans" charset="0"/>
              <a:ea typeface="ＭＳ Ｐゴシック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45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a typeface="ＭＳ Ｐゴシック" charset="0"/>
                <a:cs typeface="ＭＳ Ｐゴシック" charset="0"/>
              </a:rPr>
              <a:t>How To Use </a:t>
            </a:r>
            <a:r>
              <a:rPr lang="en-US" i="1" dirty="0">
                <a:ea typeface="ＭＳ Ｐゴシック" charset="0"/>
                <a:cs typeface="ＭＳ Ｐゴシック" charset="0"/>
              </a:rPr>
              <a:t>AS/AD </a:t>
            </a:r>
            <a:r>
              <a:rPr lang="en-US" dirty="0">
                <a:ea typeface="ＭＳ Ｐゴシック" charset="0"/>
                <a:cs typeface="ＭＳ Ｐゴシック" charset="0"/>
              </a:rPr>
              <a:t>Models 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to Think Like an Economist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xfrm>
            <a:off x="457199" y="1079499"/>
            <a:ext cx="8475134" cy="4940805"/>
          </a:xfr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/>
          <a:lstStyle/>
          <a:p>
            <a:pPr>
              <a:spcAft>
                <a:spcPts val="600"/>
              </a:spcAft>
            </a:pPr>
            <a:r>
              <a:rPr lang="fr-FR" dirty="0">
                <a:solidFill>
                  <a:srgbClr val="000000"/>
                </a:solidFill>
                <a:latin typeface="Gill Sans" charset="0"/>
                <a:ea typeface="ＭＳ Ｐゴシック" charset="0"/>
                <a:cs typeface="ＭＳ Ｐゴシック" charset="0"/>
              </a:rPr>
              <a:t>Remember </a:t>
            </a:r>
            <a:r>
              <a:rPr lang="fr-FR" i="1" dirty="0">
                <a:solidFill>
                  <a:srgbClr val="000000"/>
                </a:solidFill>
                <a:latin typeface="Gill Sans" charset="0"/>
                <a:ea typeface="ＭＳ Ｐゴシック" charset="0"/>
                <a:cs typeface="ＭＳ Ｐゴシック" charset="0"/>
              </a:rPr>
              <a:t>LAS</a:t>
            </a:r>
            <a:r>
              <a:rPr lang="fr-FR" dirty="0">
                <a:solidFill>
                  <a:srgbClr val="000000"/>
                </a:solidFill>
                <a:latin typeface="Gill Sans" charset="0"/>
                <a:ea typeface="ＭＳ Ｐゴシック" charset="0"/>
                <a:cs typeface="ＭＳ Ｐゴシック" charset="0"/>
              </a:rPr>
              <a:t> is different from </a:t>
            </a:r>
            <a:r>
              <a:rPr lang="fr-FR" i="1" dirty="0">
                <a:solidFill>
                  <a:srgbClr val="000000"/>
                </a:solidFill>
                <a:latin typeface="Gill Sans" charset="0"/>
                <a:ea typeface="ＭＳ Ｐゴシック" charset="0"/>
                <a:cs typeface="ＭＳ Ｐゴシック" charset="0"/>
              </a:rPr>
              <a:t>SAS</a:t>
            </a:r>
            <a:r>
              <a:rPr lang="fr-FR" dirty="0">
                <a:solidFill>
                  <a:srgbClr val="000000"/>
                </a:solidFill>
                <a:latin typeface="Gill Sans" charset="0"/>
                <a:ea typeface="ＭＳ Ｐゴシック" charset="0"/>
                <a:cs typeface="ＭＳ Ｐゴシック" charset="0"/>
              </a:rPr>
              <a:t> and </a:t>
            </a:r>
            <a:r>
              <a:rPr lang="fr-FR" i="1" dirty="0">
                <a:solidFill>
                  <a:srgbClr val="000000"/>
                </a:solidFill>
                <a:latin typeface="Gill Sans" charset="0"/>
                <a:ea typeface="ＭＳ Ｐゴシック" charset="0"/>
                <a:cs typeface="ＭＳ Ｐゴシック" charset="0"/>
              </a:rPr>
              <a:t>AD.  </a:t>
            </a:r>
            <a:br>
              <a:rPr lang="fr-FR" i="1" dirty="0">
                <a:solidFill>
                  <a:srgbClr val="000000"/>
                </a:solidFill>
                <a:latin typeface="Gill Sans" charset="0"/>
                <a:ea typeface="ＭＳ Ｐゴシック" charset="0"/>
                <a:cs typeface="ＭＳ Ｐゴシック" charset="0"/>
              </a:rPr>
            </a:br>
            <a:r>
              <a:rPr lang="fr-FR" i="1" dirty="0">
                <a:solidFill>
                  <a:srgbClr val="000000"/>
                </a:solidFill>
                <a:latin typeface="Gill Sans" charset="0"/>
                <a:ea typeface="ＭＳ Ｐゴシック" charset="0"/>
                <a:cs typeface="ＭＳ Ｐゴシック" charset="0"/>
              </a:rPr>
              <a:t>LAS</a:t>
            </a:r>
            <a:r>
              <a:rPr lang="fr-FR" dirty="0">
                <a:solidFill>
                  <a:srgbClr val="000000"/>
                </a:solidFill>
                <a:latin typeface="Gill Sans" charset="0"/>
                <a:ea typeface="ＭＳ Ｐゴシック" charset="0"/>
                <a:cs typeface="ＭＳ Ｐゴシック" charset="0"/>
              </a:rPr>
              <a:t> is a performance target. </a:t>
            </a:r>
            <a:r>
              <a:rPr lang="fr-FR" i="1" dirty="0">
                <a:solidFill>
                  <a:srgbClr val="000000"/>
                </a:solidFill>
                <a:latin typeface="Gill Sans" charset="0"/>
                <a:ea typeface="ＭＳ Ｐゴシック" charset="0"/>
                <a:cs typeface="ＭＳ Ｐゴシック" charset="0"/>
              </a:rPr>
              <a:t>SAS</a:t>
            </a:r>
            <a:r>
              <a:rPr lang="fr-FR" dirty="0">
                <a:solidFill>
                  <a:srgbClr val="000000"/>
                </a:solidFill>
                <a:latin typeface="Gill Sans" charset="0"/>
                <a:ea typeface="ＭＳ Ｐゴシック" charset="0"/>
                <a:cs typeface="ＭＳ Ｐゴシック" charset="0"/>
              </a:rPr>
              <a:t> and </a:t>
            </a:r>
            <a:r>
              <a:rPr lang="fr-FR" i="1" dirty="0">
                <a:solidFill>
                  <a:srgbClr val="000000"/>
                </a:solidFill>
                <a:latin typeface="Gill Sans" charset="0"/>
                <a:ea typeface="ＭＳ Ｐゴシック" charset="0"/>
                <a:cs typeface="ＭＳ Ｐゴシック" charset="0"/>
              </a:rPr>
              <a:t>AD</a:t>
            </a:r>
            <a:r>
              <a:rPr lang="fr-FR" dirty="0">
                <a:solidFill>
                  <a:srgbClr val="000000"/>
                </a:solidFill>
                <a:latin typeface="Gill Sans" charset="0"/>
                <a:ea typeface="ＭＳ Ｐゴシック" charset="0"/>
                <a:cs typeface="ＭＳ Ｐゴシック" charset="0"/>
              </a:rPr>
              <a:t> are plans.</a:t>
            </a:r>
            <a:endParaRPr lang="fr-FR" i="1" dirty="0">
              <a:solidFill>
                <a:srgbClr val="000000"/>
              </a:solidFill>
              <a:latin typeface="Gill Sans" charset="0"/>
              <a:ea typeface="ＭＳ Ｐゴシック" charset="0"/>
              <a:cs typeface="ＭＳ Ｐゴシック" charset="0"/>
            </a:endParaRPr>
          </a:p>
          <a:p>
            <a:pPr>
              <a:spcAft>
                <a:spcPts val="600"/>
              </a:spcAft>
            </a:pPr>
            <a:r>
              <a:rPr lang="fr-FR" dirty="0">
                <a:solidFill>
                  <a:srgbClr val="000000"/>
                </a:solidFill>
                <a:latin typeface="Gill Sans" charset="0"/>
                <a:ea typeface="ＭＳ Ｐゴシック" charset="0"/>
                <a:cs typeface="ＭＳ Ｐゴシック" charset="0"/>
              </a:rPr>
              <a:t>Always start the story in long-run macroeconomic equilibrium, where </a:t>
            </a:r>
            <a:r>
              <a:rPr lang="fr-FR" i="1" dirty="0">
                <a:solidFill>
                  <a:srgbClr val="000000"/>
                </a:solidFill>
                <a:latin typeface="Gill Sans" charset="0"/>
                <a:ea typeface="ＭＳ Ｐゴシック" charset="0"/>
                <a:cs typeface="ＭＳ Ｐゴシック" charset="0"/>
              </a:rPr>
              <a:t>LAS, SAS, AD </a:t>
            </a:r>
            <a:r>
              <a:rPr lang="fr-FR" dirty="0">
                <a:solidFill>
                  <a:srgbClr val="000000"/>
                </a:solidFill>
                <a:latin typeface="Gill Sans" charset="0"/>
                <a:ea typeface="ＭＳ Ｐゴシック" charset="0"/>
                <a:cs typeface="ＭＳ Ｐゴシック" charset="0"/>
              </a:rPr>
              <a:t>all intersect</a:t>
            </a:r>
            <a:endParaRPr lang="fr-FR" dirty="0" err="1">
              <a:solidFill>
                <a:srgbClr val="000000"/>
              </a:solidFill>
              <a:latin typeface="Gill Sans" charset="0"/>
              <a:ea typeface="ＭＳ Ｐゴシック" charset="0"/>
              <a:cs typeface="ＭＳ Ｐゴシック" charset="0"/>
            </a:endParaRPr>
          </a:p>
          <a:p>
            <a:pPr>
              <a:spcAft>
                <a:spcPts val="600"/>
              </a:spcAft>
            </a:pPr>
            <a:r>
              <a:rPr lang="fr-FR" dirty="0" err="1">
                <a:solidFill>
                  <a:srgbClr val="000000"/>
                </a:solidFill>
                <a:latin typeface="Gill Sans" charset="0"/>
                <a:ea typeface="ＭＳ Ｐゴシック" charset="0"/>
                <a:cs typeface="ＭＳ Ｐゴシック" charset="0"/>
              </a:rPr>
              <a:t>Model a macroeconomic event as 1 of the 4 possible shocks – positive/negative aggregate supply/demand shock.</a:t>
            </a:r>
            <a:br>
              <a:rPr lang="fr-FR" dirty="0" err="1">
                <a:solidFill>
                  <a:srgbClr val="000000"/>
                </a:solidFill>
                <a:latin typeface="Gill Sans" charset="0"/>
                <a:ea typeface="ＭＳ Ｐゴシック" charset="0"/>
                <a:cs typeface="ＭＳ Ｐゴシック" charset="0"/>
              </a:rPr>
            </a:br>
            <a:r>
              <a:rPr lang="fr-FR" dirty="0" err="1">
                <a:solidFill>
                  <a:srgbClr val="000000"/>
                </a:solidFill>
                <a:latin typeface="Gill Sans" charset="0"/>
                <a:ea typeface="ＭＳ Ｐゴシック" charset="0"/>
                <a:cs typeface="ＭＳ Ｐゴシック" charset="0"/>
              </a:rPr>
              <a:t>Examine results of shock on GDP, unemployment, inflation</a:t>
            </a:r>
          </a:p>
          <a:p>
            <a:pPr>
              <a:spcAft>
                <a:spcPts val="600"/>
              </a:spcAft>
            </a:pPr>
            <a:r>
              <a:rPr lang="fr-FR" dirty="0">
                <a:solidFill>
                  <a:srgbClr val="000000"/>
                </a:solidFill>
                <a:latin typeface="Gill Sans" charset="0"/>
                <a:ea typeface="ＭＳ Ｐゴシック" charset="0"/>
                <a:cs typeface="ＭＳ Ｐゴシック" charset="0"/>
              </a:rPr>
              <a:t>Analyze the return to long-run equilibrium after the shock</a:t>
            </a:r>
          </a:p>
          <a:p>
            <a:pPr lvl="1">
              <a:spcAft>
                <a:spcPts val="600"/>
              </a:spcAft>
            </a:pPr>
            <a:r>
              <a:rPr lang="fr-FR" dirty="0">
                <a:solidFill>
                  <a:srgbClr val="000000"/>
                </a:solidFill>
                <a:latin typeface="Gill Sans" charset="0"/>
                <a:ea typeface="ＭＳ Ｐゴシック" charset="0"/>
                <a:cs typeface="ＭＳ Ｐゴシック" charset="0"/>
              </a:rPr>
              <a:t>Yes and No camps disagree about how markets adjust after shocks  – no simple stories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439333" y="21336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60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ctrTitle"/>
          </p:nvPr>
        </p:nvSpPr>
        <p:spPr>
          <a:xfrm>
            <a:off x="0" y="587375"/>
            <a:ext cx="9144000" cy="1470025"/>
          </a:xfrm>
        </p:spPr>
        <p:txBody>
          <a:bodyPr/>
          <a:lstStyle/>
          <a:p>
            <a:r>
              <a:rPr lang="en-US" dirty="0">
                <a:solidFill>
                  <a:srgbClr val="1385A7"/>
                </a:solidFill>
              </a:rPr>
              <a:t>ORIGINS AND RESPONSES TO BUSINESS CYCLES</a:t>
            </a:r>
            <a:endParaRPr lang="en-US" dirty="0">
              <a:solidFill>
                <a:srgbClr val="1385A7"/>
              </a:solidFill>
              <a:ea typeface="ＭＳ Ｐゴシック" charset="0"/>
            </a:endParaRPr>
          </a:p>
        </p:txBody>
      </p:sp>
      <p:sp>
        <p:nvSpPr>
          <p:cNvPr id="15362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2201337" y="1902879"/>
            <a:ext cx="4718826" cy="4171953"/>
          </a:xfrm>
        </p:spPr>
        <p:txBody>
          <a:bodyPr/>
          <a:lstStyle/>
          <a:p>
            <a:r>
              <a:rPr lang="en-US" dirty="0"/>
              <a:t>The “Yes — Markets Self-Adjust” and “No — Markets Fail Often” camps disagree about the external/internal origins of shocks, about rational/volatile expectations, and about how quickly price adjustments restore the match between aggregate supply and aggregate demand.</a:t>
            </a:r>
            <a:endParaRPr lang="en-US" dirty="0">
              <a:latin typeface="Gill Sans" charset="0"/>
              <a:ea typeface="ＭＳ Ｐゴシック" charset="0"/>
            </a:endParaRPr>
          </a:p>
        </p:txBody>
      </p:sp>
      <p:pic>
        <p:nvPicPr>
          <p:cNvPr id="2" name="Picture 1" descr="spock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4551"/>
            <a:ext cx="2146300" cy="2819400"/>
          </a:xfrm>
          <a:prstGeom prst="rect">
            <a:avLst/>
          </a:prstGeom>
        </p:spPr>
      </p:pic>
      <p:pic>
        <p:nvPicPr>
          <p:cNvPr id="5" name="Picture 4" descr="animal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0" y="2057400"/>
            <a:ext cx="20193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025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-139704" y="296338"/>
            <a:ext cx="9558867" cy="910167"/>
          </a:xfrm>
          <a:prstGeom prst="rect">
            <a:avLst/>
          </a:prstGeom>
          <a:ln/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BD4536"/>
                </a:solidFill>
                <a:latin typeface="Gill Sans"/>
                <a:ea typeface="ＭＳ Ｐゴシック" pitchFamily="-65" charset="-128"/>
                <a:cs typeface="Gill San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BD4536"/>
                </a:solidFill>
                <a:latin typeface="Gill Sans SemiBold" pitchFamily="-65" charset="0"/>
                <a:ea typeface="ＭＳ Ｐゴシック" pitchFamily="-65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BD4536"/>
                </a:solidFill>
                <a:latin typeface="Gill Sans SemiBold" pitchFamily="-65" charset="0"/>
                <a:ea typeface="ＭＳ Ｐゴシック" pitchFamily="-65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BD4536"/>
                </a:solidFill>
                <a:latin typeface="Gill Sans SemiBold" pitchFamily="-65" charset="0"/>
                <a:ea typeface="ＭＳ Ｐゴシック" pitchFamily="-65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BD4536"/>
                </a:solidFill>
                <a:latin typeface="Gill Sans SemiBold" pitchFamily="-65" charset="0"/>
                <a:ea typeface="ＭＳ Ｐゴシック" pitchFamily="-65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1385A7"/>
                </a:solidFill>
                <a:latin typeface="Gill Sans SemiBold" pitchFamily="-65" charset="0"/>
                <a:ea typeface="ＭＳ Ｐゴシック" pitchFamily="-65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1385A7"/>
                </a:solidFill>
                <a:latin typeface="Gill Sans SemiBold" pitchFamily="-65" charset="0"/>
                <a:ea typeface="ＭＳ Ｐゴシック" pitchFamily="-65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1385A7"/>
                </a:solidFill>
                <a:latin typeface="Gill Sans SemiBold" pitchFamily="-65" charset="0"/>
                <a:ea typeface="ＭＳ Ｐゴシック" pitchFamily="-65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1385A7"/>
                </a:solidFill>
                <a:latin typeface="Gill Sans SemiBold" pitchFamily="-65" charset="0"/>
                <a:ea typeface="ＭＳ Ｐゴシック" pitchFamily="-65" charset="-128"/>
              </a:defRPr>
            </a:lvl9pPr>
          </a:lstStyle>
          <a:p>
            <a:r>
              <a:rPr lang="en-US" sz="4400" dirty="0">
                <a:solidFill>
                  <a:schemeClr val="tx1"/>
                </a:solidFill>
                <a:latin typeface="Gill Sans Light"/>
                <a:ea typeface="ＭＳ Ｐゴシック" charset="0"/>
                <a:cs typeface="Gill Sans Light"/>
              </a:rPr>
              <a:t>Circular Flow Model for Macro</a:t>
            </a:r>
          </a:p>
        </p:txBody>
      </p:sp>
      <p:pic>
        <p:nvPicPr>
          <p:cNvPr id="5" name="Picture 4" descr="6.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0" y="1172636"/>
            <a:ext cx="6929120" cy="562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50656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1708150" y="0"/>
            <a:ext cx="7364413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Negative Demand Shocks</a:t>
            </a:r>
          </a:p>
        </p:txBody>
      </p:sp>
      <p:pic>
        <p:nvPicPr>
          <p:cNvPr id="3" name="Picture 2" descr="8.14-ba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79" y="847727"/>
            <a:ext cx="6706210" cy="5547970"/>
          </a:xfrm>
          <a:prstGeom prst="rect">
            <a:avLst/>
          </a:prstGeom>
        </p:spPr>
      </p:pic>
      <p:pic>
        <p:nvPicPr>
          <p:cNvPr id="4" name="Picture 3" descr="8.14-base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635" y="1225178"/>
            <a:ext cx="6520891" cy="4598213"/>
          </a:xfrm>
          <a:prstGeom prst="rect">
            <a:avLst/>
          </a:prstGeom>
        </p:spPr>
      </p:pic>
      <p:pic>
        <p:nvPicPr>
          <p:cNvPr id="7" name="Picture 6" descr="8.14-build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7" y="1452034"/>
            <a:ext cx="4604004" cy="4360774"/>
          </a:xfrm>
          <a:prstGeom prst="rect">
            <a:avLst/>
          </a:prstGeom>
        </p:spPr>
      </p:pic>
      <p:pic>
        <p:nvPicPr>
          <p:cNvPr id="8" name="Picture 7" descr="8.14-build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933" y="6258739"/>
            <a:ext cx="1887931" cy="451714"/>
          </a:xfrm>
          <a:prstGeom prst="rect">
            <a:avLst/>
          </a:prstGeom>
        </p:spPr>
      </p:pic>
      <p:pic>
        <p:nvPicPr>
          <p:cNvPr id="9" name="Picture 8" descr="8.14-build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167" y="3289300"/>
            <a:ext cx="700735" cy="700735"/>
          </a:xfrm>
          <a:prstGeom prst="rect">
            <a:avLst/>
          </a:prstGeom>
        </p:spPr>
      </p:pic>
      <p:pic>
        <p:nvPicPr>
          <p:cNvPr id="10" name="Picture 9" descr="8.14-build2a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411" y="3812116"/>
            <a:ext cx="4256532" cy="231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07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y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883" y="499526"/>
            <a:ext cx="2800286" cy="32400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71491"/>
            <a:ext cx="5651500" cy="494080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“Yes — Markets Self-Adjust” </a:t>
            </a:r>
            <a:br>
              <a:rPr lang="en-US" dirty="0"/>
            </a:br>
            <a:r>
              <a:rPr lang="en-US" dirty="0"/>
              <a:t>so government hands-off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Long-run focus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Origins of shocks are external to economy — in nature, science, </a:t>
            </a:r>
            <a:br>
              <a:rPr lang="en-US" dirty="0"/>
            </a:br>
            <a:r>
              <a:rPr lang="en-US" dirty="0"/>
              <a:t>and mistaken government policies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Emphasizes rational expectations of investors and logical choices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1" descr="spock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879" y="4281751"/>
            <a:ext cx="1956295" cy="260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458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s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2362200"/>
            <a:ext cx="3175000" cy="21209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1" y="429895"/>
            <a:ext cx="5655733" cy="5653910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dirty="0"/>
              <a:t>When shocks occur,  </a:t>
            </a:r>
            <a:br>
              <a:rPr lang="en-US" dirty="0"/>
            </a:br>
            <a:r>
              <a:rPr lang="en-US" dirty="0"/>
              <a:t>price adjustments in markets quickly restore match between aggregate supply and aggregate demand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Gill Sans" charset="0"/>
                <a:ea typeface="ＭＳ Ｐゴシック" charset="0"/>
              </a:rPr>
              <a:t>In loanable funds market, falling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interest rates increase investment spending (</a:t>
            </a:r>
            <a:r>
              <a:rPr lang="en-US" i="1" dirty="0">
                <a:latin typeface="Gill Sans" charset="0"/>
                <a:ea typeface="ＭＳ Ｐゴシック" charset="0"/>
              </a:rPr>
              <a:t>I</a:t>
            </a:r>
            <a:r>
              <a:rPr lang="en-US" dirty="0">
                <a:latin typeface="Gill Sans" charset="0"/>
                <a:ea typeface="ＭＳ Ｐゴシック" charset="0"/>
              </a:rPr>
              <a:t>) to restore aggregate demand [</a:t>
            </a: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AD shifts rightward</a:t>
            </a:r>
            <a:r>
              <a:rPr lang="en-US" dirty="0">
                <a:latin typeface="Gill Sans" charset="0"/>
                <a:ea typeface="ＭＳ Ｐゴシック" charset="0"/>
              </a:rPr>
              <a:t>]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In labour market, unemployment causes wages to fall, increasing hiring of labour until full employment restored</a:t>
            </a:r>
            <a:br>
              <a:rPr lang="en-US" dirty="0"/>
            </a:br>
            <a:r>
              <a:rPr lang="en-US" dirty="0"/>
              <a:t>[</a:t>
            </a:r>
            <a:r>
              <a:rPr lang="en-US" dirty="0">
                <a:solidFill>
                  <a:srgbClr val="BD4536"/>
                </a:solidFill>
              </a:rPr>
              <a:t>SAS shifts rightward</a:t>
            </a:r>
            <a:r>
              <a:rPr lang="en-US" dirty="0"/>
              <a:t>]</a:t>
            </a:r>
            <a:endParaRPr lang="en-US" dirty="0">
              <a:latin typeface="Gill Sans" charset="0"/>
              <a:ea typeface="ＭＳ Ｐゴシック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41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1708150" y="0"/>
            <a:ext cx="7364413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Negative Demand Shocks</a:t>
            </a:r>
          </a:p>
        </p:txBody>
      </p:sp>
      <p:pic>
        <p:nvPicPr>
          <p:cNvPr id="3" name="Picture 2" descr="8.14-ba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79" y="847727"/>
            <a:ext cx="6706210" cy="5547970"/>
          </a:xfrm>
          <a:prstGeom prst="rect">
            <a:avLst/>
          </a:prstGeom>
        </p:spPr>
      </p:pic>
      <p:pic>
        <p:nvPicPr>
          <p:cNvPr id="4" name="Picture 3" descr="8.14-base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635" y="1225178"/>
            <a:ext cx="6520891" cy="4598213"/>
          </a:xfrm>
          <a:prstGeom prst="rect">
            <a:avLst/>
          </a:prstGeom>
        </p:spPr>
      </p:pic>
      <p:pic>
        <p:nvPicPr>
          <p:cNvPr id="7" name="Picture 6" descr="8.14-build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7" y="1452034"/>
            <a:ext cx="4604004" cy="4360774"/>
          </a:xfrm>
          <a:prstGeom prst="rect">
            <a:avLst/>
          </a:prstGeom>
        </p:spPr>
      </p:pic>
      <p:pic>
        <p:nvPicPr>
          <p:cNvPr id="8" name="Picture 7" descr="8.14-build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933" y="6258739"/>
            <a:ext cx="1887931" cy="451714"/>
          </a:xfrm>
          <a:prstGeom prst="rect">
            <a:avLst/>
          </a:prstGeom>
        </p:spPr>
      </p:pic>
      <p:pic>
        <p:nvPicPr>
          <p:cNvPr id="9" name="Picture 8" descr="8.14-build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167" y="3289300"/>
            <a:ext cx="700735" cy="700735"/>
          </a:xfrm>
          <a:prstGeom prst="rect">
            <a:avLst/>
          </a:prstGeom>
        </p:spPr>
      </p:pic>
      <p:pic>
        <p:nvPicPr>
          <p:cNvPr id="10" name="Picture 9" descr="8.14-build2a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411" y="3812116"/>
            <a:ext cx="4256532" cy="231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89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440568"/>
            <a:ext cx="2801504" cy="32400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29895"/>
            <a:ext cx="5712883" cy="565391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“No — Markets Fail Often”  </a:t>
            </a:r>
            <a:br>
              <a:rPr lang="en-US" dirty="0"/>
            </a:br>
            <a:r>
              <a:rPr lang="en-US" dirty="0"/>
              <a:t>so government hands-on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Short-run focus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Origins of shocks are internal to economy — from changing expectations, role of money, and connections with R.O.W.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Emphasizes volatile expectations: fundamental uncertainty; changeable “herd mentality” </a:t>
            </a:r>
            <a:br>
              <a:rPr lang="en-US" dirty="0"/>
            </a:br>
            <a:r>
              <a:rPr lang="en-US" dirty="0"/>
              <a:t>of investors; postponable nature </a:t>
            </a:r>
            <a:br>
              <a:rPr lang="en-US" dirty="0"/>
            </a:br>
            <a:r>
              <a:rPr lang="en-US" dirty="0"/>
              <a:t>of investments; investment based on animal spirits — gut-level instinct to act</a:t>
            </a:r>
          </a:p>
        </p:txBody>
      </p:sp>
      <p:pic>
        <p:nvPicPr>
          <p:cNvPr id="5" name="Picture 4" descr="animal-spirit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229" y="3839405"/>
            <a:ext cx="1976247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75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nks-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300" y="2197100"/>
            <a:ext cx="1714500" cy="21844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199" y="429895"/>
            <a:ext cx="6722534" cy="5653910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dirty="0"/>
              <a:t>When shocks occur, price adjustments are difficult and slow, so role for government to bring short-run aggregate supply and aggregate demand back into balance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 loanable funds market, even if interest rates fall, pessimistic expectation may </a:t>
            </a:r>
            <a:br>
              <a:rPr lang="en-US" dirty="0"/>
            </a:br>
            <a:r>
              <a:rPr lang="en-US" dirty="0"/>
              <a:t>decrease investment spending (</a:t>
            </a:r>
            <a:r>
              <a:rPr lang="en-US" i="1" dirty="0"/>
              <a:t>I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[</a:t>
            </a:r>
            <a:r>
              <a:rPr lang="en-US" i="1" dirty="0">
                <a:solidFill>
                  <a:srgbClr val="BD4536"/>
                </a:solidFill>
              </a:rPr>
              <a:t>AD</a:t>
            </a:r>
            <a:r>
              <a:rPr lang="en-US" dirty="0">
                <a:solidFill>
                  <a:srgbClr val="BD4536"/>
                </a:solidFill>
              </a:rPr>
              <a:t> does </a:t>
            </a:r>
            <a:r>
              <a:rPr lang="en-US" b="1" dirty="0">
                <a:solidFill>
                  <a:srgbClr val="BD4536"/>
                </a:solidFill>
              </a:rPr>
              <a:t>not</a:t>
            </a:r>
            <a:r>
              <a:rPr lang="en-US" dirty="0">
                <a:solidFill>
                  <a:srgbClr val="BD4536"/>
                </a:solidFill>
              </a:rPr>
              <a:t> shift rightward</a:t>
            </a:r>
            <a:r>
              <a:rPr lang="en-US" dirty="0"/>
              <a:t>]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 labour market, wages are sticky (don’t fall easily) even with unemployment — workers and employers accept layoffs instead of lower wages</a:t>
            </a:r>
            <a:br>
              <a:rPr lang="en-US" dirty="0"/>
            </a:br>
            <a:r>
              <a:rPr lang="en-US" dirty="0"/>
              <a:t>[</a:t>
            </a:r>
            <a:r>
              <a:rPr lang="en-US" dirty="0">
                <a:solidFill>
                  <a:srgbClr val="BD4536"/>
                </a:solidFill>
              </a:rPr>
              <a:t>S</a:t>
            </a:r>
            <a:r>
              <a:rPr lang="en-US" i="1" dirty="0">
                <a:solidFill>
                  <a:srgbClr val="BD4536"/>
                </a:solidFill>
              </a:rPr>
              <a:t>AS</a:t>
            </a:r>
            <a:r>
              <a:rPr lang="en-US" dirty="0">
                <a:solidFill>
                  <a:srgbClr val="BD4536"/>
                </a:solidFill>
              </a:rPr>
              <a:t> does </a:t>
            </a:r>
            <a:r>
              <a:rPr lang="en-US" b="1" dirty="0">
                <a:solidFill>
                  <a:srgbClr val="BD4536"/>
                </a:solidFill>
              </a:rPr>
              <a:t>not</a:t>
            </a:r>
            <a:r>
              <a:rPr lang="en-US" dirty="0">
                <a:solidFill>
                  <a:srgbClr val="BD4536"/>
                </a:solidFill>
              </a:rPr>
              <a:t> shift rightward</a:t>
            </a:r>
            <a:r>
              <a:rPr lang="en-US" dirty="0"/>
              <a:t>]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>
            <a:off x="1721909" y="0"/>
            <a:ext cx="5700183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Origins of Shocks and Business Cycles</a:t>
            </a:r>
          </a:p>
        </p:txBody>
      </p:sp>
      <p:pic>
        <p:nvPicPr>
          <p:cNvPr id="39939" name="Picture 1" descr="Table-8.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60488"/>
            <a:ext cx="8988425" cy="463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0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558926" y="0"/>
            <a:ext cx="6026149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Law of Short-Run Aggregate Supply and </a:t>
            </a:r>
            <a:br>
              <a:rPr lang="en-US" dirty="0">
                <a:ea typeface="ＭＳ Ｐゴシック" charset="0"/>
              </a:rPr>
            </a:br>
            <a:r>
              <a:rPr lang="en-US" dirty="0">
                <a:ea typeface="ＭＳ Ｐゴシック" charset="0"/>
              </a:rPr>
              <a:t>Changes in Short-Run Aggregate Supply</a:t>
            </a:r>
          </a:p>
        </p:txBody>
      </p:sp>
      <p:pic>
        <p:nvPicPr>
          <p:cNvPr id="27651" name="Picture 1" descr="Table-8.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625600"/>
            <a:ext cx="8993187" cy="382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233899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2251075" y="0"/>
            <a:ext cx="4641850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Law of Aggregate Demand and </a:t>
            </a:r>
            <a:br>
              <a:rPr lang="en-US" dirty="0">
                <a:ea typeface="ＭＳ Ｐゴシック" charset="0"/>
              </a:rPr>
            </a:br>
            <a:r>
              <a:rPr lang="en-US" dirty="0">
                <a:ea typeface="ＭＳ Ｐゴシック" charset="0"/>
              </a:rPr>
              <a:t>Changes in Aggregate Demand</a:t>
            </a:r>
          </a:p>
        </p:txBody>
      </p:sp>
      <p:pic>
        <p:nvPicPr>
          <p:cNvPr id="31747" name="Picture 1" descr="Table-8.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1422400"/>
            <a:ext cx="9029700" cy="437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7277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Content Placeholder 1"/>
          <p:cNvSpPr>
            <a:spLocks noGrp="1"/>
          </p:cNvSpPr>
          <p:nvPr>
            <p:ph idx="1"/>
          </p:nvPr>
        </p:nvSpPr>
        <p:spPr>
          <a:xfrm>
            <a:off x="457200" y="1312336"/>
            <a:ext cx="8686800" cy="49403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ill Sans" charset="0"/>
                <a:ea typeface="ＭＳ Ｐゴシック" charset="0"/>
              </a:rPr>
              <a:t>Model of aggregate supply &amp; aggregate demand explains</a:t>
            </a:r>
          </a:p>
          <a:p>
            <a:r>
              <a:rPr lang="en-US" dirty="0">
                <a:latin typeface="Gill Sans" charset="0"/>
                <a:ea typeface="ＭＳ Ｐゴシック" charset="0"/>
              </a:rPr>
              <a:t>When the economy hits targets of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potential GDP,  full employment,  stable prices</a:t>
            </a:r>
          </a:p>
          <a:p>
            <a:r>
              <a:rPr lang="en-US" dirty="0">
                <a:latin typeface="Gill Sans" charset="0"/>
                <a:ea typeface="ＭＳ Ｐゴシック" charset="0"/>
              </a:rPr>
              <a:t>When the economy misses targets,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resulting in business cycles, unemployment, inflation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Caused by shifts of aggregate supply &amp; aggregate demand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Supply shocks and demand shocks</a:t>
            </a:r>
          </a:p>
          <a:p>
            <a:r>
              <a:rPr lang="en-US" dirty="0">
                <a:latin typeface="Gill Sans" charset="0"/>
                <a:ea typeface="ＭＳ Ｐゴシック" charset="0"/>
              </a:rPr>
              <a:t>Differences between Yes and No camps on origins of shocks, and how economy responds after a shock</a:t>
            </a:r>
          </a:p>
        </p:txBody>
      </p:sp>
      <p:sp>
        <p:nvSpPr>
          <p:cNvPr id="8194" name="Title 2"/>
          <p:cNvSpPr>
            <a:spLocks noGrp="1"/>
          </p:cNvSpPr>
          <p:nvPr>
            <p:ph type="title"/>
          </p:nvPr>
        </p:nvSpPr>
        <p:spPr>
          <a:xfrm>
            <a:off x="50800" y="-42334"/>
            <a:ext cx="9093200" cy="1143000"/>
          </a:xfrm>
          <a:ln/>
        </p:spPr>
        <p:txBody>
          <a:bodyPr/>
          <a:lstStyle/>
          <a:p>
            <a:r>
              <a:rPr lang="en-US" dirty="0">
                <a:solidFill>
                  <a:srgbClr val="1385A7"/>
                </a:solidFill>
                <a:ea typeface="ＭＳ Ｐゴシック" charset="0"/>
              </a:rPr>
              <a:t>Introduction to the </a:t>
            </a:r>
            <a:br>
              <a:rPr lang="en-US" dirty="0">
                <a:solidFill>
                  <a:srgbClr val="1385A7"/>
                </a:solidFill>
                <a:ea typeface="ＭＳ Ｐゴシック" charset="0"/>
              </a:rPr>
            </a:br>
            <a:r>
              <a:rPr lang="en-US" dirty="0">
                <a:solidFill>
                  <a:srgbClr val="1385A7"/>
                </a:solidFill>
                <a:ea typeface="ＭＳ Ｐゴシック" charset="0"/>
              </a:rPr>
              <a:t>Aggregate Supply &amp; Aggregate Demand Model</a:t>
            </a:r>
            <a:r>
              <a:rPr lang="en-US" dirty="0">
                <a:ea typeface="ＭＳ Ｐゴシック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880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1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>
          <a:xfrm>
            <a:off x="105834" y="0"/>
            <a:ext cx="8932333" cy="1143000"/>
          </a:xfrm>
        </p:spPr>
        <p:txBody>
          <a:bodyPr/>
          <a:lstStyle/>
          <a:p>
            <a:r>
              <a:rPr lang="en-US" dirty="0">
                <a:solidFill>
                  <a:srgbClr val="1385A7"/>
                </a:solidFill>
                <a:ea typeface="ＭＳ Ｐゴシック" charset="0"/>
              </a:rPr>
              <a:t> Outcomes of Aggregate Supply &amp; Aggregate Demand Model</a:t>
            </a:r>
          </a:p>
        </p:txBody>
      </p:sp>
      <p:pic>
        <p:nvPicPr>
          <p:cNvPr id="7" name="Picture 6" descr="8.15-ba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83" y="1042457"/>
            <a:ext cx="6706210" cy="554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5920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8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5.xml><?xml version="1.0" encoding="utf-8"?>
<a:theme xmlns:a="http://schemas.openxmlformats.org/drawingml/2006/main" name="1_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6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12296</TotalTime>
  <Words>1144</Words>
  <Application>Microsoft Macintosh PowerPoint</Application>
  <PresentationFormat>On-screen Show (4:3)</PresentationFormat>
  <Paragraphs>302</Paragraphs>
  <Slides>78</Slides>
  <Notes>77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78</vt:i4>
      </vt:variant>
    </vt:vector>
  </HeadingPairs>
  <TitlesOfParts>
    <vt:vector size="95" baseType="lpstr">
      <vt:lpstr>Calibri</vt:lpstr>
      <vt:lpstr>Comic Sans MS</vt:lpstr>
      <vt:lpstr>Gill Sans</vt:lpstr>
      <vt:lpstr>Gill Sans Light</vt:lpstr>
      <vt:lpstr>Gill Sans MT</vt:lpstr>
      <vt:lpstr>Gill Sans SemiBold</vt:lpstr>
      <vt:lpstr>Helvetica Light</vt:lpstr>
      <vt:lpstr>Lucida Grande</vt:lpstr>
      <vt:lpstr>ＭＳ Ｐゴシック</vt:lpstr>
      <vt:lpstr>Times</vt:lpstr>
      <vt:lpstr>Arial</vt:lpstr>
      <vt:lpstr>Office Theme</vt:lpstr>
      <vt:lpstr>1_Office Theme</vt:lpstr>
      <vt:lpstr>2_Office Theme</vt:lpstr>
      <vt:lpstr>White</vt:lpstr>
      <vt:lpstr>1_White</vt:lpstr>
      <vt:lpstr>3_Office Theme</vt:lpstr>
      <vt:lpstr>PowerPoint Presentation</vt:lpstr>
      <vt:lpstr>PowerPoint Presentation</vt:lpstr>
      <vt:lpstr>PowerPoint Presentation</vt:lpstr>
      <vt:lpstr>3 Keys modeL for Micro</vt:lpstr>
      <vt:lpstr>Microeconomic Supply and Demand Model</vt:lpstr>
      <vt:lpstr>PowerPoint Presentation</vt:lpstr>
      <vt:lpstr>PowerPoint Presentation</vt:lpstr>
      <vt:lpstr>Introduction to the  Aggregate Supply &amp; Aggregate Demand Model </vt:lpstr>
      <vt:lpstr> Outcomes of Aggregate Supply &amp; Aggregate Demand Model</vt:lpstr>
      <vt:lpstr>PowerPoint Presentation</vt:lpstr>
      <vt:lpstr>LONG-RUN AGGREGATE SUPPLY</vt:lpstr>
      <vt:lpstr>PowerPoint Presentation</vt:lpstr>
      <vt:lpstr>Production Possibilities Frontier and  Long-Run Aggregate Supply</vt:lpstr>
      <vt:lpstr>PowerPoint Presentation</vt:lpstr>
      <vt:lpstr>PowerPoint Presentation</vt:lpstr>
      <vt:lpstr>SHORT-RUN AGGREGATE SUPPLY</vt:lpstr>
      <vt:lpstr>PowerPoint Presentation</vt:lpstr>
      <vt:lpstr>PowerPoint Presentation</vt:lpstr>
      <vt:lpstr>Short-Run and Long-Run Aggregate Supply</vt:lpstr>
      <vt:lpstr>PowerPoint Presentation</vt:lpstr>
      <vt:lpstr>Increase in Potential GDP</vt:lpstr>
      <vt:lpstr>PowerPoint Presentation</vt:lpstr>
      <vt:lpstr>Input Prices and Aggregate Supply</vt:lpstr>
      <vt:lpstr>PowerPoint Presentation</vt:lpstr>
      <vt:lpstr>Supply Shocks &amp; Short-Run Aggregate Supply</vt:lpstr>
      <vt:lpstr>Law of Short-Run Aggregate Supply and  Changes in Short-Run Aggregate Supply</vt:lpstr>
      <vt:lpstr>AGGREGATE DEMAND</vt:lpstr>
      <vt:lpstr>PowerPoint Presentation</vt:lpstr>
      <vt:lpstr>Aggregate Demand</vt:lpstr>
      <vt:lpstr>PowerPoint Presentation</vt:lpstr>
      <vt:lpstr>Enlarged GDP Circular Flow of Income  and Spending ($) with Banking System</vt:lpstr>
      <vt:lpstr>PowerPoint Presentation</vt:lpstr>
      <vt:lpstr>PowerPoint Presentation</vt:lpstr>
      <vt:lpstr>PowerPoint Presentation</vt:lpstr>
      <vt:lpstr>Demand Shocks and Aggregate Demand</vt:lpstr>
      <vt:lpstr>PowerPoint Presentation</vt:lpstr>
      <vt:lpstr>PowerPoint Presentation</vt:lpstr>
      <vt:lpstr>PowerPoint Presentation</vt:lpstr>
      <vt:lpstr>Law of Aggregate Demand and  Changes in Aggregate Demand</vt:lpstr>
      <vt:lpstr>AGGREGATE SUPPLY &amp;  AGGREGATE DEMAND MODEL</vt:lpstr>
      <vt:lpstr> AS/AD Model Puts Together …. </vt:lpstr>
      <vt:lpstr>Short-Run and Long-Run  Macroeconomic Equilibrium</vt:lpstr>
      <vt:lpstr>PowerPoint Presentation</vt:lpstr>
      <vt:lpstr>How To Use AS/AD Models  to Think Like an Economist</vt:lpstr>
      <vt:lpstr>PowerPoint Presentation</vt:lpstr>
      <vt:lpstr>Circular Flow of Economic Life</vt:lpstr>
      <vt:lpstr>Short-Run and Long-Run  Macroeconomic Equilibrium</vt:lpstr>
      <vt:lpstr>PowerPoint Presentation</vt:lpstr>
      <vt:lpstr>PowerPoint Presentation</vt:lpstr>
      <vt:lpstr>Enlarged GDP Circular Flow of Income  and Spending ($) with Banking System</vt:lpstr>
      <vt:lpstr>PowerPoint Presentation</vt:lpstr>
      <vt:lpstr>The Loanable Funds Market</vt:lpstr>
      <vt:lpstr>Enlarged GDP Circular Flow of Income  and Spending ($) with Banking System</vt:lpstr>
      <vt:lpstr>PowerPoint Presentation</vt:lpstr>
      <vt:lpstr>Economic Growth, Rising Living Standards, and Stable Prices</vt:lpstr>
      <vt:lpstr>PowerPoint Presentation</vt:lpstr>
      <vt:lpstr>PowerPoint Presentation</vt:lpstr>
      <vt:lpstr>PowerPoint Presentation</vt:lpstr>
      <vt:lpstr>Negative Demand Shocks</vt:lpstr>
      <vt:lpstr>PowerPoint Presentation</vt:lpstr>
      <vt:lpstr>Positive Demand Shocks</vt:lpstr>
      <vt:lpstr>PowerPoint Presentation</vt:lpstr>
      <vt:lpstr>PowerPoint Presentation</vt:lpstr>
      <vt:lpstr>Negative Supply Shock - Stagflation</vt:lpstr>
      <vt:lpstr>PowerPoint Presentation</vt:lpstr>
      <vt:lpstr>Positive Supply Shock –  Increase in Potential GDP</vt:lpstr>
      <vt:lpstr>PowerPoint Presentation</vt:lpstr>
      <vt:lpstr>How To Use AS/AD Models  to Think Like an Economist</vt:lpstr>
      <vt:lpstr>ORIGINS AND RESPONSES TO BUSINESS CYCLES</vt:lpstr>
      <vt:lpstr>Negative Demand Shocks</vt:lpstr>
      <vt:lpstr>PowerPoint Presentation</vt:lpstr>
      <vt:lpstr>PowerPoint Presentation</vt:lpstr>
      <vt:lpstr>Negative Demand Shocks</vt:lpstr>
      <vt:lpstr>PowerPoint Presentation</vt:lpstr>
      <vt:lpstr>PowerPoint Presentation</vt:lpstr>
      <vt:lpstr>Origins of Shocks and Business Cycles</vt:lpstr>
      <vt:lpstr>Law of Short-Run Aggregate Supply and  Changes in Short-Run Aggregate Supply</vt:lpstr>
      <vt:lpstr>Law of Aggregate Demand and  Changes in Aggregate Demand</vt:lpstr>
    </vt:vector>
  </TitlesOfParts>
  <Manager/>
  <Company/>
  <LinksUpToDate>false</LinksUpToDate>
  <SharedDoc>false</SharedDoc>
  <HyperlinkBase/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James Huynh</cp:lastModifiedBy>
  <cp:revision>580</cp:revision>
  <cp:lastPrinted>2016-02-01T11:59:36Z</cp:lastPrinted>
  <dcterms:created xsi:type="dcterms:W3CDTF">2014-09-07T21:06:58Z</dcterms:created>
  <dcterms:modified xsi:type="dcterms:W3CDTF">2017-04-22T12:34:27Z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35B5B35D-5F40-495E-802C-873244700477</vt:lpwstr>
  </property>
  <property fmtid="{D5CDD505-2E9C-101B-9397-08002B2CF9AE}" pid="3" name="ArticulatePath">
    <vt:lpwstr>macro_08_08jan</vt:lpwstr>
  </property>
</Properties>
</file>