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  <p:sldMasterId id="2147483869" r:id="rId2"/>
  </p:sldMasterIdLst>
  <p:notesMasterIdLst>
    <p:notesMasterId r:id="rId44"/>
  </p:notesMasterIdLst>
  <p:handoutMasterIdLst>
    <p:handoutMasterId r:id="rId45"/>
  </p:handoutMasterIdLst>
  <p:sldIdLst>
    <p:sldId id="860" r:id="rId3"/>
    <p:sldId id="816" r:id="rId4"/>
    <p:sldId id="817" r:id="rId5"/>
    <p:sldId id="818" r:id="rId6"/>
    <p:sldId id="819" r:id="rId7"/>
    <p:sldId id="820" r:id="rId8"/>
    <p:sldId id="821" r:id="rId9"/>
    <p:sldId id="822" r:id="rId10"/>
    <p:sldId id="823" r:id="rId11"/>
    <p:sldId id="857" r:id="rId12"/>
    <p:sldId id="825" r:id="rId13"/>
    <p:sldId id="858" r:id="rId14"/>
    <p:sldId id="827" r:id="rId15"/>
    <p:sldId id="826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39" r:id="rId28"/>
    <p:sldId id="859" r:id="rId29"/>
    <p:sldId id="840" r:id="rId30"/>
    <p:sldId id="841" r:id="rId31"/>
    <p:sldId id="842" r:id="rId32"/>
    <p:sldId id="843" r:id="rId33"/>
    <p:sldId id="844" r:id="rId34"/>
    <p:sldId id="845" r:id="rId35"/>
    <p:sldId id="846" r:id="rId36"/>
    <p:sldId id="847" r:id="rId37"/>
    <p:sldId id="848" r:id="rId38"/>
    <p:sldId id="849" r:id="rId39"/>
    <p:sldId id="850" r:id="rId40"/>
    <p:sldId id="851" r:id="rId41"/>
    <p:sldId id="852" r:id="rId42"/>
    <p:sldId id="853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73494" autoAdjust="0"/>
  </p:normalViewPr>
  <p:slideViewPr>
    <p:cSldViewPr snapToGrid="0" snapToObjects="1">
      <p:cViewPr>
        <p:scale>
          <a:sx n="75" d="100"/>
          <a:sy n="75" d="100"/>
        </p:scale>
        <p:origin x="-1024" y="-88"/>
      </p:cViewPr>
      <p:guideLst>
        <p:guide orient="horz" pos="437"/>
        <p:guide pos="32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412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14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18  </a:t>
            </a:r>
            <a:br>
              <a:rPr lang="en-CA" dirty="0" smtClean="0"/>
            </a:br>
            <a:r>
              <a:rPr lang="en-CA" dirty="0" smtClean="0"/>
              <a:t>14 March 2016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 smtClean="0"/>
              <a:t>Lecture 01   8 September 2014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2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26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5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37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9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8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60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12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4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6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6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52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Listen to video to write lead</a:t>
            </a:r>
            <a:r>
              <a:rPr lang="en-US" baseline="0"/>
              <a:t> in and 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58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66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41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2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17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3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18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49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1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69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75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7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3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3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1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6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EA4A-760E-4543-8EDC-F4482B976A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193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52988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>
                <a:solidFill>
                  <a:srgbClr val="FFAF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0138" y="3841750"/>
            <a:ext cx="6953250" cy="192563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400">
                <a:solidFill>
                  <a:srgbClr val="595959"/>
                </a:solidFill>
              </a:defRPr>
            </a:lvl2pPr>
            <a:lvl3pPr marL="914400" indent="0" algn="ctr">
              <a:buNone/>
              <a:defRPr sz="2400">
                <a:solidFill>
                  <a:srgbClr val="595959"/>
                </a:solidFill>
              </a:defRPr>
            </a:lvl3pPr>
            <a:lvl4pPr marL="1371600" indent="0" algn="ctr">
              <a:buNone/>
              <a:defRPr sz="2400">
                <a:solidFill>
                  <a:srgbClr val="595959"/>
                </a:solidFill>
              </a:defRPr>
            </a:lvl4pPr>
            <a:lvl5pPr marL="1828800" indent="0" algn="ctr">
              <a:buNone/>
              <a:defRPr sz="2400">
                <a:solidFill>
                  <a:srgbClr val="595959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763905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7628467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06" y="4761752"/>
            <a:ext cx="7772400" cy="1362075"/>
          </a:xfrm>
        </p:spPr>
        <p:txBody>
          <a:bodyPr anchor="t"/>
          <a:lstStyle>
            <a:lvl1pPr algn="r">
              <a:defRPr sz="36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3" r:id="rId1"/>
    <p:sldLayoutId id="2147483805" r:id="rId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1EB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11461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6pPr>
      <a:lvl7pPr marL="16033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7pPr>
      <a:lvl8pPr marL="20605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8pPr>
      <a:lvl9pPr marL="2517775" indent="-688975" algn="l" rtl="0" fontAlgn="base">
        <a:spcBef>
          <a:spcPct val="0"/>
        </a:spcBef>
        <a:spcAft>
          <a:spcPct val="0"/>
        </a:spcAft>
        <a:defRPr sz="2800" b="1">
          <a:solidFill>
            <a:srgbClr val="6699FF"/>
          </a:solidFill>
          <a:latin typeface="Trebuchet MS" pitchFamily="-112" charset="0"/>
        </a:defRPr>
      </a:lvl9pPr>
    </p:titleStyle>
    <p:bodyStyle>
      <a:lvl1pPr marL="463550" indent="-463550" algn="l" rtl="0" eaLnBrk="0" fontAlgn="base" hangingPunct="0">
        <a:lnSpc>
          <a:spcPct val="125000"/>
        </a:lnSpc>
        <a:spcBef>
          <a:spcPct val="20000"/>
        </a:spcBef>
        <a:spcAft>
          <a:spcPct val="20000"/>
        </a:spcAft>
        <a:buClr>
          <a:srgbClr val="00B1EB"/>
        </a:buClr>
        <a:buChar char="•"/>
        <a:defRPr sz="2600">
          <a:solidFill>
            <a:schemeClr val="tx1"/>
          </a:solidFill>
          <a:latin typeface="Arial" charset="0"/>
          <a:ea typeface="+mn-ea"/>
          <a:cs typeface="+mn-cs"/>
        </a:defRPr>
      </a:lvl1pPr>
      <a:lvl2pPr marL="982663" indent="-404813" algn="l" rtl="0" eaLnBrk="0" fontAlgn="base" hangingPunct="0">
        <a:spcBef>
          <a:spcPct val="0"/>
        </a:spcBef>
        <a:spcAft>
          <a:spcPct val="0"/>
        </a:spcAft>
        <a:buClr>
          <a:srgbClr val="00B1EB"/>
        </a:buClr>
        <a:buFont typeface="Arial" charset="0"/>
        <a:buChar char="–"/>
        <a:defRPr sz="2600">
          <a:solidFill>
            <a:schemeClr val="tx1"/>
          </a:solidFill>
          <a:latin typeface="Arial" charset="0"/>
          <a:ea typeface="+mn-ea"/>
        </a:defRPr>
      </a:lvl2pPr>
      <a:lvl3pPr marL="14366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-112" charset="0"/>
          <a:ea typeface="+mn-ea"/>
        </a:defRPr>
      </a:lvl3pPr>
      <a:lvl4pPr marL="17795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-112" charset="0"/>
          <a:ea typeface="+mn-ea"/>
        </a:defRPr>
      </a:lvl4pPr>
      <a:lvl5pPr marL="21224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5pPr>
      <a:lvl6pPr marL="25796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6pPr>
      <a:lvl7pPr marL="30368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7pPr>
      <a:lvl8pPr marL="34940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8pPr>
      <a:lvl9pPr marL="39512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2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821" y="1158875"/>
            <a:ext cx="7651429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aNxAzLKegU" TargetMode="External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p11-r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13" y="-566017"/>
            <a:ext cx="9298213" cy="7436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292" y="528325"/>
            <a:ext cx="50607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Steering Blindly? </a:t>
            </a:r>
          </a:p>
          <a:p>
            <a:r>
              <a:rPr lang="en-US" sz="4800" dirty="0"/>
              <a:t>	</a:t>
            </a:r>
          </a:p>
          <a:p>
            <a:endParaRPr lang="en-US" sz="4800" dirty="0" smtClean="0">
              <a:latin typeface="Calibri" charset="0"/>
            </a:endParaRPr>
          </a:p>
          <a:p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4" y="5870507"/>
            <a:ext cx="9698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Monetary Policy and the Bank of </a:t>
            </a:r>
            <a:r>
              <a:rPr lang="en-US" sz="4000" dirty="0" smtClean="0">
                <a:solidFill>
                  <a:schemeClr val="bg1"/>
                </a:solidFill>
              </a:rPr>
              <a:t>Canada</a:t>
            </a:r>
            <a:endParaRPr lang="en-US" sz="400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80400" cy="5653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D4536"/>
                </a:solidFill>
              </a:rPr>
              <a:t>To lower interest rates and accelerate economy</a:t>
            </a:r>
            <a:endParaRPr lang="en-US" dirty="0">
              <a:solidFill>
                <a:srgbClr val="1385A7"/>
              </a:solidFill>
            </a:endParaRPr>
          </a:p>
          <a:p>
            <a:r>
              <a:rPr lang="en-US" dirty="0">
                <a:solidFill>
                  <a:srgbClr val="1385A7"/>
                </a:solidFill>
              </a:rPr>
              <a:t>M</a:t>
            </a:r>
            <a:r>
              <a:rPr lang="en-US" dirty="0" smtClean="0">
                <a:solidFill>
                  <a:srgbClr val="1385A7"/>
                </a:solidFill>
              </a:rPr>
              <a:t>oney </a:t>
            </a:r>
            <a:r>
              <a:rPr lang="en-US" dirty="0">
                <a:solidFill>
                  <a:srgbClr val="1385A7"/>
                </a:solidFill>
              </a:rPr>
              <a:t>market </a:t>
            </a:r>
            <a:r>
              <a:rPr lang="en-US" dirty="0" smtClean="0">
                <a:solidFill>
                  <a:srgbClr val="1385A7"/>
                </a:solidFill>
              </a:rPr>
              <a:t>story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BoC changes</a:t>
            </a:r>
            <a:r>
              <a:rPr lang="en-US" dirty="0"/>
              <a:t> money supply using open market </a:t>
            </a:r>
            <a:r>
              <a:rPr lang="en-US" dirty="0" smtClean="0"/>
              <a:t>operations to </a:t>
            </a:r>
            <a:r>
              <a:rPr lang="en-US" dirty="0"/>
              <a:t>influence quantity of demand deposits (part of M1</a:t>
            </a:r>
            <a:r>
              <a:rPr lang="en-US" b="1" dirty="0" smtClean="0"/>
              <a:t>+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Bank </a:t>
            </a:r>
            <a:r>
              <a:rPr lang="en-US" dirty="0"/>
              <a:t>of Canada </a:t>
            </a:r>
            <a:r>
              <a:rPr lang="en-US" dirty="0">
                <a:solidFill>
                  <a:srgbClr val="BD4536"/>
                </a:solidFill>
              </a:rPr>
              <a:t>buys bonds</a:t>
            </a:r>
            <a:r>
              <a:rPr lang="en-US" dirty="0"/>
              <a:t>, increasing </a:t>
            </a:r>
            <a:r>
              <a:rPr lang="en-US" dirty="0" smtClean="0"/>
              <a:t>bank </a:t>
            </a:r>
            <a:r>
              <a:rPr lang="en-US" dirty="0"/>
              <a:t>reserves</a:t>
            </a:r>
            <a:r>
              <a:rPr lang="en-US" dirty="0" smtClean="0"/>
              <a:t>, loans</a:t>
            </a:r>
            <a:r>
              <a:rPr lang="en-US" dirty="0"/>
              <a:t>, demand deposits</a:t>
            </a:r>
            <a:r>
              <a:rPr lang="en-US" dirty="0" smtClean="0"/>
              <a:t>, </a:t>
            </a:r>
            <a:r>
              <a:rPr lang="en-US" dirty="0"/>
              <a:t>money </a:t>
            </a:r>
            <a:r>
              <a:rPr lang="en-US" dirty="0" smtClean="0"/>
              <a:t>supply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</a:rPr>
              <a:t>Bond market story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BoC changes money supply using open market operations to influence bond prices and interest rates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Bank of Canada </a:t>
            </a:r>
            <a:r>
              <a:rPr lang="en-US" dirty="0">
                <a:solidFill>
                  <a:srgbClr val="BD4536"/>
                </a:solidFill>
              </a:rPr>
              <a:t>buys bonds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demand for bonds increases, raising bond prices, </a:t>
            </a:r>
            <a:r>
              <a:rPr lang="en-US" dirty="0">
                <a:solidFill>
                  <a:srgbClr val="BD4536"/>
                </a:solidFill>
              </a:rPr>
              <a:t>lowering interest 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Demand and Supply in the Money Market after Bank of Canada </a:t>
            </a:r>
            <a:r>
              <a:rPr lang="en-US" dirty="0" smtClean="0">
                <a:solidFill>
                  <a:srgbClr val="BD4536"/>
                </a:solidFill>
                <a:ea typeface="ＭＳ Ｐゴシック" charset="0"/>
              </a:rPr>
              <a:t>Buys</a:t>
            </a:r>
            <a:r>
              <a:rPr lang="en-US" dirty="0" smtClean="0">
                <a:ea typeface="ＭＳ Ｐゴシック" charset="0"/>
              </a:rPr>
              <a:t> Bonds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15384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11.3</a:t>
            </a:r>
          </a:p>
        </p:txBody>
      </p:sp>
      <p:pic>
        <p:nvPicPr>
          <p:cNvPr id="2" name="Picture 1" descr="Fig-1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5" y="1143000"/>
            <a:ext cx="7905902" cy="5424830"/>
          </a:xfrm>
          <a:prstGeom prst="rect">
            <a:avLst/>
          </a:prstGeom>
        </p:spPr>
      </p:pic>
      <p:pic>
        <p:nvPicPr>
          <p:cNvPr id="4" name="Picture 3" descr="Fig-11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16" y="1143000"/>
            <a:ext cx="4760976" cy="3889248"/>
          </a:xfrm>
          <a:prstGeom prst="rect">
            <a:avLst/>
          </a:prstGeom>
        </p:spPr>
      </p:pic>
      <p:pic>
        <p:nvPicPr>
          <p:cNvPr id="5" name="Picture 4" descr="Fig-11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2" y="4022325"/>
            <a:ext cx="4962144" cy="21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432800" cy="5653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D4536"/>
                </a:solidFill>
              </a:rPr>
              <a:t>To raise interest rates and slow down economy</a:t>
            </a:r>
            <a:endParaRPr lang="en-US" dirty="0">
              <a:solidFill>
                <a:srgbClr val="1385A7"/>
              </a:solidFill>
            </a:endParaRPr>
          </a:p>
          <a:p>
            <a:r>
              <a:rPr lang="en-US" dirty="0">
                <a:solidFill>
                  <a:srgbClr val="1385A7"/>
                </a:solidFill>
              </a:rPr>
              <a:t>M</a:t>
            </a:r>
            <a:r>
              <a:rPr lang="en-US" dirty="0" smtClean="0">
                <a:solidFill>
                  <a:srgbClr val="1385A7"/>
                </a:solidFill>
              </a:rPr>
              <a:t>oney </a:t>
            </a:r>
            <a:r>
              <a:rPr lang="en-US" dirty="0">
                <a:solidFill>
                  <a:srgbClr val="1385A7"/>
                </a:solidFill>
              </a:rPr>
              <a:t>market </a:t>
            </a:r>
            <a:r>
              <a:rPr lang="en-US" dirty="0" smtClean="0">
                <a:solidFill>
                  <a:srgbClr val="1385A7"/>
                </a:solidFill>
              </a:rPr>
              <a:t>story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/>
              <a:t>BoC changes money supply using open market operations to influence quantity of demand deposits (part of M1</a:t>
            </a:r>
            <a:r>
              <a:rPr lang="en-US" b="1" dirty="0"/>
              <a:t>+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Bank </a:t>
            </a:r>
            <a:r>
              <a:rPr lang="en-US" dirty="0"/>
              <a:t>of Canada </a:t>
            </a:r>
            <a:r>
              <a:rPr lang="en-US" dirty="0">
                <a:solidFill>
                  <a:srgbClr val="BD4536"/>
                </a:solidFill>
              </a:rPr>
              <a:t>sells </a:t>
            </a:r>
            <a:r>
              <a:rPr lang="en-US" dirty="0" smtClean="0">
                <a:solidFill>
                  <a:srgbClr val="BD4536"/>
                </a:solidFill>
              </a:rPr>
              <a:t>bonds</a:t>
            </a:r>
            <a:r>
              <a:rPr lang="en-US" dirty="0" smtClean="0"/>
              <a:t>, decreasing bank </a:t>
            </a:r>
            <a:r>
              <a:rPr lang="en-US" dirty="0"/>
              <a:t>reserves</a:t>
            </a:r>
            <a:r>
              <a:rPr lang="en-US" dirty="0" smtClean="0"/>
              <a:t>, loans</a:t>
            </a:r>
            <a:r>
              <a:rPr lang="en-US" dirty="0"/>
              <a:t>, demand deposits</a:t>
            </a:r>
            <a:r>
              <a:rPr lang="en-US" dirty="0" smtClean="0"/>
              <a:t>, </a:t>
            </a:r>
            <a:r>
              <a:rPr lang="en-US" dirty="0"/>
              <a:t>money </a:t>
            </a:r>
            <a:r>
              <a:rPr lang="en-US" dirty="0" smtClean="0"/>
              <a:t>supply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</a:rPr>
              <a:t>Bond market story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BoC changes money supply using open market operations to influence bond prices and interest rates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Bank of Canada </a:t>
            </a:r>
            <a:r>
              <a:rPr lang="en-US" dirty="0">
                <a:solidFill>
                  <a:srgbClr val="BD4536"/>
                </a:solidFill>
              </a:rPr>
              <a:t>sells bonds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supply of bonds increases, lowering bond prices, </a:t>
            </a:r>
            <a:br>
              <a:rPr lang="en-US" dirty="0"/>
            </a:br>
            <a:r>
              <a:rPr lang="en-US" dirty="0">
                <a:solidFill>
                  <a:srgbClr val="BD4536"/>
                </a:solidFill>
              </a:rPr>
              <a:t>raising interest rates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Demand and Supply in the Money Market after Bank of Canada </a:t>
            </a:r>
            <a:r>
              <a:rPr lang="en-US" dirty="0" smtClean="0">
                <a:solidFill>
                  <a:srgbClr val="BD4536"/>
                </a:solidFill>
                <a:ea typeface="ＭＳ Ｐゴシック" charset="0"/>
              </a:rPr>
              <a:t>Sells</a:t>
            </a:r>
            <a:r>
              <a:rPr lang="en-US" dirty="0" smtClean="0">
                <a:ea typeface="ＭＳ Ｐゴシック" charset="0"/>
              </a:rPr>
              <a:t> Bonds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04801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11.4</a:t>
            </a:r>
          </a:p>
        </p:txBody>
      </p:sp>
      <p:pic>
        <p:nvPicPr>
          <p:cNvPr id="2" name="Picture 1" descr="Fig_11.4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4" y="1206498"/>
            <a:ext cx="7060997" cy="5558942"/>
          </a:xfrm>
          <a:prstGeom prst="rect">
            <a:avLst/>
          </a:prstGeom>
        </p:spPr>
      </p:pic>
      <p:pic>
        <p:nvPicPr>
          <p:cNvPr id="3" name="Picture 2" descr="Fig_11.4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84" y="1418158"/>
            <a:ext cx="4177589" cy="3332683"/>
          </a:xfrm>
          <a:prstGeom prst="rect">
            <a:avLst/>
          </a:prstGeom>
        </p:spPr>
      </p:pic>
      <p:pic>
        <p:nvPicPr>
          <p:cNvPr id="5" name="Picture 4" descr="Fig_11.4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4" y="2474385"/>
            <a:ext cx="3379622" cy="39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144933" cy="565391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When </a:t>
            </a:r>
            <a:r>
              <a:rPr lang="en-US" dirty="0" smtClean="0"/>
              <a:t>Bank </a:t>
            </a:r>
            <a:r>
              <a:rPr lang="en-US" dirty="0"/>
              <a:t>of Canada changes </a:t>
            </a:r>
            <a:r>
              <a:rPr lang="en-US" dirty="0" smtClean="0"/>
              <a:t>overnight </a:t>
            </a:r>
            <a:r>
              <a:rPr lang="en-US" dirty="0"/>
              <a:t>rate, </a:t>
            </a:r>
            <a:br>
              <a:rPr lang="en-US" dirty="0"/>
            </a:br>
            <a:r>
              <a:rPr lang="en-US" dirty="0"/>
              <a:t>most short-run </a:t>
            </a:r>
            <a:r>
              <a:rPr lang="en-US" dirty="0" smtClean="0"/>
              <a:t>interest </a:t>
            </a:r>
            <a:r>
              <a:rPr lang="en-US" dirty="0"/>
              <a:t>rates change in same direction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</a:rPr>
              <a:t>Prime rate</a:t>
            </a:r>
            <a:br>
              <a:rPr lang="en-US" dirty="0">
                <a:solidFill>
                  <a:srgbClr val="1385A7"/>
                </a:solidFill>
              </a:rPr>
            </a:br>
            <a:r>
              <a:rPr lang="en-US" dirty="0" smtClean="0"/>
              <a:t>interest </a:t>
            </a:r>
            <a:r>
              <a:rPr lang="en-US" dirty="0"/>
              <a:t>rate on loans to lowest-risk </a:t>
            </a:r>
            <a:r>
              <a:rPr lang="en-US" dirty="0" smtClean="0"/>
              <a:t>borrowers</a:t>
            </a:r>
          </a:p>
          <a:p>
            <a:pPr>
              <a:lnSpc>
                <a:spcPct val="110000"/>
              </a:lnSpc>
            </a:pPr>
            <a:r>
              <a:rPr lang="en-US" dirty="0"/>
              <a:t>Long-run interest rates determined in the </a:t>
            </a:r>
            <a:br>
              <a:rPr lang="en-US" dirty="0"/>
            </a:br>
            <a:r>
              <a:rPr lang="en-US" dirty="0"/>
              <a:t>loanable funds (bond) market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03005" y="0"/>
            <a:ext cx="593799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Short-Run and Long-Run Interest Rates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in Canada, 1979 - 2013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Picture 2" descr="Fig_11.5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8" y="1940984"/>
            <a:ext cx="8774430" cy="36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TRANSMISSION MECHANISMS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324350"/>
            <a:ext cx="6953250" cy="1925638"/>
          </a:xfrm>
        </p:spPr>
        <p:txBody>
          <a:bodyPr/>
          <a:lstStyle/>
          <a:p>
            <a:r>
              <a:rPr lang="en-US" dirty="0"/>
              <a:t>Monetary policy affects aggregate demand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reinforcing domestic </a:t>
            </a:r>
            <a:r>
              <a:rPr lang="en-US" dirty="0"/>
              <a:t>and international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transmission mechanisms connecting </a:t>
            </a:r>
            <a:r>
              <a:rPr lang="en-US" dirty="0"/>
              <a:t>interest rates, exchange rates, and spending.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av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34" y="1323975"/>
            <a:ext cx="443733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397948"/>
            <a:ext cx="8572500" cy="4940805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market operations and interest rates </a:t>
            </a:r>
            <a:r>
              <a:rPr lang="en-US" dirty="0" smtClean="0"/>
              <a:t>affect </a:t>
            </a:r>
            <a:br>
              <a:rPr lang="en-US" dirty="0" smtClean="0"/>
            </a:br>
            <a:r>
              <a:rPr lang="en-US" dirty="0" smtClean="0"/>
              <a:t>aggregate </a:t>
            </a:r>
            <a:r>
              <a:rPr lang="en-US" dirty="0"/>
              <a:t>demand (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I</a:t>
            </a:r>
            <a:r>
              <a:rPr lang="en-US" dirty="0"/>
              <a:t> +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 smtClean="0"/>
              <a:t>IM</a:t>
            </a:r>
            <a:r>
              <a:rPr lang="en-US" dirty="0" smtClean="0"/>
              <a:t>) through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Domestic monetary transmission mechanism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paths on next slide)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International transmission mechanisms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 paths on next slide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94909" y="0"/>
            <a:ext cx="595418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Enlarged GDP Circular Flow of Income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and Spending ($) with Banking System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79500"/>
            <a:ext cx="6883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19100"/>
            <a:ext cx="8572500" cy="49408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Domestic </a:t>
            </a:r>
            <a:r>
              <a:rPr lang="en-US" dirty="0"/>
              <a:t>monetary transmission </a:t>
            </a:r>
            <a:r>
              <a:rPr lang="en-US" dirty="0" smtClean="0"/>
              <a:t>mechanism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BD4536"/>
                </a:solidFill>
              </a:rPr>
              <a:t>Lower </a:t>
            </a:r>
            <a:r>
              <a:rPr lang="en-US" dirty="0">
                <a:solidFill>
                  <a:srgbClr val="BD4536"/>
                </a:solidFill>
              </a:rPr>
              <a:t>interest rates </a:t>
            </a:r>
            <a:r>
              <a:rPr lang="en-US" dirty="0" smtClean="0">
                <a:solidFill>
                  <a:srgbClr val="BD4536"/>
                </a:solidFill>
              </a:rPr>
              <a:t>a </a:t>
            </a:r>
            <a:r>
              <a:rPr lang="en-US" dirty="0">
                <a:solidFill>
                  <a:srgbClr val="BD4536"/>
                </a:solidFill>
              </a:rPr>
              <a:t>positive </a:t>
            </a:r>
            <a:r>
              <a:rPr lang="en-US" dirty="0" smtClean="0">
                <a:solidFill>
                  <a:srgbClr val="BD4536"/>
                </a:solidFill>
              </a:rPr>
              <a:t>aggregate </a:t>
            </a:r>
            <a:br>
              <a:rPr lang="en-US" dirty="0" smtClean="0">
                <a:solidFill>
                  <a:srgbClr val="BD4536"/>
                </a:solidFill>
              </a:rPr>
            </a:br>
            <a:r>
              <a:rPr lang="en-US" dirty="0" smtClean="0">
                <a:solidFill>
                  <a:srgbClr val="BD4536"/>
                </a:solidFill>
              </a:rPr>
              <a:t>demand </a:t>
            </a:r>
            <a:r>
              <a:rPr lang="en-US" dirty="0">
                <a:solidFill>
                  <a:srgbClr val="BD4536"/>
                </a:solidFill>
              </a:rPr>
              <a:t>shock</a:t>
            </a:r>
            <a:r>
              <a:rPr lang="en-US" dirty="0"/>
              <a:t>, increasing consumption 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and business </a:t>
            </a:r>
            <a:r>
              <a:rPr lang="en-US" dirty="0"/>
              <a:t>investment spending (</a:t>
            </a:r>
            <a:r>
              <a:rPr lang="en-US" i="1" dirty="0" smtClean="0"/>
              <a:t>I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BD4536"/>
                </a:solidFill>
              </a:rPr>
              <a:t>Higher interest rates a negative aggregate </a:t>
            </a:r>
            <a:br>
              <a:rPr lang="en-US" dirty="0" smtClean="0">
                <a:solidFill>
                  <a:srgbClr val="BD4536"/>
                </a:solidFill>
              </a:rPr>
            </a:br>
            <a:r>
              <a:rPr lang="en-US" dirty="0" smtClean="0">
                <a:solidFill>
                  <a:srgbClr val="BD4536"/>
                </a:solidFill>
              </a:rPr>
              <a:t>demand shock</a:t>
            </a:r>
            <a:r>
              <a:rPr lang="en-US" dirty="0" smtClean="0"/>
              <a:t>, decreasing consumption (</a:t>
            </a:r>
            <a:r>
              <a:rPr lang="en-US" i="1" dirty="0" smtClean="0"/>
              <a:t>C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and business investment spending (</a:t>
            </a:r>
            <a:r>
              <a:rPr lang="en-US" i="1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BANK OF CANADA’S JOB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115219" y="4171950"/>
            <a:ext cx="6913562" cy="1925638"/>
          </a:xfrm>
        </p:spPr>
        <p:txBody>
          <a:bodyPr/>
          <a:lstStyle/>
          <a:p>
            <a:r>
              <a:rPr lang="en-US" dirty="0"/>
              <a:t>The Bank of Canada changes the money supply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interest rates</a:t>
            </a:r>
            <a:r>
              <a:rPr lang="en-US" dirty="0"/>
              <a:t>, aiming for an inflation control </a:t>
            </a:r>
            <a:r>
              <a:rPr lang="en-US" dirty="0" smtClean="0"/>
              <a:t>target that achieves steady </a:t>
            </a:r>
            <a:r>
              <a:rPr lang="en-US" dirty="0"/>
              <a:t>growth, full employment, </a:t>
            </a:r>
            <a:r>
              <a:rPr lang="en-US" dirty="0" smtClean="0"/>
              <a:t>and </a:t>
            </a:r>
            <a:r>
              <a:rPr lang="en-US" dirty="0"/>
              <a:t>stable prices.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build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50" y="1206500"/>
            <a:ext cx="23175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143000"/>
            <a:ext cx="3987800" cy="5486400"/>
          </a:xfrm>
          <a:prstGeom prst="rect">
            <a:avLst/>
          </a:prstGeom>
        </p:spPr>
      </p:pic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924738" y="0"/>
            <a:ext cx="5294525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Bank of Canada and Domestic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Monetary Transmission Mechanism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804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International </a:t>
            </a:r>
            <a:r>
              <a:rPr lang="en-US" dirty="0"/>
              <a:t>transmission mechanisms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 through impact </a:t>
            </a:r>
            <a:r>
              <a:rPr lang="en-US" dirty="0"/>
              <a:t>of interest rates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exchange rate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BD4536"/>
                </a:solidFill>
              </a:rPr>
              <a:t>Lower interest rate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depreciating C$; </a:t>
            </a:r>
            <a:br>
              <a:rPr lang="en-US" dirty="0"/>
            </a:br>
            <a:r>
              <a:rPr lang="en-US" dirty="0">
                <a:solidFill>
                  <a:srgbClr val="BD4536"/>
                </a:solidFill>
              </a:rPr>
              <a:t>positive demand shock </a:t>
            </a:r>
            <a:r>
              <a:rPr lang="en-US" dirty="0"/>
              <a:t>increasing net exports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 − IM</a:t>
            </a:r>
            <a:r>
              <a:rPr lang="en-US" dirty="0"/>
              <a:t>), increasing inflation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BD4536"/>
                </a:solidFill>
              </a:rPr>
              <a:t>Higher interest rate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appreciating C$;</a:t>
            </a:r>
            <a:br>
              <a:rPr lang="en-US" dirty="0"/>
            </a:br>
            <a:r>
              <a:rPr lang="en-US" dirty="0">
                <a:solidFill>
                  <a:srgbClr val="BD4536"/>
                </a:solidFill>
              </a:rPr>
              <a:t>negative demand shock </a:t>
            </a:r>
            <a:r>
              <a:rPr lang="en-US" dirty="0"/>
              <a:t>decreasing net exports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 − IM</a:t>
            </a:r>
            <a:r>
              <a:rPr lang="en-US" dirty="0"/>
              <a:t>), decreasing inflation</a:t>
            </a:r>
          </a:p>
        </p:txBody>
      </p:sp>
      <p:pic>
        <p:nvPicPr>
          <p:cNvPr id="4" name="Picture 3" descr="r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495300"/>
            <a:ext cx="15875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155700"/>
            <a:ext cx="3403600" cy="5537200"/>
          </a:xfrm>
          <a:prstGeom prst="rect">
            <a:avLst/>
          </a:prstGeom>
        </p:spPr>
      </p:pic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941671" y="0"/>
            <a:ext cx="5260659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Bank of Canada and International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Monetary Transmission Mechanism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305800" cy="56539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Domestic </a:t>
            </a:r>
            <a:r>
              <a:rPr lang="en-US" dirty="0"/>
              <a:t>and international transmission </a:t>
            </a:r>
            <a:r>
              <a:rPr lang="en-US" dirty="0" smtClean="0"/>
              <a:t>mechanisms reinforce </a:t>
            </a:r>
            <a:r>
              <a:rPr lang="en-US" dirty="0"/>
              <a:t>each other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Use monetary policy </a:t>
            </a:r>
            <a:r>
              <a:rPr lang="en-US" dirty="0" smtClean="0"/>
              <a:t>to </a:t>
            </a:r>
            <a:r>
              <a:rPr lang="en-US" dirty="0">
                <a:solidFill>
                  <a:srgbClr val="BD4536"/>
                </a:solidFill>
              </a:rPr>
              <a:t>correct r</a:t>
            </a:r>
            <a:r>
              <a:rPr lang="en-US" dirty="0" smtClean="0">
                <a:solidFill>
                  <a:srgbClr val="BD4536"/>
                </a:solidFill>
              </a:rPr>
              <a:t>ecessionary </a:t>
            </a:r>
            <a:r>
              <a:rPr lang="en-US" dirty="0">
                <a:solidFill>
                  <a:srgbClr val="BD4536"/>
                </a:solidFill>
              </a:rPr>
              <a:t>gap </a:t>
            </a:r>
            <a:br>
              <a:rPr lang="en-US" dirty="0">
                <a:solidFill>
                  <a:srgbClr val="BD4536"/>
                </a:solidFill>
              </a:rPr>
            </a:br>
            <a:r>
              <a:rPr lang="en-US" dirty="0">
                <a:solidFill>
                  <a:srgbClr val="BD4536"/>
                </a:solidFill>
              </a:rPr>
              <a:t>by lowering interest rates </a:t>
            </a:r>
            <a:r>
              <a:rPr lang="en-US" dirty="0"/>
              <a:t>— </a:t>
            </a:r>
            <a:br>
              <a:rPr lang="en-US" dirty="0"/>
            </a:b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aggregate demand increases, </a:t>
            </a:r>
            <a:br>
              <a:rPr lang="en-US" dirty="0"/>
            </a:br>
            <a:r>
              <a:rPr lang="en-US" dirty="0" smtClean="0"/>
              <a:t>unemployment </a:t>
            </a:r>
            <a:r>
              <a:rPr lang="en-US" dirty="0"/>
              <a:t>decreases, inflation </a:t>
            </a:r>
            <a:r>
              <a:rPr lang="en-US" dirty="0" smtClean="0"/>
              <a:t>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Lowering Interest Rates Causes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 Positive Demand Shock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04801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11.9</a:t>
            </a:r>
          </a:p>
        </p:txBody>
      </p:sp>
      <p:pic>
        <p:nvPicPr>
          <p:cNvPr id="2" name="Picture 1" descr="Fig_11.9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984259"/>
            <a:ext cx="7181088" cy="5839968"/>
          </a:xfrm>
          <a:prstGeom prst="rect">
            <a:avLst/>
          </a:prstGeom>
        </p:spPr>
      </p:pic>
      <p:pic>
        <p:nvPicPr>
          <p:cNvPr id="3" name="Picture 2" descr="Fig_11.9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1591732"/>
            <a:ext cx="4511040" cy="3950208"/>
          </a:xfrm>
          <a:prstGeom prst="rect">
            <a:avLst/>
          </a:prstGeom>
        </p:spPr>
      </p:pic>
      <p:pic>
        <p:nvPicPr>
          <p:cNvPr id="5" name="Picture 4" descr="Fig_11.9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8" y="3352800"/>
            <a:ext cx="4657344" cy="27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Use monetary policy to </a:t>
            </a:r>
            <a:r>
              <a:rPr lang="en-US" dirty="0" smtClean="0">
                <a:solidFill>
                  <a:srgbClr val="BD4536"/>
                </a:solidFill>
              </a:rPr>
              <a:t>correct inflationary </a:t>
            </a:r>
            <a:r>
              <a:rPr lang="en-US" dirty="0">
                <a:solidFill>
                  <a:srgbClr val="BD4536"/>
                </a:solidFill>
              </a:rPr>
              <a:t>gap </a:t>
            </a:r>
            <a:br>
              <a:rPr lang="en-US" dirty="0">
                <a:solidFill>
                  <a:srgbClr val="BD4536"/>
                </a:solidFill>
              </a:rPr>
            </a:br>
            <a:r>
              <a:rPr lang="en-US" dirty="0">
                <a:solidFill>
                  <a:srgbClr val="BD4536"/>
                </a:solidFill>
              </a:rPr>
              <a:t>by raising interest rates </a:t>
            </a:r>
            <a:r>
              <a:rPr lang="en-US" dirty="0"/>
              <a:t>— 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smtClean="0"/>
              <a:t>aggregate </a:t>
            </a:r>
            <a:r>
              <a:rPr lang="en-US" dirty="0"/>
              <a:t>demand decreases, </a:t>
            </a:r>
            <a:br>
              <a:rPr lang="en-US" dirty="0"/>
            </a:br>
            <a:r>
              <a:rPr lang="en-US" dirty="0"/>
              <a:t>unemployment increases to natural rate, </a:t>
            </a:r>
            <a:br>
              <a:rPr lang="en-US" dirty="0"/>
            </a:br>
            <a:r>
              <a:rPr lang="en-US" dirty="0"/>
              <a:t>inflation decreases</a:t>
            </a:r>
          </a:p>
        </p:txBody>
      </p:sp>
    </p:spTree>
    <p:extLst>
      <p:ext uri="{BB962C8B-B14F-4D97-AF65-F5344CB8AC3E}">
        <p14:creationId xmlns:p14="http://schemas.microsoft.com/office/powerpoint/2010/main" val="32322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031994" y="0"/>
            <a:ext cx="6862769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Raising Interest Rates Causes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a Negative Demand Shock</a:t>
            </a:r>
            <a:endParaRPr lang="en-US" dirty="0">
              <a:ea typeface="ＭＳ Ｐゴシック" charset="0"/>
            </a:endParaRP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04801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26522"/>
                </a:solidFill>
                <a:latin typeface="Gill Sans"/>
                <a:cs typeface="Gill Sans"/>
              </a:rPr>
              <a:t>Fig. 11.10</a:t>
            </a:r>
          </a:p>
        </p:txBody>
      </p:sp>
      <p:pic>
        <p:nvPicPr>
          <p:cNvPr id="3" name="Picture 2" descr="Fig_11.10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5" y="1026587"/>
            <a:ext cx="6864096" cy="5779008"/>
          </a:xfrm>
          <a:prstGeom prst="rect">
            <a:avLst/>
          </a:prstGeom>
        </p:spPr>
      </p:pic>
      <p:pic>
        <p:nvPicPr>
          <p:cNvPr id="4" name="Picture 3" descr="Fig_11.10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4" y="1641764"/>
            <a:ext cx="4553712" cy="3956304"/>
          </a:xfrm>
          <a:prstGeom prst="rect">
            <a:avLst/>
          </a:prstGeom>
        </p:spPr>
      </p:pic>
      <p:pic>
        <p:nvPicPr>
          <p:cNvPr id="2" name="Picture 1" descr="Fig_11.10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819400"/>
            <a:ext cx="3547872" cy="3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BD4536"/>
                </a:solidFill>
              </a:rPr>
              <a:t>Monetary policy is about moderation — </a:t>
            </a:r>
            <a:br>
              <a:rPr lang="en-US" dirty="0">
                <a:solidFill>
                  <a:srgbClr val="BD4536"/>
                </a:solidFill>
              </a:rPr>
            </a:br>
            <a:r>
              <a:rPr lang="en-US" dirty="0">
                <a:solidFill>
                  <a:srgbClr val="BD4536"/>
                </a:solidFill>
              </a:rPr>
              <a:t>accelerating when economy is slowing, </a:t>
            </a:r>
            <a:br>
              <a:rPr lang="en-US" dirty="0">
                <a:solidFill>
                  <a:srgbClr val="BD4536"/>
                </a:solidFill>
              </a:rPr>
            </a:br>
            <a:r>
              <a:rPr lang="en-US" dirty="0">
                <a:solidFill>
                  <a:srgbClr val="BD4536"/>
                </a:solidFill>
              </a:rPr>
              <a:t>braking when economy is speeding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Monetary policy to brake </a:t>
            </a:r>
            <a:r>
              <a:rPr lang="en-US" dirty="0" smtClean="0"/>
              <a:t>the economy is </a:t>
            </a:r>
            <a:r>
              <a:rPr lang="en-US" dirty="0"/>
              <a:t>politically unpopular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“Taking away the punch bowl just when the </a:t>
            </a:r>
            <a:br>
              <a:rPr lang="en-US" dirty="0"/>
            </a:br>
            <a:r>
              <a:rPr lang="en-US" dirty="0"/>
              <a:t>party is getting started!”</a:t>
            </a:r>
          </a:p>
        </p:txBody>
      </p:sp>
    </p:spTree>
    <p:extLst>
      <p:ext uri="{BB962C8B-B14F-4D97-AF65-F5344CB8AC3E}">
        <p14:creationId xmlns:p14="http://schemas.microsoft.com/office/powerpoint/2010/main" val="26426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15017" y="0"/>
            <a:ext cx="5913967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Transmission Effects of Monetary Policy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2" name="Picture 1" descr="Table_11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" y="1149354"/>
            <a:ext cx="8308848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/>
              <a:t>TRANSMISSION </a:t>
            </a:r>
            <a:r>
              <a:rPr lang="en-US" dirty="0" smtClean="0"/>
              <a:t>BREAKDOWNS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327150" y="4311650"/>
            <a:ext cx="6489700" cy="1925638"/>
          </a:xfrm>
        </p:spPr>
        <p:txBody>
          <a:bodyPr/>
          <a:lstStyle/>
          <a:p>
            <a:r>
              <a:rPr lang="en-US" dirty="0"/>
              <a:t>In a balance sheet recession, individuals and </a:t>
            </a:r>
            <a:r>
              <a:rPr lang="en-US" dirty="0" smtClean="0"/>
              <a:t>businesses focus </a:t>
            </a:r>
            <a:r>
              <a:rPr lang="en-US" dirty="0"/>
              <a:t>on paying down debt and do not want to </a:t>
            </a:r>
            <a:r>
              <a:rPr lang="en-US" dirty="0" smtClean="0"/>
              <a:t>borrow or </a:t>
            </a:r>
            <a:r>
              <a:rPr lang="en-US" dirty="0"/>
              <a:t>spend. Even when monetary policy lowers interest rates</a:t>
            </a:r>
            <a:r>
              <a:rPr lang="en-US" dirty="0" smtClean="0"/>
              <a:t>, the </a:t>
            </a:r>
            <a:r>
              <a:rPr lang="en-US" dirty="0"/>
              <a:t>economy remains in recession.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4" name="Picture 3" descr="koo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210316"/>
            <a:ext cx="4165600" cy="30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31814"/>
            <a:ext cx="8572500" cy="4940805"/>
          </a:xfrm>
        </p:spPr>
        <p:txBody>
          <a:bodyPr/>
          <a:lstStyle/>
          <a:p>
            <a:r>
              <a:rPr lang="en-US" dirty="0" smtClean="0"/>
              <a:t>Bank </a:t>
            </a:r>
            <a:r>
              <a:rPr lang="en-US" dirty="0"/>
              <a:t>of Canada is responsible for </a:t>
            </a:r>
            <a:r>
              <a:rPr lang="en-US" dirty="0">
                <a:solidFill>
                  <a:srgbClr val="1385A7"/>
                </a:solidFill>
              </a:rPr>
              <a:t>monetary policy</a:t>
            </a:r>
            <a:r>
              <a:rPr lang="en-US" dirty="0"/>
              <a:t> </a:t>
            </a:r>
            <a:r>
              <a:rPr lang="en-US" dirty="0" smtClean="0"/>
              <a:t>—  adjusting </a:t>
            </a:r>
            <a:r>
              <a:rPr lang="en-US" dirty="0"/>
              <a:t>the supply of money and interest rates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achieve steady </a:t>
            </a:r>
            <a:r>
              <a:rPr lang="en-US" dirty="0"/>
              <a:t>growth, full employment, and price </a:t>
            </a:r>
            <a:r>
              <a:rPr lang="en-US" dirty="0" smtClean="0"/>
              <a:t>stability</a:t>
            </a:r>
            <a:endParaRPr lang="en-US" dirty="0"/>
          </a:p>
          <a:p>
            <a:r>
              <a:rPr lang="en-US" dirty="0" smtClean="0">
                <a:solidFill>
                  <a:srgbClr val="1385A7"/>
                </a:solidFill>
              </a:rPr>
              <a:t>Price stability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means </a:t>
            </a:r>
            <a:r>
              <a:rPr lang="en-US" dirty="0"/>
              <a:t>inflation rate is low enough </a:t>
            </a:r>
            <a:r>
              <a:rPr lang="en-US" dirty="0" smtClean="0"/>
              <a:t>to not </a:t>
            </a:r>
            <a:r>
              <a:rPr lang="en-US" dirty="0"/>
              <a:t>significantly affects peoples’ </a:t>
            </a:r>
            <a:r>
              <a:rPr lang="en-US" dirty="0" smtClean="0"/>
              <a:t>decisions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279417"/>
            <a:ext cx="8572500" cy="49408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Recessions </a:t>
            </a:r>
            <a:r>
              <a:rPr lang="en-US" dirty="0"/>
              <a:t>often start with decreasing </a:t>
            </a:r>
            <a:r>
              <a:rPr lang="en-US" dirty="0" smtClean="0"/>
              <a:t>business investment</a:t>
            </a:r>
            <a:r>
              <a:rPr lang="en-US" dirty="0"/>
              <a:t> </a:t>
            </a:r>
            <a:r>
              <a:rPr lang="en-US" dirty="0" smtClean="0"/>
              <a:t>spending</a:t>
            </a:r>
            <a:r>
              <a:rPr lang="en-US" dirty="0"/>
              <a:t>, falling net exports, </a:t>
            </a:r>
            <a:r>
              <a:rPr lang="en-US" dirty="0" smtClean="0"/>
              <a:t>or rising </a:t>
            </a:r>
            <a:r>
              <a:rPr lang="en-US" dirty="0"/>
              <a:t>interest </a:t>
            </a:r>
            <a:r>
              <a:rPr lang="en-US" dirty="0" smtClean="0"/>
              <a:t>rates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2008 Global Financial Crisis instead started with </a:t>
            </a:r>
            <a:br>
              <a:rPr lang="en-US" dirty="0"/>
            </a:br>
            <a:r>
              <a:rPr lang="en-US" dirty="0"/>
              <a:t>falling asset prices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a </a:t>
            </a:r>
            <a:r>
              <a:rPr lang="en-US" dirty="0">
                <a:solidFill>
                  <a:srgbClr val="BD4536"/>
                </a:solidFill>
              </a:rPr>
              <a:t>balance sheet recession </a:t>
            </a:r>
          </a:p>
          <a:p>
            <a:pPr>
              <a:lnSpc>
                <a:spcPct val="120000"/>
              </a:lnSpc>
            </a:pPr>
            <a:r>
              <a:rPr lang="en-US" dirty="0"/>
              <a:t>Balance sheet shows assets (what you own or earn) and debts or liabilities (what you owe or spend)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Falling asset prices led individuals and businesses to </a:t>
            </a:r>
            <a:r>
              <a:rPr lang="en-US" dirty="0" smtClean="0"/>
              <a:t>cut </a:t>
            </a:r>
            <a:r>
              <a:rPr lang="en-US" dirty="0"/>
              <a:t>spending, save, and pay down debt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Transmission breakdowns for monetary policy:</a:t>
            </a:r>
            <a:br>
              <a:rPr lang="en-US" dirty="0"/>
            </a:br>
            <a:r>
              <a:rPr lang="en-US" dirty="0">
                <a:ea typeface="Wingdings"/>
                <a:cs typeface="Wingdings"/>
                <a:sym typeface="Wingdings"/>
              </a:rPr>
              <a:t> </a:t>
            </a:r>
            <a:r>
              <a:rPr lang="en-US" dirty="0"/>
              <a:t>interest rates did </a:t>
            </a:r>
            <a:r>
              <a:rPr lang="en-US" dirty="0">
                <a:solidFill>
                  <a:srgbClr val="BD4536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spending or aggregate </a:t>
            </a:r>
            <a:r>
              <a:rPr lang="en-US" dirty="0" smtClean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214252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r>
              <a:rPr lang="en-US" dirty="0" smtClean="0"/>
              <a:t>Transmission </a:t>
            </a:r>
            <a:r>
              <a:rPr lang="en-US" dirty="0"/>
              <a:t>breakdowns are caused </a:t>
            </a:r>
            <a:r>
              <a:rPr lang="en-US" dirty="0" smtClean="0"/>
              <a:t>by</a:t>
            </a:r>
          </a:p>
          <a:p>
            <a:pPr lvl="1"/>
            <a:r>
              <a:rPr lang="en-US" dirty="0">
                <a:solidFill>
                  <a:srgbClr val="1385A7"/>
                </a:solidFill>
              </a:rPr>
              <a:t>C</a:t>
            </a:r>
            <a:r>
              <a:rPr lang="en-US" dirty="0" smtClean="0">
                <a:solidFill>
                  <a:srgbClr val="1385A7"/>
                </a:solidFill>
              </a:rPr>
              <a:t>onsumers</a:t>
            </a:r>
            <a:r>
              <a:rPr lang="en-US" dirty="0" smtClean="0"/>
              <a:t> </a:t>
            </a:r>
            <a:r>
              <a:rPr lang="en-US" dirty="0"/>
              <a:t>— saving more,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paying </a:t>
            </a:r>
            <a:r>
              <a:rPr lang="en-US" dirty="0"/>
              <a:t>off debts</a:t>
            </a:r>
            <a:r>
              <a:rPr lang="en-US" dirty="0" smtClean="0"/>
              <a:t>, spending less</a:t>
            </a:r>
            <a:endParaRPr lang="en-US" dirty="0"/>
          </a:p>
          <a:p>
            <a:pPr lvl="1"/>
            <a:r>
              <a:rPr lang="en-US" dirty="0">
                <a:solidFill>
                  <a:srgbClr val="1385A7"/>
                </a:solidFill>
              </a:rPr>
              <a:t>B</a:t>
            </a:r>
            <a:r>
              <a:rPr lang="en-US" dirty="0" smtClean="0">
                <a:solidFill>
                  <a:srgbClr val="1385A7"/>
                </a:solidFill>
              </a:rPr>
              <a:t>usinesses</a:t>
            </a:r>
            <a:r>
              <a:rPr lang="en-US" dirty="0" smtClean="0"/>
              <a:t> </a:t>
            </a:r>
            <a:r>
              <a:rPr lang="en-US" dirty="0"/>
              <a:t>— pessimistic expectations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decrease business </a:t>
            </a:r>
            <a:r>
              <a:rPr lang="en-US" dirty="0"/>
              <a:t>investment spending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 </a:t>
            </a:r>
            <a:r>
              <a:rPr lang="en-US" dirty="0"/>
              <a:t>with </a:t>
            </a:r>
            <a:r>
              <a:rPr lang="en-US" dirty="0" smtClean="0"/>
              <a:t>lower interest rates</a:t>
            </a:r>
          </a:p>
          <a:p>
            <a:pPr lvl="1"/>
            <a:r>
              <a:rPr lang="en-US" dirty="0">
                <a:solidFill>
                  <a:srgbClr val="1385A7"/>
                </a:solidFill>
              </a:rPr>
              <a:t>M</a:t>
            </a:r>
            <a:r>
              <a:rPr lang="en-US" dirty="0" smtClean="0">
                <a:solidFill>
                  <a:srgbClr val="1385A7"/>
                </a:solidFill>
              </a:rPr>
              <a:t>oney</a:t>
            </a:r>
            <a:r>
              <a:rPr lang="en-US" dirty="0" smtClean="0"/>
              <a:t> </a:t>
            </a:r>
            <a:r>
              <a:rPr lang="en-US" dirty="0"/>
              <a:t>as a store of value —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giving players a </a:t>
            </a:r>
            <a:r>
              <a:rPr lang="en-US" dirty="0"/>
              <a:t>way not to </a:t>
            </a:r>
            <a:r>
              <a:rPr lang="en-US" dirty="0" smtClean="0"/>
              <a:t>spend</a:t>
            </a:r>
            <a:endParaRPr lang="en-US" dirty="0"/>
          </a:p>
          <a:p>
            <a:pPr lvl="1"/>
            <a:r>
              <a:rPr lang="en-US" dirty="0">
                <a:solidFill>
                  <a:srgbClr val="1385A7"/>
                </a:solidFill>
              </a:rPr>
              <a:t>B</a:t>
            </a:r>
            <a:r>
              <a:rPr lang="en-US" dirty="0" smtClean="0">
                <a:solidFill>
                  <a:srgbClr val="1385A7"/>
                </a:solidFill>
              </a:rPr>
              <a:t>anks</a:t>
            </a:r>
            <a:r>
              <a:rPr lang="en-US" dirty="0" smtClean="0"/>
              <a:t> </a:t>
            </a:r>
            <a:r>
              <a:rPr lang="en-US" dirty="0"/>
              <a:t>— holding </a:t>
            </a:r>
            <a:r>
              <a:rPr lang="en-US" dirty="0" smtClean="0"/>
              <a:t>cash </a:t>
            </a:r>
            <a:r>
              <a:rPr lang="en-US" dirty="0"/>
              <a:t>reserves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rgbClr val="BD4536"/>
                </a:solidFill>
              </a:rPr>
              <a:t>not</a:t>
            </a:r>
            <a:r>
              <a:rPr lang="en-US" dirty="0" smtClean="0"/>
              <a:t> making new </a:t>
            </a:r>
            <a:r>
              <a:rPr lang="en-US" dirty="0"/>
              <a:t>loans and </a:t>
            </a:r>
            <a:r>
              <a:rPr lang="en-US" b="1" dirty="0">
                <a:solidFill>
                  <a:srgbClr val="BD4536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increasing demand deposits</a:t>
            </a:r>
            <a:r>
              <a:rPr lang="en-US" dirty="0"/>
              <a:t> </a:t>
            </a:r>
            <a:r>
              <a:rPr lang="en-US" dirty="0" smtClean="0"/>
              <a:t>and money supply</a:t>
            </a:r>
            <a:endParaRPr lang="en-US" dirty="0"/>
          </a:p>
        </p:txBody>
      </p:sp>
      <p:pic>
        <p:nvPicPr>
          <p:cNvPr id="3" name="Picture 2" descr="consum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087438"/>
            <a:ext cx="1625600" cy="1130300"/>
          </a:xfrm>
          <a:prstGeom prst="rect">
            <a:avLst/>
          </a:prstGeom>
        </p:spPr>
      </p:pic>
      <p:pic>
        <p:nvPicPr>
          <p:cNvPr id="7" name="Picture 6" descr="banks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4330700"/>
            <a:ext cx="1739900" cy="1270000"/>
          </a:xfrm>
          <a:prstGeom prst="rect">
            <a:avLst/>
          </a:prstGeom>
        </p:spPr>
      </p:pic>
      <p:pic>
        <p:nvPicPr>
          <p:cNvPr id="8" name="Picture 7" descr="business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2654300"/>
            <a:ext cx="1638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counteract transmission breakdowns, </a:t>
            </a:r>
            <a:br>
              <a:rPr lang="en-US" dirty="0"/>
            </a:br>
            <a:r>
              <a:rPr lang="en-US" dirty="0"/>
              <a:t>central banks used </a:t>
            </a:r>
            <a:r>
              <a:rPr lang="en-US" dirty="0">
                <a:solidFill>
                  <a:srgbClr val="1385A7"/>
                </a:solidFill>
              </a:rPr>
              <a:t>quantitative easing </a:t>
            </a:r>
            <a:r>
              <a:rPr lang="en-US" dirty="0"/>
              <a:t>— </a:t>
            </a:r>
            <a:br>
              <a:rPr lang="en-US" dirty="0"/>
            </a:br>
            <a:r>
              <a:rPr lang="en-US" dirty="0"/>
              <a:t>flooding the financial system with money by </a:t>
            </a:r>
            <a:br>
              <a:rPr lang="en-US" dirty="0"/>
            </a:br>
            <a:r>
              <a:rPr lang="en-US" dirty="0"/>
              <a:t>buying high-risk bonds, mortgages, and assets from banks</a:t>
            </a:r>
          </a:p>
          <a:p>
            <a:pPr lvl="1"/>
            <a:r>
              <a:rPr lang="en-US" dirty="0"/>
              <a:t>Liabilities on bank balance sheets replaced </a:t>
            </a:r>
            <a:br>
              <a:rPr lang="en-US" dirty="0"/>
            </a:br>
            <a:r>
              <a:rPr lang="en-US" dirty="0"/>
              <a:t>with cash, enabling banks to make new loans, </a:t>
            </a:r>
            <a:br>
              <a:rPr lang="en-US" dirty="0"/>
            </a:br>
            <a:r>
              <a:rPr lang="en-US" dirty="0" smtClean="0"/>
              <a:t>new </a:t>
            </a:r>
            <a:r>
              <a:rPr lang="en-US" dirty="0"/>
              <a:t>demand deposits, and </a:t>
            </a:r>
            <a:br>
              <a:rPr lang="en-US" dirty="0"/>
            </a:br>
            <a:r>
              <a:rPr lang="en-US" dirty="0" smtClean="0"/>
              <a:t>increase </a:t>
            </a:r>
            <a:r>
              <a:rPr lang="en-US" dirty="0"/>
              <a:t>quantity 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smtClean="0"/>
              <a:t>money</a:t>
            </a:r>
            <a:endParaRPr lang="en-US" dirty="0"/>
          </a:p>
        </p:txBody>
      </p:sp>
      <p:pic>
        <p:nvPicPr>
          <p:cNvPr id="3" name="Picture 2" descr="bar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08436"/>
            <a:ext cx="2052698" cy="29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of inflation from </a:t>
            </a:r>
            <a:r>
              <a:rPr lang="en-US" dirty="0"/>
              <a:t>flooding financial system </a:t>
            </a:r>
            <a:br>
              <a:rPr lang="en-US" dirty="0"/>
            </a:br>
            <a:r>
              <a:rPr lang="en-US" dirty="0"/>
              <a:t>with money </a:t>
            </a:r>
            <a:endParaRPr lang="en-US" dirty="0" smtClean="0"/>
          </a:p>
          <a:p>
            <a:pPr lvl="1"/>
            <a:r>
              <a:rPr lang="en-US" dirty="0" smtClean="0"/>
              <a:t>Quantity </a:t>
            </a:r>
            <a:r>
              <a:rPr lang="en-US" dirty="0"/>
              <a:t>theory of money predicts </a:t>
            </a:r>
            <a:r>
              <a:rPr lang="en-US" dirty="0" smtClean="0"/>
              <a:t>increasing money </a:t>
            </a:r>
            <a:r>
              <a:rPr lang="en-US" dirty="0"/>
              <a:t>supply </a:t>
            </a:r>
            <a:r>
              <a:rPr lang="en-US" dirty="0" smtClean="0"/>
              <a:t>causes inflation</a:t>
            </a:r>
            <a:endParaRPr lang="en-US" dirty="0"/>
          </a:p>
          <a:p>
            <a:r>
              <a:rPr lang="en-US" dirty="0" smtClean="0"/>
              <a:t>Central </a:t>
            </a:r>
            <a:r>
              <a:rPr lang="en-US" dirty="0"/>
              <a:t>banks have a difficult timing problem </a:t>
            </a:r>
            <a:r>
              <a:rPr lang="en-US" dirty="0" smtClean="0"/>
              <a:t>of applying monetary </a:t>
            </a:r>
            <a:r>
              <a:rPr lang="en-US" dirty="0"/>
              <a:t>“brake” of higher </a:t>
            </a:r>
            <a:r>
              <a:rPr lang="en-US" dirty="0" smtClean="0"/>
              <a:t>interest rates </a:t>
            </a:r>
            <a:r>
              <a:rPr lang="en-US" dirty="0"/>
              <a:t>before inflation starts, but not too soon to </a:t>
            </a:r>
            <a:r>
              <a:rPr lang="en-US" dirty="0" smtClean="0"/>
              <a:t>stop economic recovery</a:t>
            </a:r>
            <a:endParaRPr lang="en-US" dirty="0"/>
          </a:p>
          <a:p>
            <a:r>
              <a:rPr lang="en-US" dirty="0" smtClean="0"/>
              <a:t>Balance </a:t>
            </a:r>
            <a:r>
              <a:rPr lang="en-US" dirty="0"/>
              <a:t>sheet recessions cause transmission </a:t>
            </a:r>
            <a:r>
              <a:rPr lang="en-US" dirty="0" smtClean="0"/>
              <a:t>problems for </a:t>
            </a:r>
            <a:r>
              <a:rPr lang="en-US" dirty="0"/>
              <a:t>monetary policy, making it harder </a:t>
            </a:r>
            <a:br>
              <a:rPr lang="en-US" dirty="0"/>
            </a:br>
            <a:r>
              <a:rPr lang="en-US" dirty="0"/>
              <a:t>to steer </a:t>
            </a:r>
            <a:r>
              <a:rPr lang="en-US" dirty="0" smtClean="0"/>
              <a:t>economy </a:t>
            </a:r>
            <a:r>
              <a:rPr lang="en-US" dirty="0"/>
              <a:t>toward </a:t>
            </a:r>
            <a:r>
              <a:rPr lang="en-US" dirty="0" smtClean="0"/>
              <a:t>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8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</a:rPr>
              <a:t>ANCHORING INFLATION EXPECTATIONS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387850"/>
            <a:ext cx="6953250" cy="1925638"/>
          </a:xfrm>
        </p:spPr>
        <p:txBody>
          <a:bodyPr/>
          <a:lstStyle/>
          <a:p>
            <a:r>
              <a:rPr lang="en-US" dirty="0"/>
              <a:t>Inflation rate targeting by an independent central </a:t>
            </a:r>
            <a:r>
              <a:rPr lang="en-US" dirty="0" smtClean="0"/>
              <a:t>bank anchors </a:t>
            </a:r>
            <a:r>
              <a:rPr lang="en-US" dirty="0"/>
              <a:t>inflation expectations, helps price signals work</a:t>
            </a:r>
            <a:r>
              <a:rPr lang="en-US" dirty="0" smtClean="0"/>
              <a:t>, and </a:t>
            </a:r>
            <a:r>
              <a:rPr lang="en-US" dirty="0"/>
              <a:t>combines a hands-off emphasis on rules and hands-</a:t>
            </a:r>
            <a:r>
              <a:rPr lang="en-US" dirty="0" smtClean="0"/>
              <a:t>on emphasis </a:t>
            </a:r>
            <a:r>
              <a:rPr lang="en-US" dirty="0"/>
              <a:t>on government discretion.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v-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55" y="1181100"/>
            <a:ext cx="418909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199" y="279417"/>
            <a:ext cx="8314267" cy="49408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Inflation-control target set jointly by </a:t>
            </a:r>
            <a:br>
              <a:rPr lang="en-US" dirty="0"/>
            </a:br>
            <a:r>
              <a:rPr lang="en-US" dirty="0"/>
              <a:t>Government of Canada and Bank of Canada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Bank of Canada alone responsible for monetary policy </a:t>
            </a:r>
            <a:r>
              <a:rPr lang="en-US" dirty="0" smtClean="0"/>
              <a:t>to </a:t>
            </a:r>
            <a:r>
              <a:rPr lang="en-US" dirty="0"/>
              <a:t>achieve the target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Bank of Canada has considerable independence,</a:t>
            </a:r>
            <a:br>
              <a:rPr lang="en-US" dirty="0"/>
            </a:br>
            <a:r>
              <a:rPr lang="en-US" dirty="0"/>
              <a:t>but ultimately responsible to Parliament</a:t>
            </a:r>
          </a:p>
          <a:p>
            <a:pPr>
              <a:lnSpc>
                <a:spcPct val="120000"/>
              </a:lnSpc>
            </a:pPr>
            <a:r>
              <a:rPr lang="en-US" dirty="0"/>
              <a:t>Bank of Canada focused only on inflation rate since 1991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Inflation stayed within the target range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Steered economy toward rising living standards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full </a:t>
            </a:r>
            <a:r>
              <a:rPr lang="en-US" dirty="0"/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214252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775884" y="0"/>
            <a:ext cx="559223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Inflation Rates and Targets in Canada,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1960 - 2013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2" name="Picture 1" descr="Fig11.12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6" y="1479550"/>
            <a:ext cx="8728862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7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686800" cy="565391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Advantages of inflation rate targeting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Anchoring expectations about inflation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Improving predictability of prices</a:t>
            </a:r>
          </a:p>
          <a:p>
            <a:r>
              <a:rPr lang="en-US" dirty="0"/>
              <a:t>Phillips Curve trade-off between inflation &amp; unemployment works when expectations of inflation do not change</a:t>
            </a:r>
          </a:p>
          <a:p>
            <a:pPr lvl="1"/>
            <a:r>
              <a:rPr lang="en-US" dirty="0"/>
              <a:t>Once inflation starts, changing expectations self-fulfilling — reacting to expectation of inflation may cause it</a:t>
            </a:r>
          </a:p>
          <a:p>
            <a:pPr lvl="1"/>
            <a:r>
              <a:rPr lang="en-US" dirty="0"/>
              <a:t>Changing inflation expectations, with increases in money supply, eliminated original Phillips Curve’s trade-off between inflation and unemployment</a:t>
            </a:r>
          </a:p>
          <a:p>
            <a:r>
              <a:rPr lang="en-US" dirty="0"/>
              <a:t>Inflation expectations go up quickly and easily, </a:t>
            </a:r>
            <a:br>
              <a:rPr lang="en-US" dirty="0"/>
            </a:br>
            <a:r>
              <a:rPr lang="en-US" dirty="0"/>
              <a:t>but come down slowly and painfully</a:t>
            </a:r>
          </a:p>
          <a:p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8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Unpredictable prices — due to inflation — </a:t>
            </a:r>
            <a:br>
              <a:rPr lang="en-US" dirty="0" smtClean="0"/>
            </a:br>
            <a:r>
              <a:rPr lang="en-US" dirty="0" smtClean="0"/>
              <a:t>create risk, discourage business investment,  </a:t>
            </a:r>
            <a:br>
              <a:rPr lang="en-US" dirty="0" smtClean="0"/>
            </a:br>
            <a:r>
              <a:rPr lang="en-US" dirty="0" smtClean="0"/>
              <a:t>interfere with price signals for smart choices</a:t>
            </a:r>
          </a:p>
          <a:p>
            <a:r>
              <a:rPr lang="en-US" dirty="0">
                <a:solidFill>
                  <a:srgbClr val="1385A7"/>
                </a:solidFill>
              </a:rPr>
              <a:t>Yes </a:t>
            </a:r>
            <a:r>
              <a:rPr lang="en-US" dirty="0" smtClean="0">
                <a:solidFill>
                  <a:srgbClr val="1385A7"/>
                </a:solidFill>
              </a:rPr>
              <a:t>— Markets Self-Adjust </a:t>
            </a:r>
            <a:r>
              <a:rPr lang="en-US" dirty="0">
                <a:solidFill>
                  <a:srgbClr val="1385A7"/>
                </a:solidFill>
              </a:rPr>
              <a:t>— </a:t>
            </a:r>
            <a:r>
              <a:rPr lang="en-US" dirty="0" smtClean="0">
                <a:solidFill>
                  <a:srgbClr val="1385A7"/>
                </a:solidFill>
              </a:rPr>
              <a:t>Hands</a:t>
            </a:r>
            <a:r>
              <a:rPr lang="en-US" dirty="0">
                <a:solidFill>
                  <a:srgbClr val="1385A7"/>
                </a:solidFill>
              </a:rPr>
              <a:t>-Off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>
                <a:solidFill>
                  <a:srgbClr val="1385A7"/>
                </a:solidFill>
              </a:rPr>
              <a:t>No </a:t>
            </a:r>
            <a:r>
              <a:rPr lang="en-US" dirty="0" smtClean="0">
                <a:solidFill>
                  <a:srgbClr val="1385A7"/>
                </a:solidFill>
              </a:rPr>
              <a:t>— Markets Fail </a:t>
            </a:r>
            <a:r>
              <a:rPr lang="en-US" dirty="0">
                <a:solidFill>
                  <a:srgbClr val="1385A7"/>
                </a:solidFill>
              </a:rPr>
              <a:t>Often — Hands-</a:t>
            </a:r>
            <a:r>
              <a:rPr lang="en-US" dirty="0" smtClean="0">
                <a:solidFill>
                  <a:srgbClr val="1385A7"/>
                </a:solidFill>
              </a:rPr>
              <a:t>On </a:t>
            </a:r>
            <a:r>
              <a:rPr lang="en-US" dirty="0"/>
              <a:t>camps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agree </a:t>
            </a:r>
            <a:r>
              <a:rPr lang="en-US" dirty="0"/>
              <a:t>markets need a central bank</a:t>
            </a:r>
          </a:p>
          <a:p>
            <a:pPr lvl="1"/>
            <a:r>
              <a:rPr lang="en-US" dirty="0"/>
              <a:t>Banks regulated because of trade-off </a:t>
            </a:r>
            <a:br>
              <a:rPr lang="en-US" dirty="0"/>
            </a:br>
            <a:r>
              <a:rPr lang="en-US" dirty="0"/>
              <a:t>between profits and prudence</a:t>
            </a:r>
          </a:p>
          <a:p>
            <a:r>
              <a:rPr lang="en-US" dirty="0"/>
              <a:t>Disagreements between camps on monetary policy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Untitled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60400"/>
            <a:ext cx="1447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5880100" cy="565391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Yes </a:t>
            </a:r>
            <a:r>
              <a:rPr lang="en-US" dirty="0">
                <a:solidFill>
                  <a:srgbClr val="1385A7"/>
                </a:solidFill>
              </a:rPr>
              <a:t>— Markets Self-</a:t>
            </a:r>
            <a:r>
              <a:rPr lang="en-US" dirty="0" smtClean="0">
                <a:solidFill>
                  <a:srgbClr val="1385A7"/>
                </a:solidFill>
              </a:rPr>
              <a:t>Adjust </a:t>
            </a:r>
            <a:r>
              <a:rPr lang="en-US" dirty="0"/>
              <a:t>camp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favours</a:t>
            </a:r>
            <a:r>
              <a:rPr lang="en-US" dirty="0" smtClean="0"/>
              <a:t> </a:t>
            </a:r>
            <a:r>
              <a:rPr lang="en-US" dirty="0">
                <a:solidFill>
                  <a:srgbClr val="BD4536"/>
                </a:solidFill>
              </a:rPr>
              <a:t>hands-</a:t>
            </a:r>
            <a:r>
              <a:rPr lang="en-US" dirty="0" smtClean="0">
                <a:solidFill>
                  <a:srgbClr val="BD4536"/>
                </a:solidFill>
              </a:rPr>
              <a:t>off rules </a:t>
            </a:r>
            <a:br>
              <a:rPr lang="en-US" dirty="0" smtClean="0">
                <a:solidFill>
                  <a:srgbClr val="BD4536"/>
                </a:solidFill>
              </a:rPr>
            </a:br>
            <a:r>
              <a:rPr lang="en-US" dirty="0" smtClean="0">
                <a:solidFill>
                  <a:srgbClr val="BD4536"/>
                </a:solidFill>
              </a:rPr>
              <a:t>for </a:t>
            </a:r>
            <a:r>
              <a:rPr lang="en-US" dirty="0">
                <a:solidFill>
                  <a:srgbClr val="BD4536"/>
                </a:solidFill>
              </a:rPr>
              <a:t>monetary policy</a:t>
            </a:r>
            <a:r>
              <a:rPr lang="en-US" dirty="0"/>
              <a:t>, likes targets, </a:t>
            </a:r>
            <a:br>
              <a:rPr lang="en-US" dirty="0"/>
            </a:br>
            <a:r>
              <a:rPr lang="en-US" dirty="0" smtClean="0">
                <a:solidFill>
                  <a:srgbClr val="BD4536"/>
                </a:solidFill>
              </a:rPr>
              <a:t>no discretion </a:t>
            </a:r>
            <a:r>
              <a:rPr lang="en-US" dirty="0"/>
              <a:t>for central </a:t>
            </a:r>
            <a:r>
              <a:rPr lang="en-US" dirty="0" smtClean="0"/>
              <a:t>bankers,</a:t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no opportunity for </a:t>
            </a:r>
            <a:r>
              <a:rPr lang="en-US" dirty="0">
                <a:solidFill>
                  <a:srgbClr val="BD4536"/>
                </a:solidFill>
              </a:rPr>
              <a:t>politicians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influence </a:t>
            </a:r>
            <a:r>
              <a:rPr lang="en-US" dirty="0"/>
              <a:t>monetary </a:t>
            </a:r>
            <a:r>
              <a:rPr lang="en-US" dirty="0" smtClean="0"/>
              <a:t>policy</a:t>
            </a:r>
            <a:endParaRPr lang="en-US" dirty="0"/>
          </a:p>
          <a:p>
            <a:pPr lvl="1"/>
            <a:r>
              <a:rPr lang="en-US" dirty="0" smtClean="0"/>
              <a:t>Believes </a:t>
            </a:r>
            <a:r>
              <a:rPr lang="en-US" dirty="0"/>
              <a:t>government failure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likely </a:t>
            </a:r>
            <a:r>
              <a:rPr lang="en-US" dirty="0" smtClean="0"/>
              <a:t>than market failure</a:t>
            </a:r>
            <a:endParaRPr lang="en-US" dirty="0"/>
          </a:p>
        </p:txBody>
      </p:sp>
      <p:pic>
        <p:nvPicPr>
          <p:cNvPr id="5" name="Picture 4" descr="hands-on_hands-o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0" y="1165934"/>
            <a:ext cx="2352280" cy="28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6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7734300" cy="565391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Inflation</a:t>
            </a:r>
            <a:r>
              <a:rPr lang="en-US" dirty="0">
                <a:solidFill>
                  <a:srgbClr val="1385A7"/>
                </a:solidFill>
              </a:rPr>
              <a:t>-control </a:t>
            </a:r>
            <a:r>
              <a:rPr lang="en-US" dirty="0" smtClean="0">
                <a:solidFill>
                  <a:srgbClr val="1385A7"/>
                </a:solidFill>
              </a:rPr>
              <a:t>target</a:t>
            </a:r>
            <a:br>
              <a:rPr lang="en-US" dirty="0" smtClean="0">
                <a:solidFill>
                  <a:srgbClr val="1385A7"/>
                </a:solidFill>
              </a:rPr>
            </a:br>
            <a:r>
              <a:rPr lang="en-US" dirty="0" smtClean="0"/>
              <a:t>range </a:t>
            </a:r>
            <a:r>
              <a:rPr lang="en-US" dirty="0"/>
              <a:t>of inflation rates </a:t>
            </a:r>
            <a:r>
              <a:rPr lang="en-US" dirty="0" smtClean="0"/>
              <a:t>set by </a:t>
            </a:r>
            <a:r>
              <a:rPr lang="en-US" dirty="0"/>
              <a:t>a central bank as a monetary policy </a:t>
            </a:r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Bank </a:t>
            </a:r>
            <a:r>
              <a:rPr lang="en-US" dirty="0"/>
              <a:t>of Canada’s target is an annual inflation </a:t>
            </a:r>
            <a:r>
              <a:rPr lang="en-US" dirty="0" smtClean="0"/>
              <a:t>rate of 1 </a:t>
            </a:r>
            <a:r>
              <a:rPr lang="en-US" dirty="0"/>
              <a:t>to 3 percent as measured by the </a:t>
            </a:r>
            <a:r>
              <a:rPr lang="en-US" dirty="0" smtClean="0"/>
              <a:t>CPI</a:t>
            </a:r>
            <a:endParaRPr lang="en-US" dirty="0"/>
          </a:p>
          <a:p>
            <a:pPr lvl="1"/>
            <a:r>
              <a:rPr lang="en-US" dirty="0" smtClean="0"/>
              <a:t>Monetary </a:t>
            </a:r>
            <a:r>
              <a:rPr lang="en-US" dirty="0"/>
              <a:t>policy aims for </a:t>
            </a:r>
            <a:r>
              <a:rPr lang="en-US" dirty="0" smtClean="0"/>
              <a:t>2 percent</a:t>
            </a:r>
            <a:endParaRPr lang="en-US" dirty="0"/>
          </a:p>
          <a:p>
            <a:pPr lvl="1"/>
            <a:r>
              <a:rPr lang="en-US" dirty="0" smtClean="0"/>
              <a:t>Bank </a:t>
            </a:r>
            <a:r>
              <a:rPr lang="en-US" dirty="0"/>
              <a:t>of Canada uses core CPI as an operational </a:t>
            </a:r>
            <a:r>
              <a:rPr lang="en-US" dirty="0" smtClean="0"/>
              <a:t>guide about </a:t>
            </a:r>
            <a:r>
              <a:rPr lang="en-US" dirty="0"/>
              <a:t>underlying inflation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6173435" cy="565391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No </a:t>
            </a:r>
            <a:r>
              <a:rPr lang="en-US" dirty="0">
                <a:solidFill>
                  <a:srgbClr val="1385A7"/>
                </a:solidFill>
              </a:rPr>
              <a:t>— Markets Fail </a:t>
            </a:r>
            <a:r>
              <a:rPr lang="en-US" dirty="0" smtClean="0">
                <a:solidFill>
                  <a:srgbClr val="1385A7"/>
                </a:solidFill>
              </a:rPr>
              <a:t>Often </a:t>
            </a:r>
            <a:r>
              <a:rPr lang="en-US" dirty="0"/>
              <a:t>camp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favours</a:t>
            </a:r>
            <a:r>
              <a:rPr lang="en-US" dirty="0" smtClean="0"/>
              <a:t> </a:t>
            </a:r>
            <a:r>
              <a:rPr lang="en-US" dirty="0"/>
              <a:t>hands-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BD4536"/>
                </a:solidFill>
              </a:rPr>
              <a:t>government </a:t>
            </a:r>
            <a:r>
              <a:rPr lang="en-US" dirty="0">
                <a:solidFill>
                  <a:srgbClr val="BD4536"/>
                </a:solidFill>
              </a:rPr>
              <a:t>discretion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monetary policy</a:t>
            </a:r>
            <a:r>
              <a:rPr lang="en-US" dirty="0">
                <a:solidFill>
                  <a:srgbClr val="BD4536"/>
                </a:solidFill>
              </a:rPr>
              <a:t> to </a:t>
            </a:r>
            <a:r>
              <a:rPr lang="en-US" dirty="0" smtClean="0">
                <a:solidFill>
                  <a:srgbClr val="BD4536"/>
                </a:solidFill>
              </a:rPr>
              <a:t>correct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D4536"/>
                </a:solidFill>
              </a:rPr>
              <a:t>transmission </a:t>
            </a:r>
            <a:r>
              <a:rPr lang="en-US" dirty="0">
                <a:solidFill>
                  <a:srgbClr val="BD4536"/>
                </a:solidFill>
              </a:rPr>
              <a:t>breakdown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smtClean="0">
                <a:solidFill>
                  <a:srgbClr val="BD4536"/>
                </a:solidFill>
              </a:rPr>
              <a:t>allow elected </a:t>
            </a:r>
            <a:r>
              <a:rPr lang="en-US" dirty="0">
                <a:solidFill>
                  <a:srgbClr val="BD4536"/>
                </a:solidFill>
              </a:rPr>
              <a:t>politicians to set </a:t>
            </a:r>
            <a:r>
              <a:rPr lang="en-US" dirty="0" smtClean="0">
                <a:solidFill>
                  <a:srgbClr val="BD4536"/>
                </a:solidFill>
              </a:rPr>
              <a:t>policy</a:t>
            </a:r>
            <a:endParaRPr lang="en-US" dirty="0">
              <a:solidFill>
                <a:srgbClr val="BD4536"/>
              </a:solidFill>
            </a:endParaRPr>
          </a:p>
          <a:p>
            <a:pPr lvl="1"/>
            <a:r>
              <a:rPr lang="en-US" dirty="0" smtClean="0"/>
              <a:t>Believes </a:t>
            </a:r>
            <a:r>
              <a:rPr lang="en-US" dirty="0"/>
              <a:t>market failure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likely </a:t>
            </a:r>
            <a:r>
              <a:rPr lang="en-US" dirty="0" smtClean="0"/>
              <a:t>than government failure</a:t>
            </a:r>
            <a:endParaRPr lang="en-US" dirty="0"/>
          </a:p>
        </p:txBody>
      </p:sp>
      <p:pic>
        <p:nvPicPr>
          <p:cNvPr id="4" name="Picture 3" descr="hands-on_larg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35" y="723902"/>
            <a:ext cx="2174701" cy="26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2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camps agree that inflation control </a:t>
            </a:r>
            <a:r>
              <a:rPr lang="en-US" dirty="0" smtClean="0"/>
              <a:t>targets are </a:t>
            </a:r>
            <a:r>
              <a:rPr lang="en-US" dirty="0"/>
              <a:t>an effective compromise between hands-</a:t>
            </a:r>
            <a:r>
              <a:rPr lang="en-US" dirty="0" smtClean="0"/>
              <a:t>off emphasis </a:t>
            </a:r>
            <a:r>
              <a:rPr lang="en-US" dirty="0"/>
              <a:t>on rules and hands-on emphasis </a:t>
            </a:r>
            <a:r>
              <a:rPr lang="en-US" dirty="0" smtClean="0"/>
              <a:t>on government discretion</a:t>
            </a:r>
          </a:p>
        </p:txBody>
      </p:sp>
      <p:pic>
        <p:nvPicPr>
          <p:cNvPr id="3" name="Picture 2" descr="guy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2565905"/>
            <a:ext cx="5080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</a:rPr>
              <a:t>OPEN MARKET OPERATIONS</a:t>
            </a:r>
            <a:endParaRPr lang="en-US" dirty="0">
              <a:solidFill>
                <a:srgbClr val="1385A7"/>
              </a:solidFill>
              <a:ea typeface="ＭＳ Ｐゴシック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095375" y="4087283"/>
            <a:ext cx="6953250" cy="2201334"/>
          </a:xfrm>
        </p:spPr>
        <p:txBody>
          <a:bodyPr/>
          <a:lstStyle/>
          <a:p>
            <a:r>
              <a:rPr lang="en-US" dirty="0"/>
              <a:t>The Bank of Canada uses open market operations </a:t>
            </a:r>
            <a:r>
              <a:rPr lang="en-US" dirty="0" smtClean="0"/>
              <a:t>to change interest </a:t>
            </a:r>
            <a:r>
              <a:rPr lang="en-US" dirty="0"/>
              <a:t>rates. Buying bonds increases the </a:t>
            </a:r>
            <a:r>
              <a:rPr lang="en-US" dirty="0" smtClean="0"/>
              <a:t>money </a:t>
            </a:r>
            <a:r>
              <a:rPr lang="en-US" dirty="0"/>
              <a:t>supply </a:t>
            </a:r>
            <a:r>
              <a:rPr lang="en-US" dirty="0" smtClean="0"/>
              <a:t>and raises </a:t>
            </a:r>
            <a:r>
              <a:rPr lang="en-US" dirty="0"/>
              <a:t>bond prices, lowering interest rates. Selling </a:t>
            </a:r>
            <a:r>
              <a:rPr lang="en-US" dirty="0" smtClean="0"/>
              <a:t>bonds decreases </a:t>
            </a:r>
            <a:r>
              <a:rPr lang="en-US" dirty="0"/>
              <a:t>the money supply </a:t>
            </a:r>
            <a:r>
              <a:rPr lang="en-US" dirty="0" smtClean="0"/>
              <a:t>and lowers </a:t>
            </a:r>
            <a:r>
              <a:rPr lang="en-US" dirty="0"/>
              <a:t>bond prices, </a:t>
            </a:r>
            <a:r>
              <a:rPr lang="en-US" dirty="0" smtClean="0"/>
              <a:t>raising interest </a:t>
            </a:r>
            <a:r>
              <a:rPr lang="en-US" dirty="0"/>
              <a:t>rates.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pic>
        <p:nvPicPr>
          <p:cNvPr id="6" name="Content Placeholder 2" descr="road-sho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" t="-4817" r="2849" b="14491"/>
          <a:stretch/>
        </p:blipFill>
        <p:spPr bwMode="auto">
          <a:xfrm>
            <a:off x="2110318" y="1102797"/>
            <a:ext cx="4923365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303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31814"/>
            <a:ext cx="8572500" cy="4940805"/>
          </a:xfrm>
        </p:spPr>
        <p:txBody>
          <a:bodyPr/>
          <a:lstStyle/>
          <a:p>
            <a:r>
              <a:rPr lang="en-US" dirty="0" smtClean="0"/>
              <a:t>Interest </a:t>
            </a:r>
            <a:r>
              <a:rPr lang="en-US" dirty="0"/>
              <a:t>rates are determined </a:t>
            </a:r>
            <a:r>
              <a:rPr lang="en-US" dirty="0" smtClean="0"/>
              <a:t>in </a:t>
            </a:r>
            <a:r>
              <a:rPr lang="en-US" dirty="0"/>
              <a:t>money and </a:t>
            </a:r>
            <a:br>
              <a:rPr lang="en-US" dirty="0"/>
            </a:br>
            <a:r>
              <a:rPr lang="en-US" dirty="0" smtClean="0"/>
              <a:t>loanable funds (bond) markets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entral </a:t>
            </a:r>
            <a:r>
              <a:rPr lang="en-US" dirty="0"/>
              <a:t>banks influence short-</a:t>
            </a:r>
            <a:r>
              <a:rPr lang="en-US" dirty="0" smtClean="0"/>
              <a:t>run interest rates,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not long</a:t>
            </a:r>
            <a:r>
              <a:rPr lang="en-US" dirty="0" smtClean="0"/>
              <a:t>-run </a:t>
            </a:r>
            <a:r>
              <a:rPr lang="en-US" dirty="0"/>
              <a:t>interest </a:t>
            </a:r>
            <a:r>
              <a:rPr lang="en-US" dirty="0" smtClean="0"/>
              <a:t>rates</a:t>
            </a:r>
            <a:endParaRPr lang="en-US" dirty="0"/>
          </a:p>
          <a:p>
            <a:pPr lvl="1"/>
            <a:r>
              <a:rPr lang="en-US" dirty="0" smtClean="0"/>
              <a:t>Bank </a:t>
            </a:r>
            <a:r>
              <a:rPr lang="en-US" dirty="0"/>
              <a:t>of Canada’s main policy tool is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1385A7"/>
                </a:solidFill>
              </a:rPr>
              <a:t>overnight rate </a:t>
            </a:r>
            <a:r>
              <a:rPr lang="en-US" dirty="0"/>
              <a:t>—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interest </a:t>
            </a:r>
            <a:r>
              <a:rPr lang="en-US" dirty="0"/>
              <a:t>rate banks charge each other </a:t>
            </a:r>
            <a:r>
              <a:rPr lang="en-US" dirty="0" smtClean="0"/>
              <a:t>for one</a:t>
            </a:r>
            <a:r>
              <a:rPr lang="en-US" dirty="0"/>
              <a:t>-day </a:t>
            </a:r>
            <a:r>
              <a:rPr lang="en-US" dirty="0" smtClean="0"/>
              <a:t>loans</a:t>
            </a:r>
            <a:endParaRPr lang="en-US" dirty="0"/>
          </a:p>
          <a:p>
            <a:pPr lvl="1"/>
            <a:r>
              <a:rPr lang="en-US" dirty="0" smtClean="0"/>
              <a:t>Overnight </a:t>
            </a:r>
            <a:r>
              <a:rPr lang="en-US" dirty="0"/>
              <a:t>rate determines all other short-run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interest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9895"/>
            <a:ext cx="8280400" cy="56539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Lower interest rates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>
                <a:ea typeface="Wingdings"/>
                <a:cs typeface="Wingdings"/>
                <a:sym typeface="Wingdings"/>
              </a:rPr>
              <a:t>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borrowing </a:t>
            </a:r>
            <a:r>
              <a:rPr lang="en-US" dirty="0"/>
              <a:t>and spending, </a:t>
            </a:r>
            <a:r>
              <a:rPr lang="en-US" dirty="0">
                <a:ea typeface="Wingdings"/>
                <a:cs typeface="Wingdings"/>
                <a:sym typeface="Wingdings"/>
              </a:rPr>
              <a:t></a:t>
            </a:r>
            <a:r>
              <a:rPr lang="en-US" dirty="0"/>
              <a:t> </a:t>
            </a:r>
            <a:r>
              <a:rPr lang="en-US" dirty="0" smtClean="0"/>
              <a:t>saving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 a </a:t>
            </a:r>
            <a:r>
              <a:rPr lang="en-US" dirty="0">
                <a:solidFill>
                  <a:srgbClr val="1385A7"/>
                </a:solidFill>
              </a:rPr>
              <a:t>recessionary gap</a:t>
            </a:r>
            <a:r>
              <a:rPr lang="en-US" dirty="0"/>
              <a:t>, Bank of Canada </a:t>
            </a:r>
            <a:r>
              <a:rPr lang="en-US" dirty="0">
                <a:solidFill>
                  <a:srgbClr val="BD4536"/>
                </a:solidFill>
              </a:rPr>
              <a:t>lowers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interest rates to increase aggregate demand and accelerate the economy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Higher </a:t>
            </a:r>
            <a:r>
              <a:rPr lang="en-US" dirty="0"/>
              <a:t>interest rates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 smtClean="0"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/>
              <a:t>borrowing </a:t>
            </a:r>
            <a:r>
              <a:rPr lang="en-US" dirty="0"/>
              <a:t>and spending,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 </a:t>
            </a:r>
            <a:r>
              <a:rPr lang="en-US" dirty="0" smtClean="0"/>
              <a:t>saving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an </a:t>
            </a:r>
            <a:r>
              <a:rPr lang="en-US" dirty="0">
                <a:solidFill>
                  <a:srgbClr val="1385A7"/>
                </a:solidFill>
              </a:rPr>
              <a:t>inflationary gap</a:t>
            </a:r>
            <a:r>
              <a:rPr lang="en-US" dirty="0" smtClean="0"/>
              <a:t>, </a:t>
            </a:r>
            <a:r>
              <a:rPr lang="en-US" dirty="0"/>
              <a:t>Bank of Canada </a:t>
            </a:r>
            <a:r>
              <a:rPr lang="en-US" dirty="0" smtClean="0">
                <a:solidFill>
                  <a:srgbClr val="BD4536"/>
                </a:solidFill>
              </a:rPr>
              <a:t>raises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interest </a:t>
            </a:r>
            <a:r>
              <a:rPr lang="en-US" dirty="0"/>
              <a:t>rates to decrease aggregate demand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</a:t>
            </a:r>
            <a:r>
              <a:rPr lang="en-US" dirty="0"/>
              <a:t>of Canada changes the target interest rate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rgbClr val="1385A7"/>
                </a:solidFill>
              </a:rPr>
              <a:t>open </a:t>
            </a:r>
            <a:r>
              <a:rPr lang="en-US" dirty="0">
                <a:solidFill>
                  <a:srgbClr val="1385A7"/>
                </a:solidFill>
              </a:rPr>
              <a:t>market </a:t>
            </a:r>
            <a:r>
              <a:rPr lang="en-US" dirty="0" smtClean="0">
                <a:solidFill>
                  <a:srgbClr val="1385A7"/>
                </a:solidFill>
              </a:rPr>
              <a:t>operations </a:t>
            </a:r>
            <a:r>
              <a:rPr lang="en-US" dirty="0" smtClean="0"/>
              <a:t>—</a:t>
            </a:r>
            <a:br>
              <a:rPr lang="en-US" dirty="0" smtClean="0"/>
            </a:br>
            <a:r>
              <a:rPr lang="en-US" dirty="0" smtClean="0"/>
              <a:t>buying </a:t>
            </a:r>
            <a:r>
              <a:rPr lang="en-US" dirty="0"/>
              <a:t>or </a:t>
            </a:r>
            <a:r>
              <a:rPr lang="en-US" dirty="0" smtClean="0"/>
              <a:t>selling government</a:t>
            </a:r>
            <a:r>
              <a:rPr lang="en-US" dirty="0"/>
              <a:t> </a:t>
            </a:r>
            <a:r>
              <a:rPr lang="en-US" dirty="0" smtClean="0"/>
              <a:t>bonds </a:t>
            </a:r>
            <a:r>
              <a:rPr lang="en-US" dirty="0"/>
              <a:t>on bond </a:t>
            </a:r>
            <a:r>
              <a:rPr lang="en-US" dirty="0" smtClean="0"/>
              <a:t>market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oney and </a:t>
            </a:r>
            <a:r>
              <a:rPr lang="en-US" dirty="0"/>
              <a:t>bond </a:t>
            </a:r>
            <a:r>
              <a:rPr lang="en-US" dirty="0" smtClean="0"/>
              <a:t>markets are interconnected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11.2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" y="1327154"/>
            <a:ext cx="7221474" cy="52943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1509" y="0"/>
            <a:ext cx="7020983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Initial Demand and Supply in the Money Market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Title">
  <a:themeElements>
    <a:clrScheme name="Title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3_Titl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12678</TotalTime>
  <Words>589</Words>
  <Application>Microsoft Macintosh PowerPoint</Application>
  <PresentationFormat>On-screen Show (4:3)</PresentationFormat>
  <Paragraphs>153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3_Title</vt:lpstr>
      <vt:lpstr>2_Office Theme</vt:lpstr>
      <vt:lpstr>PowerPoint Presentation</vt:lpstr>
      <vt:lpstr>BANK OF CANADA’S JOB</vt:lpstr>
      <vt:lpstr>PowerPoint Presentation</vt:lpstr>
      <vt:lpstr>PowerPoint Presentation</vt:lpstr>
      <vt:lpstr>OPEN MARKET OPERATIONS</vt:lpstr>
      <vt:lpstr>PowerPoint Presentation</vt:lpstr>
      <vt:lpstr>PowerPoint Presentation</vt:lpstr>
      <vt:lpstr>PowerPoint Presentation</vt:lpstr>
      <vt:lpstr>Initial Demand and Supply in the Money Market</vt:lpstr>
      <vt:lpstr>PowerPoint Presentation</vt:lpstr>
      <vt:lpstr>Demand and Supply in the Money Market after Bank of Canada Buys Bonds</vt:lpstr>
      <vt:lpstr>PowerPoint Presentation</vt:lpstr>
      <vt:lpstr>Demand and Supply in the Money Market after Bank of Canada Sells Bonds</vt:lpstr>
      <vt:lpstr>PowerPoint Presentation</vt:lpstr>
      <vt:lpstr>Short-Run and Long-Run Interest Rates  in Canada, 1979 - 2013</vt:lpstr>
      <vt:lpstr>TRANSMISSION MECHANISMS</vt:lpstr>
      <vt:lpstr>PowerPoint Presentation</vt:lpstr>
      <vt:lpstr>Enlarged GDP Circular Flow of Income  and Spending ($) with Banking System</vt:lpstr>
      <vt:lpstr>PowerPoint Presentation</vt:lpstr>
      <vt:lpstr>Bank of Canada and Domestic  Monetary Transmission Mechanism</vt:lpstr>
      <vt:lpstr>PowerPoint Presentation</vt:lpstr>
      <vt:lpstr>Bank of Canada and International  Monetary Transmission Mechanism</vt:lpstr>
      <vt:lpstr>PowerPoint Presentation</vt:lpstr>
      <vt:lpstr>Lowering Interest Rates Causes  a Positive Demand Shock</vt:lpstr>
      <vt:lpstr>PowerPoint Presentation</vt:lpstr>
      <vt:lpstr>Raising Interest Rates Causes  a Negative Demand Shock</vt:lpstr>
      <vt:lpstr>PowerPoint Presentation</vt:lpstr>
      <vt:lpstr>Transmission Effects of Monetary Policy</vt:lpstr>
      <vt:lpstr>TRANSMISSION BREAKDOWNS</vt:lpstr>
      <vt:lpstr>PowerPoint Presentation</vt:lpstr>
      <vt:lpstr>PowerPoint Presentation</vt:lpstr>
      <vt:lpstr>PowerPoint Presentation</vt:lpstr>
      <vt:lpstr>PowerPoint Presentation</vt:lpstr>
      <vt:lpstr>ANCHORING INFLATION EXPECTATIONS</vt:lpstr>
      <vt:lpstr>PowerPoint Presentation</vt:lpstr>
      <vt:lpstr>Inflation Rates and Targets in Canada, 1960 - 2013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Avi J. Cohen</cp:lastModifiedBy>
  <cp:revision>513</cp:revision>
  <cp:lastPrinted>2016-03-13T20:18:18Z</cp:lastPrinted>
  <dcterms:created xsi:type="dcterms:W3CDTF">2014-09-07T21:06:58Z</dcterms:created>
  <dcterms:modified xsi:type="dcterms:W3CDTF">2017-03-04T12:51:50Z</dcterms:modified>
  <cp:category/>
</cp:coreProperties>
</file>