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42"/>
  </p:notesMasterIdLst>
  <p:handoutMasterIdLst>
    <p:handoutMasterId r:id="rId43"/>
  </p:handoutMasterIdLst>
  <p:sldIdLst>
    <p:sldId id="659" r:id="rId2"/>
    <p:sldId id="62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34" r:id="rId16"/>
    <p:sldId id="635" r:id="rId17"/>
    <p:sldId id="636" r:id="rId18"/>
    <p:sldId id="637" r:id="rId19"/>
    <p:sldId id="638" r:id="rId20"/>
    <p:sldId id="660" r:id="rId21"/>
    <p:sldId id="639" r:id="rId22"/>
    <p:sldId id="640" r:id="rId23"/>
    <p:sldId id="641" r:id="rId24"/>
    <p:sldId id="642" r:id="rId25"/>
    <p:sldId id="643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3" autoAdjust="0"/>
    <p:restoredTop sz="69409" autoAdjust="0"/>
  </p:normalViewPr>
  <p:slideViewPr>
    <p:cSldViewPr snapToGrid="0" snapToObjects="1">
      <p:cViewPr>
        <p:scale>
          <a:sx n="75" d="100"/>
          <a:sy n="75" d="100"/>
        </p:scale>
        <p:origin x="-1928" y="-72"/>
      </p:cViewPr>
      <p:guideLst>
        <p:guide orient="horz" pos="554"/>
        <p:guide pos="32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2136" y="-120"/>
      </p:cViewPr>
      <p:guideLst>
        <p:guide orient="horz" pos="2880"/>
        <p:guide pos="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19  </a:t>
            </a:r>
            <a:br>
              <a:rPr lang="en-CA" dirty="0" smtClean="0"/>
            </a:br>
            <a:r>
              <a:rPr lang="en-CA" dirty="0" smtClean="0"/>
              <a:t>21 March 2016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7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05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4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71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85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7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0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79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89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68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6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9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08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73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87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91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41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729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50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7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6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193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6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2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6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4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0138" y="3841750"/>
            <a:ext cx="6953250" cy="192563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400">
                <a:solidFill>
                  <a:srgbClr val="595959"/>
                </a:solidFill>
              </a:defRPr>
            </a:lvl2pPr>
            <a:lvl3pPr marL="914400" indent="0" algn="ctr">
              <a:buNone/>
              <a:defRPr sz="2400">
                <a:solidFill>
                  <a:srgbClr val="595959"/>
                </a:solidFill>
              </a:defRPr>
            </a:lvl3pPr>
            <a:lvl4pPr marL="1371600" indent="0" algn="ctr">
              <a:buNone/>
              <a:defRPr sz="2400">
                <a:solidFill>
                  <a:srgbClr val="595959"/>
                </a:solidFill>
              </a:defRPr>
            </a:lvl4pPr>
            <a:lvl5pPr marL="1828800" indent="0" algn="ctr">
              <a:buNone/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763905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7628467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6" y="4761752"/>
            <a:ext cx="7772400" cy="1362075"/>
          </a:xfrm>
        </p:spPr>
        <p:txBody>
          <a:bodyPr anchor="t"/>
          <a:lstStyle>
            <a:lvl1pPr algn="r">
              <a:defRPr sz="36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821" y="1158875"/>
            <a:ext cx="7651429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gi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 descr="gi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56" r="-20956"/>
          <a:stretch>
            <a:fillRect/>
          </a:stretch>
        </p:blipFill>
        <p:spPr>
          <a:xfrm>
            <a:off x="-725939" y="393151"/>
            <a:ext cx="7724204" cy="7075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5845" y="-148977"/>
            <a:ext cx="87234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AC232A"/>
                </a:solidFill>
              </a:rPr>
              <a:t>Spending Others’ Money</a:t>
            </a:r>
            <a:endParaRPr lang="en-US" sz="4800" dirty="0">
              <a:solidFill>
                <a:srgbClr val="AC232A"/>
              </a:solidFill>
            </a:endParaRPr>
          </a:p>
          <a:p>
            <a:r>
              <a:rPr lang="en-US" sz="4800" dirty="0">
                <a:solidFill>
                  <a:srgbClr val="AC232A"/>
                </a:solidFill>
              </a:rPr>
              <a:t>	</a:t>
            </a:r>
          </a:p>
          <a:p>
            <a:endParaRPr lang="en-US" sz="4800" dirty="0" smtClean="0">
              <a:latin typeface="Calibri" charset="0"/>
            </a:endParaRPr>
          </a:p>
          <a:p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8070" y="4104601"/>
            <a:ext cx="4172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Fiscal Policy, Deficits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National Debt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Expansionary Fiscal Policy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to Fill a Recessionary Gap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12.4</a:t>
            </a:r>
          </a:p>
        </p:txBody>
      </p:sp>
      <p:pic>
        <p:nvPicPr>
          <p:cNvPr id="2" name="Picture 1" descr="Fig_12.4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8" y="1384300"/>
            <a:ext cx="6462979" cy="5255971"/>
          </a:xfrm>
          <a:prstGeom prst="rect">
            <a:avLst/>
          </a:prstGeom>
        </p:spPr>
      </p:pic>
      <p:pic>
        <p:nvPicPr>
          <p:cNvPr id="3" name="Picture 2" descr="Fig_12.4_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1930402"/>
            <a:ext cx="4059936" cy="3555187"/>
          </a:xfrm>
          <a:prstGeom prst="rect">
            <a:avLst/>
          </a:prstGeom>
        </p:spPr>
      </p:pic>
      <p:pic>
        <p:nvPicPr>
          <p:cNvPr id="5" name="Picture 4" descr="Fig_12.4_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9" y="3500965"/>
            <a:ext cx="4191610" cy="25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785100" cy="565391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Contractionary </a:t>
            </a:r>
            <a:r>
              <a:rPr lang="en-US" dirty="0">
                <a:solidFill>
                  <a:srgbClr val="1385A7"/>
                </a:solidFill>
              </a:rPr>
              <a:t>fiscal </a:t>
            </a:r>
            <a:r>
              <a:rPr lang="en-US" dirty="0" smtClean="0">
                <a:solidFill>
                  <a:srgbClr val="1385A7"/>
                </a:solidFill>
              </a:rPr>
              <a:t>policy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decreases aggregate demand </a:t>
            </a:r>
            <a:r>
              <a:rPr lang="en-US" dirty="0"/>
              <a:t>by decreasing government spending</a:t>
            </a:r>
            <a:r>
              <a:rPr lang="en-US" dirty="0" smtClean="0"/>
              <a:t>, increasing </a:t>
            </a:r>
            <a:r>
              <a:rPr lang="en-US" dirty="0"/>
              <a:t>taxes, </a:t>
            </a:r>
            <a:br>
              <a:rPr lang="en-US" dirty="0"/>
            </a:br>
            <a:r>
              <a:rPr lang="en-US" dirty="0"/>
              <a:t>or decreasing </a:t>
            </a:r>
            <a:r>
              <a:rPr lang="en-US" dirty="0" smtClean="0"/>
              <a:t>transfers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hifts </a:t>
            </a:r>
            <a:r>
              <a:rPr lang="en-US" dirty="0"/>
              <a:t>the aggregate demand curve leftward </a:t>
            </a:r>
            <a:r>
              <a:rPr lang="en-US" dirty="0" smtClean="0"/>
              <a:t>— negative </a:t>
            </a:r>
            <a:r>
              <a:rPr lang="en-US" dirty="0"/>
              <a:t>aggregate demand </a:t>
            </a:r>
            <a:r>
              <a:rPr lang="en-US" dirty="0" smtClean="0"/>
              <a:t>shock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ounters </a:t>
            </a:r>
            <a:r>
              <a:rPr lang="en-US" dirty="0"/>
              <a:t>an inflationary </a:t>
            </a:r>
            <a:r>
              <a:rPr lang="en-US" dirty="0" smtClean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8921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Contractionary Fiscal Policy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to Fill an Inflationary Gap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12.5</a:t>
            </a:r>
          </a:p>
        </p:txBody>
      </p:sp>
      <p:pic>
        <p:nvPicPr>
          <p:cNvPr id="2" name="Picture 1" descr="Fig_12.5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5" y="1384300"/>
            <a:ext cx="6073445" cy="5157216"/>
          </a:xfrm>
          <a:prstGeom prst="rect">
            <a:avLst/>
          </a:prstGeom>
        </p:spPr>
      </p:pic>
      <p:pic>
        <p:nvPicPr>
          <p:cNvPr id="3" name="Picture 2" descr="Fig_12.5_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8" y="1930400"/>
            <a:ext cx="4098341" cy="3560674"/>
          </a:xfrm>
          <a:prstGeom prst="rect">
            <a:avLst/>
          </a:prstGeom>
        </p:spPr>
      </p:pic>
      <p:pic>
        <p:nvPicPr>
          <p:cNvPr id="5" name="Picture 4" descr="Fig_12.5_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99" y="2971801"/>
            <a:ext cx="3226003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Injection’s multiplier effects on equilibrium real GDP depend on how close economy is to potential GDP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economy </a:t>
            </a:r>
            <a:r>
              <a:rPr lang="en-US" dirty="0">
                <a:solidFill>
                  <a:srgbClr val="BD4536"/>
                </a:solidFill>
              </a:rPr>
              <a:t>below potential GDP</a:t>
            </a:r>
            <a:r>
              <a:rPr lang="en-US" dirty="0"/>
              <a:t>,  </a:t>
            </a:r>
            <a:br>
              <a:rPr lang="en-US" dirty="0"/>
            </a:br>
            <a:r>
              <a:rPr lang="en-US" dirty="0">
                <a:solidFill>
                  <a:srgbClr val="BD4536"/>
                </a:solidFill>
              </a:rPr>
              <a:t>more</a:t>
            </a:r>
            <a:r>
              <a:rPr lang="en-US" dirty="0"/>
              <a:t> of  increase in aggregate demand </a:t>
            </a:r>
            <a:br>
              <a:rPr lang="en-US" dirty="0"/>
            </a:br>
            <a:r>
              <a:rPr lang="en-US" dirty="0">
                <a:solidFill>
                  <a:srgbClr val="BD4536"/>
                </a:solidFill>
              </a:rPr>
              <a:t>increases real GDP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economy at or </a:t>
            </a:r>
            <a:r>
              <a:rPr lang="en-US" dirty="0">
                <a:solidFill>
                  <a:srgbClr val="BD4536"/>
                </a:solidFill>
              </a:rPr>
              <a:t>above potential GDP</a:t>
            </a:r>
            <a:r>
              <a:rPr lang="en-US" dirty="0"/>
              <a:t>,  </a:t>
            </a:r>
            <a:br>
              <a:rPr lang="en-US" dirty="0"/>
            </a:br>
            <a:r>
              <a:rPr lang="en-US" dirty="0"/>
              <a:t>more of increase in aggregate demand </a:t>
            </a:r>
            <a:br>
              <a:rPr lang="en-US" dirty="0"/>
            </a:br>
            <a:r>
              <a:rPr lang="en-US" dirty="0">
                <a:solidFill>
                  <a:srgbClr val="BD4536"/>
                </a:solidFill>
              </a:rPr>
              <a:t>drives up prices</a:t>
            </a:r>
          </a:p>
        </p:txBody>
      </p:sp>
    </p:spTree>
    <p:extLst>
      <p:ext uri="{BB962C8B-B14F-4D97-AF65-F5344CB8AC3E}">
        <p14:creationId xmlns:p14="http://schemas.microsoft.com/office/powerpoint/2010/main" val="175131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s-on_larg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35" y="3302002"/>
            <a:ext cx="2174701" cy="2681875"/>
          </a:xfrm>
          <a:prstGeom prst="rect">
            <a:avLst/>
          </a:prstGeom>
        </p:spPr>
      </p:pic>
      <p:pic>
        <p:nvPicPr>
          <p:cNvPr id="3" name="Picture 2" descr="hands-on_hands-of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20" y="0"/>
            <a:ext cx="2339580" cy="27938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429895"/>
            <a:ext cx="6654801" cy="565391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Hands</a:t>
            </a:r>
            <a:r>
              <a:rPr lang="en-US" dirty="0">
                <a:solidFill>
                  <a:srgbClr val="1385A7"/>
                </a:solidFill>
              </a:rPr>
              <a:t>-off </a:t>
            </a:r>
            <a:r>
              <a:rPr lang="en-US" dirty="0"/>
              <a:t>camp favours tax cuts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accelerate </a:t>
            </a:r>
            <a:r>
              <a:rPr lang="en-US" dirty="0"/>
              <a:t>economy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spending </a:t>
            </a:r>
            <a:r>
              <a:rPr lang="en-US" dirty="0"/>
              <a:t>reductions to slow </a:t>
            </a:r>
            <a:r>
              <a:rPr lang="en-US" dirty="0" smtClean="0"/>
              <a:t>economy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>
                <a:solidFill>
                  <a:srgbClr val="1385A7"/>
                </a:solidFill>
              </a:rPr>
              <a:t>Hands</a:t>
            </a:r>
            <a:r>
              <a:rPr lang="en-US" dirty="0">
                <a:solidFill>
                  <a:srgbClr val="1385A7"/>
                </a:solidFill>
              </a:rPr>
              <a:t>-on </a:t>
            </a:r>
            <a:r>
              <a:rPr lang="en-US" dirty="0"/>
              <a:t>camp favours government spending to </a:t>
            </a:r>
            <a:r>
              <a:rPr lang="en-US" dirty="0" smtClean="0"/>
              <a:t>accelerate </a:t>
            </a:r>
            <a:r>
              <a:rPr lang="en-US" dirty="0"/>
              <a:t>economy; </a:t>
            </a:r>
            <a:br>
              <a:rPr lang="en-US" dirty="0"/>
            </a:br>
            <a:r>
              <a:rPr lang="en-US" dirty="0" smtClean="0"/>
              <a:t>tax </a:t>
            </a:r>
            <a:r>
              <a:rPr lang="en-US" dirty="0"/>
              <a:t>increases to </a:t>
            </a:r>
            <a:r>
              <a:rPr lang="en-US" dirty="0" smtClean="0"/>
              <a:t>slow </a:t>
            </a:r>
            <a:r>
              <a:rPr lang="en-US" dirty="0"/>
              <a:t>economy</a:t>
            </a:r>
          </a:p>
        </p:txBody>
      </p:sp>
    </p:spTree>
    <p:extLst>
      <p:ext uri="{BB962C8B-B14F-4D97-AF65-F5344CB8AC3E}">
        <p14:creationId xmlns:p14="http://schemas.microsoft.com/office/powerpoint/2010/main" val="409077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SUPPLY POLICIES FOR GROWTH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858573" y="4328583"/>
            <a:ext cx="7426855" cy="1925638"/>
          </a:xfrm>
        </p:spPr>
        <p:txBody>
          <a:bodyPr/>
          <a:lstStyle/>
          <a:p>
            <a:r>
              <a:rPr lang="en-US" dirty="0"/>
              <a:t>Fiscal policies targeting aggregate supply —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tax </a:t>
            </a:r>
            <a:r>
              <a:rPr lang="en-US" dirty="0"/>
              <a:t>incentives</a:t>
            </a:r>
            <a:r>
              <a:rPr lang="en-US" dirty="0" smtClean="0"/>
              <a:t>, support </a:t>
            </a:r>
            <a:r>
              <a:rPr lang="en-US" dirty="0"/>
              <a:t>for R&amp;D, education, training — promote </a:t>
            </a:r>
            <a:r>
              <a:rPr lang="en-US" dirty="0" smtClean="0"/>
              <a:t>economic growth</a:t>
            </a:r>
            <a:r>
              <a:rPr lang="en-US" dirty="0"/>
              <a:t>, but hands-off and hands-on camps differ </a:t>
            </a:r>
            <a:r>
              <a:rPr lang="en-US" dirty="0" smtClean="0"/>
              <a:t>in emphasizing </a:t>
            </a:r>
            <a:r>
              <a:rPr lang="en-US" dirty="0"/>
              <a:t>long-run or short-run effects.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thatch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22" y="1593850"/>
            <a:ext cx="383675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30972"/>
            <a:ext cx="8104778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Government </a:t>
            </a:r>
            <a:r>
              <a:rPr lang="en-US" dirty="0"/>
              <a:t>policies to promote economic </a:t>
            </a:r>
            <a:r>
              <a:rPr lang="en-US" dirty="0" smtClean="0"/>
              <a:t>growth include </a:t>
            </a:r>
            <a:r>
              <a:rPr lang="en-US" dirty="0"/>
              <a:t>spending and tax </a:t>
            </a:r>
            <a:r>
              <a:rPr lang="en-US" dirty="0" smtClean="0"/>
              <a:t>incentives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stimulate saving and increase </a:t>
            </a:r>
            <a:r>
              <a:rPr lang="en-US" dirty="0" smtClean="0"/>
              <a:t>quantity </a:t>
            </a:r>
            <a:r>
              <a:rPr lang="en-US" dirty="0"/>
              <a:t>of </a:t>
            </a:r>
            <a:r>
              <a:rPr lang="en-US" dirty="0" smtClean="0"/>
              <a:t>capital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research and </a:t>
            </a:r>
            <a:r>
              <a:rPr lang="en-US" dirty="0" smtClean="0"/>
              <a:t>development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education and training </a:t>
            </a:r>
            <a:r>
              <a:rPr lang="en-US" dirty="0" smtClean="0"/>
              <a:t>increasing </a:t>
            </a:r>
            <a:r>
              <a:rPr lang="en-US" dirty="0"/>
              <a:t>human </a:t>
            </a:r>
            <a:r>
              <a:rPr lang="en-US" dirty="0" smtClean="0"/>
              <a:t>capital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Fiscal </a:t>
            </a:r>
            <a:r>
              <a:rPr lang="en-US" dirty="0"/>
              <a:t>spending and tax policies can increase </a:t>
            </a:r>
            <a:r>
              <a:rPr lang="en-US" dirty="0" smtClean="0"/>
              <a:t>quantity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quality of inputs, increasing (long-run and short-run</a:t>
            </a:r>
            <a:r>
              <a:rPr lang="en-US" dirty="0" smtClean="0"/>
              <a:t>) aggregate </a:t>
            </a:r>
            <a:r>
              <a:rPr lang="en-US" dirty="0"/>
              <a:t>supply and potential GDP per </a:t>
            </a:r>
            <a:r>
              <a:rPr lang="en-US" dirty="0" smtClean="0"/>
              <a:t>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12.6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Positive Supply Shock and Economic Growth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6" name="Picture 5" descr="Fig_12.6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003300"/>
            <a:ext cx="6605626" cy="5316322"/>
          </a:xfrm>
          <a:prstGeom prst="rect">
            <a:avLst/>
          </a:prstGeom>
        </p:spPr>
      </p:pic>
      <p:pic>
        <p:nvPicPr>
          <p:cNvPr id="9" name="Picture 8" descr="Fig_12.6_ba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62083"/>
            <a:ext cx="5848502" cy="4334256"/>
          </a:xfrm>
          <a:prstGeom prst="rect">
            <a:avLst/>
          </a:prstGeom>
        </p:spPr>
      </p:pic>
      <p:pic>
        <p:nvPicPr>
          <p:cNvPr id="3" name="Picture 2" descr="Fig_12.6_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3" y="1374783"/>
            <a:ext cx="3917290" cy="432328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87967" y="3276595"/>
            <a:ext cx="3856939" cy="2802573"/>
            <a:chOff x="1087967" y="3276595"/>
            <a:chExt cx="3856939" cy="2802573"/>
          </a:xfrm>
        </p:grpSpPr>
        <p:pic>
          <p:nvPicPr>
            <p:cNvPr id="8" name="Picture 7" descr="Fig_12.6_build2a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67" y="3780366"/>
              <a:ext cx="3856939" cy="2298802"/>
            </a:xfrm>
            <a:prstGeom prst="rect">
              <a:avLst/>
            </a:prstGeom>
          </p:spPr>
        </p:pic>
        <p:pic>
          <p:nvPicPr>
            <p:cNvPr id="4" name="Picture 3" descr="Fig_12.6_build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59" y="3276595"/>
              <a:ext cx="702259" cy="702259"/>
            </a:xfrm>
            <a:prstGeom prst="rect">
              <a:avLst/>
            </a:prstGeom>
          </p:spPr>
        </p:pic>
      </p:grpSp>
      <p:pic>
        <p:nvPicPr>
          <p:cNvPr id="7" name="Picture 6" descr="Fig_12.6_build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7" y="3323164"/>
            <a:ext cx="4010558" cy="31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Supply</a:t>
            </a:r>
            <a:r>
              <a:rPr lang="en-US" dirty="0">
                <a:solidFill>
                  <a:srgbClr val="1385A7"/>
                </a:solidFill>
              </a:rPr>
              <a:t>-side </a:t>
            </a:r>
            <a:r>
              <a:rPr lang="en-US" dirty="0" smtClean="0">
                <a:solidFill>
                  <a:srgbClr val="1385A7"/>
                </a:solidFill>
              </a:rPr>
              <a:t>effects 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incentive </a:t>
            </a:r>
            <a:r>
              <a:rPr lang="en-US" dirty="0"/>
              <a:t>effects of taxes </a:t>
            </a:r>
            <a:r>
              <a:rPr lang="en-US" dirty="0" smtClean="0"/>
              <a:t>on aggregate supply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i="1" dirty="0" smtClean="0"/>
              <a:t>Supply</a:t>
            </a:r>
            <a:r>
              <a:rPr lang="en-US" i="1" dirty="0"/>
              <a:t>-siders </a:t>
            </a:r>
            <a:r>
              <a:rPr lang="en-US" dirty="0"/>
              <a:t>believe tax cuts have </a:t>
            </a:r>
            <a:r>
              <a:rPr lang="en-US" dirty="0" smtClean="0"/>
              <a:t>powerful incentive </a:t>
            </a:r>
            <a:r>
              <a:rPr lang="en-US" dirty="0"/>
              <a:t>effects and will increase, not decrease</a:t>
            </a:r>
            <a:r>
              <a:rPr lang="en-US" dirty="0" smtClean="0"/>
              <a:t>, government </a:t>
            </a:r>
            <a:r>
              <a:rPr lang="en-US" dirty="0"/>
              <a:t>tax </a:t>
            </a:r>
            <a:r>
              <a:rPr lang="en-US" dirty="0" smtClean="0"/>
              <a:t>revenues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i="1" dirty="0" err="1" smtClean="0"/>
              <a:t>Laffer</a:t>
            </a:r>
            <a:r>
              <a:rPr lang="en-US" i="1" dirty="0" smtClean="0"/>
              <a:t> </a:t>
            </a:r>
            <a:r>
              <a:rPr lang="en-US" i="1" dirty="0"/>
              <a:t>Curve </a:t>
            </a:r>
            <a:r>
              <a:rPr lang="en-US" dirty="0"/>
              <a:t>— </a:t>
            </a:r>
            <a:r>
              <a:rPr lang="en-US" dirty="0" smtClean="0"/>
              <a:t>graph </a:t>
            </a:r>
            <a:r>
              <a:rPr lang="en-US" dirty="0"/>
              <a:t>showing that as </a:t>
            </a:r>
            <a:r>
              <a:rPr lang="en-US" dirty="0" smtClean="0"/>
              <a:t>tax rate increases</a:t>
            </a:r>
            <a:r>
              <a:rPr lang="en-US" dirty="0"/>
              <a:t>, tax revenues increase, reach a maximum</a:t>
            </a:r>
            <a:r>
              <a:rPr lang="en-US" dirty="0" smtClean="0"/>
              <a:t>, then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2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 err="1" smtClean="0">
                <a:ea typeface="ＭＳ Ｐゴシック" charset="0"/>
              </a:rPr>
              <a:t>Laffer</a:t>
            </a:r>
            <a:r>
              <a:rPr lang="en-US" dirty="0" smtClean="0">
                <a:ea typeface="ＭＳ Ｐゴシック" charset="0"/>
              </a:rPr>
              <a:t> Curve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12.7</a:t>
            </a:r>
          </a:p>
        </p:txBody>
      </p:sp>
      <p:pic>
        <p:nvPicPr>
          <p:cNvPr id="2" name="Picture 1" descr="Fig_12.7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2" y="1866869"/>
            <a:ext cx="5059680" cy="3848100"/>
          </a:xfrm>
          <a:prstGeom prst="rect">
            <a:avLst/>
          </a:prstGeom>
        </p:spPr>
      </p:pic>
      <p:pic>
        <p:nvPicPr>
          <p:cNvPr id="3" name="Picture 2" descr="Fig_12.7_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0" y="2412970"/>
            <a:ext cx="8305800" cy="2872740"/>
          </a:xfrm>
          <a:prstGeom prst="rect">
            <a:avLst/>
          </a:prstGeom>
        </p:spPr>
      </p:pic>
      <p:pic>
        <p:nvPicPr>
          <p:cNvPr id="4" name="Picture 3" descr="Fig_12.7_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29" y="2429904"/>
            <a:ext cx="561594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DEMAND POLICIES FOR STABILIZATION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387850"/>
            <a:ext cx="6953250" cy="1925638"/>
          </a:xfrm>
        </p:spPr>
        <p:txBody>
          <a:bodyPr/>
          <a:lstStyle/>
          <a:p>
            <a:r>
              <a:rPr lang="en-US" dirty="0"/>
              <a:t>Fiscal policies — changes in government spending</a:t>
            </a:r>
            <a:r>
              <a:rPr lang="en-US" dirty="0" smtClean="0"/>
              <a:t>, taxes</a:t>
            </a:r>
            <a:r>
              <a:rPr lang="en-US" dirty="0"/>
              <a:t>, and transfers — act as aggregate demand shocks</a:t>
            </a:r>
            <a:r>
              <a:rPr lang="en-US" dirty="0" smtClean="0"/>
              <a:t>, have </a:t>
            </a:r>
            <a:r>
              <a:rPr lang="en-US" dirty="0"/>
              <a:t>multiplied impact on aggregate demand,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can counter </a:t>
            </a:r>
            <a:r>
              <a:rPr lang="en-US" dirty="0"/>
              <a:t>output </a:t>
            </a:r>
            <a:r>
              <a:rPr lang="en-US" dirty="0" smtClean="0"/>
              <a:t>gaps.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parliam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86" y="1320800"/>
            <a:ext cx="4331429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Supply</a:t>
            </a:r>
            <a:r>
              <a:rPr lang="en-US" dirty="0">
                <a:solidFill>
                  <a:srgbClr val="1385A7"/>
                </a:solidFill>
              </a:rPr>
              <a:t>-side </a:t>
            </a:r>
            <a:r>
              <a:rPr lang="en-US" dirty="0" smtClean="0">
                <a:solidFill>
                  <a:srgbClr val="1385A7"/>
                </a:solidFill>
              </a:rPr>
              <a:t>effects 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incentive </a:t>
            </a:r>
            <a:r>
              <a:rPr lang="en-US" dirty="0"/>
              <a:t>effects of taxes </a:t>
            </a:r>
            <a:r>
              <a:rPr lang="en-US" dirty="0" smtClean="0"/>
              <a:t>on aggregate supply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i="1" dirty="0" smtClean="0"/>
              <a:t>Supply</a:t>
            </a:r>
            <a:r>
              <a:rPr lang="en-US" i="1" dirty="0"/>
              <a:t>-siders </a:t>
            </a:r>
            <a:r>
              <a:rPr lang="en-US" dirty="0"/>
              <a:t>believe tax cuts have </a:t>
            </a:r>
            <a:r>
              <a:rPr lang="en-US" dirty="0" smtClean="0"/>
              <a:t>powerful incentive </a:t>
            </a:r>
            <a:r>
              <a:rPr lang="en-US" dirty="0"/>
              <a:t>effects and will increase, not decrease</a:t>
            </a:r>
            <a:r>
              <a:rPr lang="en-US" dirty="0" smtClean="0"/>
              <a:t>, government </a:t>
            </a:r>
            <a:r>
              <a:rPr lang="en-US" dirty="0"/>
              <a:t>tax </a:t>
            </a:r>
            <a:r>
              <a:rPr lang="en-US" dirty="0" smtClean="0"/>
              <a:t>revenues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i="1" dirty="0" err="1" smtClean="0"/>
              <a:t>Laffer</a:t>
            </a:r>
            <a:r>
              <a:rPr lang="en-US" i="1" dirty="0" smtClean="0"/>
              <a:t> </a:t>
            </a:r>
            <a:r>
              <a:rPr lang="en-US" i="1" dirty="0"/>
              <a:t>Curve </a:t>
            </a:r>
            <a:r>
              <a:rPr lang="en-US" dirty="0"/>
              <a:t>— </a:t>
            </a:r>
            <a:r>
              <a:rPr lang="en-US" dirty="0" smtClean="0"/>
              <a:t>graph </a:t>
            </a:r>
            <a:r>
              <a:rPr lang="en-US" dirty="0"/>
              <a:t>showing that as </a:t>
            </a:r>
            <a:r>
              <a:rPr lang="en-US" dirty="0" smtClean="0"/>
              <a:t>tax rate increases</a:t>
            </a:r>
            <a:r>
              <a:rPr lang="en-US" dirty="0"/>
              <a:t>, tax revenues increase, reach a maximum</a:t>
            </a:r>
            <a:r>
              <a:rPr lang="en-US" dirty="0" smtClean="0"/>
              <a:t>, then decrease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Evidence </a:t>
            </a:r>
            <a:r>
              <a:rPr lang="en-US" dirty="0"/>
              <a:t>shows that tax cuts </a:t>
            </a:r>
            <a:r>
              <a:rPr lang="en-US" dirty="0">
                <a:solidFill>
                  <a:srgbClr val="BD4536"/>
                </a:solidFill>
              </a:rPr>
              <a:t>reduce</a:t>
            </a:r>
            <a:r>
              <a:rPr lang="en-US" dirty="0"/>
              <a:t> </a:t>
            </a:r>
            <a:r>
              <a:rPr lang="en-US" dirty="0" smtClean="0"/>
              <a:t>revenue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Supply</a:t>
            </a:r>
            <a:r>
              <a:rPr lang="en-US" dirty="0"/>
              <a:t>-sider arguments appeal to politicians </a:t>
            </a:r>
            <a:r>
              <a:rPr lang="en-US" dirty="0" smtClean="0"/>
              <a:t>who promise </a:t>
            </a:r>
            <a:r>
              <a:rPr lang="en-US" dirty="0"/>
              <a:t>tax cuts — which voters like — </a:t>
            </a:r>
            <a:r>
              <a:rPr lang="en-US" dirty="0" smtClean="0"/>
              <a:t>without reducing </a:t>
            </a:r>
            <a:r>
              <a:rPr lang="en-US" dirty="0"/>
              <a:t>government services or </a:t>
            </a:r>
            <a:r>
              <a:rPr lang="en-US" dirty="0" smtClean="0"/>
              <a:t>going </a:t>
            </a:r>
            <a:r>
              <a:rPr lang="en-US" dirty="0"/>
              <a:t>into </a:t>
            </a:r>
            <a:r>
              <a:rPr lang="en-US" dirty="0" smtClean="0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6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s-on_larg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5" y="4178302"/>
            <a:ext cx="2174701" cy="2681875"/>
          </a:xfrm>
          <a:prstGeom prst="rect">
            <a:avLst/>
          </a:prstGeom>
        </p:spPr>
      </p:pic>
      <p:pic>
        <p:nvPicPr>
          <p:cNvPr id="4" name="Picture 3" descr="hands-on_hands-of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20" y="1193800"/>
            <a:ext cx="2339580" cy="27938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80400" cy="565391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Fiscal </a:t>
            </a:r>
            <a:r>
              <a:rPr lang="en-US" dirty="0"/>
              <a:t>policies that encourage saving can </a:t>
            </a:r>
            <a:br>
              <a:rPr lang="en-US" dirty="0"/>
            </a:br>
            <a:r>
              <a:rPr lang="en-US" dirty="0" smtClean="0"/>
              <a:t>decrease aggregate </a:t>
            </a:r>
            <a:r>
              <a:rPr lang="en-US" dirty="0"/>
              <a:t>demand in the </a:t>
            </a:r>
            <a:r>
              <a:rPr lang="en-US" dirty="0" smtClean="0"/>
              <a:t>present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Hands</a:t>
            </a:r>
            <a:r>
              <a:rPr lang="en-US" dirty="0">
                <a:solidFill>
                  <a:srgbClr val="1385A7"/>
                </a:solidFill>
              </a:rPr>
              <a:t>-off </a:t>
            </a:r>
            <a:r>
              <a:rPr lang="en-US" dirty="0"/>
              <a:t>camp believes long-run </a:t>
            </a:r>
            <a:r>
              <a:rPr lang="en-US" dirty="0" smtClean="0"/>
              <a:t>benefits of </a:t>
            </a:r>
            <a:br>
              <a:rPr lang="en-US" dirty="0" smtClean="0"/>
            </a:br>
            <a:r>
              <a:rPr lang="en-US" dirty="0" smtClean="0"/>
              <a:t>increased </a:t>
            </a:r>
            <a:r>
              <a:rPr lang="en-US" dirty="0"/>
              <a:t>aggregate supply </a:t>
            </a:r>
            <a:r>
              <a:rPr lang="en-US" dirty="0" smtClean="0"/>
              <a:t>outweigh </a:t>
            </a:r>
            <a:br>
              <a:rPr lang="en-US" dirty="0" smtClean="0"/>
            </a:br>
            <a:r>
              <a:rPr lang="en-US" dirty="0" smtClean="0"/>
              <a:t>short</a:t>
            </a:r>
            <a:r>
              <a:rPr lang="en-US" dirty="0"/>
              <a:t>-run mismatches between </a:t>
            </a:r>
            <a:br>
              <a:rPr lang="en-US" dirty="0"/>
            </a:br>
            <a:r>
              <a:rPr lang="en-US" dirty="0"/>
              <a:t>reduced </a:t>
            </a:r>
            <a:r>
              <a:rPr lang="en-US" dirty="0" smtClean="0"/>
              <a:t>aggregate demand and </a:t>
            </a:r>
            <a:br>
              <a:rPr lang="en-US" dirty="0" smtClean="0"/>
            </a:br>
            <a:r>
              <a:rPr lang="en-US" dirty="0"/>
              <a:t>aggregate </a:t>
            </a:r>
            <a:r>
              <a:rPr lang="en-US" dirty="0" smtClean="0"/>
              <a:t>supply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sz="1400" dirty="0"/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Hands</a:t>
            </a:r>
            <a:r>
              <a:rPr lang="en-US" dirty="0">
                <a:solidFill>
                  <a:srgbClr val="1385A7"/>
                </a:solidFill>
              </a:rPr>
              <a:t>-on </a:t>
            </a:r>
            <a:r>
              <a:rPr lang="en-US" dirty="0"/>
              <a:t>camp </a:t>
            </a:r>
            <a:r>
              <a:rPr lang="en-US" dirty="0" smtClean="0"/>
              <a:t>worries </a:t>
            </a:r>
            <a:r>
              <a:rPr lang="en-US" dirty="0"/>
              <a:t>that short-run costs </a:t>
            </a:r>
            <a:r>
              <a:rPr lang="en-US" dirty="0" smtClean="0"/>
              <a:t>of decreased </a:t>
            </a:r>
            <a:r>
              <a:rPr lang="en-US" dirty="0"/>
              <a:t>aggregate demand and recession </a:t>
            </a:r>
            <a:br>
              <a:rPr lang="en-US" dirty="0"/>
            </a:br>
            <a:r>
              <a:rPr lang="en-US" dirty="0" smtClean="0"/>
              <a:t>outweigh long</a:t>
            </a:r>
            <a:r>
              <a:rPr lang="en-US" dirty="0"/>
              <a:t>-run benefits of </a:t>
            </a:r>
            <a:br>
              <a:rPr lang="en-US" dirty="0"/>
            </a:br>
            <a:r>
              <a:rPr lang="en-US" dirty="0"/>
              <a:t>economic </a:t>
            </a:r>
            <a:r>
              <a:rPr lang="en-US" dirty="0" smtClean="0"/>
              <a:t>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7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BUDGET SURPLUSES AND DEFICITS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745067" y="4375150"/>
            <a:ext cx="7308321" cy="1925638"/>
          </a:xfrm>
        </p:spPr>
        <p:txBody>
          <a:bodyPr/>
          <a:lstStyle/>
          <a:p>
            <a:r>
              <a:rPr lang="en-US" dirty="0"/>
              <a:t>Automatic stabilizers create cyclical budget </a:t>
            </a:r>
            <a:r>
              <a:rPr lang="en-US" dirty="0" smtClean="0"/>
              <a:t>deficits and </a:t>
            </a:r>
            <a:r>
              <a:rPr lang="en-US" dirty="0"/>
              <a:t>surpluses while keeping the economy close </a:t>
            </a:r>
            <a:r>
              <a:rPr lang="en-US" dirty="0" smtClean="0"/>
              <a:t>to potential </a:t>
            </a:r>
            <a:r>
              <a:rPr lang="en-US" dirty="0"/>
              <a:t>GDP. Structural deficits and </a:t>
            </a:r>
            <a:r>
              <a:rPr lang="en-US" dirty="0" smtClean="0"/>
              <a:t>surpluses at </a:t>
            </a:r>
            <a:r>
              <a:rPr lang="en-US" dirty="0"/>
              <a:t>potential GDP are more problematic.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the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435100"/>
            <a:ext cx="4292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02132"/>
            <a:ext cx="8572500" cy="4940805"/>
          </a:xfrm>
        </p:spPr>
        <p:txBody>
          <a:bodyPr/>
          <a:lstStyle/>
          <a:p>
            <a:r>
              <a:rPr lang="en-US" dirty="0" smtClean="0"/>
              <a:t>Government </a:t>
            </a:r>
            <a:r>
              <a:rPr lang="en-US" dirty="0"/>
              <a:t>budget </a:t>
            </a:r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Balanced budget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revenues = spending</a:t>
            </a: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Budget deficit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revenues &lt; spending</a:t>
            </a: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Budget surplus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revenues &gt; spending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120900" y="0"/>
            <a:ext cx="49022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Government of Canada Budgets,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Selected Years, 1992 - 2014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Content Placeholder 2" descr="Table_12.10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112" b="-91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181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15705" y="0"/>
            <a:ext cx="5912591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Government Revenues for 2012 - 2013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Content Placeholder 2" descr="Fig_12.8_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50" r="-371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12.9-buil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32" y="3607102"/>
            <a:ext cx="3390595" cy="2759659"/>
          </a:xfrm>
          <a:prstGeom prst="rect">
            <a:avLst/>
          </a:prstGeom>
        </p:spPr>
      </p:pic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66504" y="0"/>
            <a:ext cx="5810992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Government Spending for 2012 - 2013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4" name="Picture 3" descr="Fig12.9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257302"/>
            <a:ext cx="6155741" cy="4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Automatic stabilizers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tax </a:t>
            </a:r>
            <a:r>
              <a:rPr lang="en-US" dirty="0"/>
              <a:t>and transfer </a:t>
            </a:r>
            <a:r>
              <a:rPr lang="en-US" dirty="0" smtClean="0"/>
              <a:t>adjustments </a:t>
            </a:r>
            <a:r>
              <a:rPr lang="en-US" dirty="0"/>
              <a:t>counteracting changes </a:t>
            </a:r>
            <a:r>
              <a:rPr lang="en-US" dirty="0" smtClean="0"/>
              <a:t>to </a:t>
            </a:r>
            <a:r>
              <a:rPr lang="en-US" dirty="0"/>
              <a:t>real GDP, without </a:t>
            </a:r>
            <a:r>
              <a:rPr lang="en-US" dirty="0" smtClean="0"/>
              <a:t>explicit government decisions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</a:rPr>
              <a:t>During </a:t>
            </a:r>
            <a:r>
              <a:rPr lang="en-US" dirty="0">
                <a:solidFill>
                  <a:srgbClr val="1385A7"/>
                </a:solidFill>
              </a:rPr>
              <a:t>contractions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tax </a:t>
            </a:r>
            <a:r>
              <a:rPr lang="en-US" dirty="0"/>
              <a:t>revenues fall</a:t>
            </a:r>
            <a:r>
              <a:rPr lang="en-US" dirty="0" smtClean="0"/>
              <a:t>, transfer </a:t>
            </a:r>
            <a:r>
              <a:rPr lang="en-US" dirty="0"/>
              <a:t>payments increase, </a:t>
            </a:r>
            <a:r>
              <a:rPr lang="en-US" dirty="0" smtClean="0"/>
              <a:t>supporting spending </a:t>
            </a:r>
            <a:r>
              <a:rPr lang="en-US" dirty="0"/>
              <a:t>and </a:t>
            </a:r>
            <a:r>
              <a:rPr lang="en-US" dirty="0" smtClean="0"/>
              <a:t>aggregate </a:t>
            </a:r>
            <a:r>
              <a:rPr lang="en-US" dirty="0"/>
              <a:t>demand,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causing </a:t>
            </a:r>
            <a:r>
              <a:rPr lang="en-US" dirty="0" smtClean="0">
                <a:solidFill>
                  <a:srgbClr val="BD4536"/>
                </a:solidFill>
              </a:rPr>
              <a:t>automatic budget deficit</a:t>
            </a:r>
            <a:endParaRPr lang="en-US" dirty="0">
              <a:solidFill>
                <a:srgbClr val="BD4536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</a:rPr>
              <a:t>During </a:t>
            </a:r>
            <a:r>
              <a:rPr lang="en-US" dirty="0">
                <a:solidFill>
                  <a:srgbClr val="1385A7"/>
                </a:solidFill>
              </a:rPr>
              <a:t>expansions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tax </a:t>
            </a:r>
            <a:r>
              <a:rPr lang="en-US" dirty="0"/>
              <a:t>revenues rise</a:t>
            </a:r>
            <a:r>
              <a:rPr lang="en-US" dirty="0" smtClean="0"/>
              <a:t>, transfer </a:t>
            </a:r>
            <a:r>
              <a:rPr lang="en-US" dirty="0"/>
              <a:t>payments decrease, reducing </a:t>
            </a:r>
            <a:r>
              <a:rPr lang="en-US" dirty="0" smtClean="0"/>
              <a:t>spending and aggregate </a:t>
            </a:r>
            <a:r>
              <a:rPr lang="en-US" dirty="0"/>
              <a:t>demand, </a:t>
            </a:r>
            <a:r>
              <a:rPr lang="en-US" dirty="0" smtClean="0"/>
              <a:t>but causing </a:t>
            </a:r>
            <a:r>
              <a:rPr lang="en-US" dirty="0" smtClean="0">
                <a:solidFill>
                  <a:srgbClr val="BD4536"/>
                </a:solidFill>
              </a:rPr>
              <a:t>automatic budget surplus</a:t>
            </a:r>
            <a:endParaRPr lang="en-US" dirty="0">
              <a:solidFill>
                <a:srgbClr val="BD45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552267" cy="565391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Automatic </a:t>
            </a:r>
            <a:r>
              <a:rPr lang="en-US" dirty="0"/>
              <a:t>stabilizers work like a thermostat,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keeping economy </a:t>
            </a:r>
            <a:r>
              <a:rPr lang="en-US" dirty="0"/>
              <a:t>close to potential </a:t>
            </a:r>
            <a:r>
              <a:rPr lang="en-US" dirty="0" smtClean="0"/>
              <a:t>GDP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Since </a:t>
            </a:r>
            <a:r>
              <a:rPr lang="en-US" dirty="0"/>
              <a:t>automatic stabilizers </a:t>
            </a:r>
            <a:r>
              <a:rPr lang="en-US" dirty="0" smtClean="0"/>
              <a:t>introduced </a:t>
            </a:r>
            <a:br>
              <a:rPr lang="en-US" dirty="0" smtClean="0"/>
            </a:br>
            <a:r>
              <a:rPr lang="en-US" dirty="0" smtClean="0"/>
              <a:t>after Great Depression, business cycles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less frequent, </a:t>
            </a:r>
            <a:r>
              <a:rPr lang="en-US" dirty="0" smtClean="0"/>
              <a:t>contractions less severe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</a:rPr>
              <a:t>Cyclical </a:t>
            </a:r>
            <a:r>
              <a:rPr lang="en-US" dirty="0">
                <a:solidFill>
                  <a:srgbClr val="1385A7"/>
                </a:solidFill>
              </a:rPr>
              <a:t>deficits and </a:t>
            </a:r>
            <a:r>
              <a:rPr lang="en-US" dirty="0" smtClean="0">
                <a:solidFill>
                  <a:srgbClr val="1385A7"/>
                </a:solidFill>
              </a:rPr>
              <a:t>surpluses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created </a:t>
            </a:r>
            <a:r>
              <a:rPr lang="en-US" dirty="0"/>
              <a:t>only as a </a:t>
            </a:r>
            <a:r>
              <a:rPr lang="en-US" dirty="0" smtClean="0"/>
              <a:t>result of </a:t>
            </a:r>
            <a:r>
              <a:rPr lang="en-US" dirty="0"/>
              <a:t>automatic stabilizers counteracting business </a:t>
            </a:r>
            <a:r>
              <a:rPr lang="en-US" dirty="0" smtClean="0"/>
              <a:t>cycles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With </a:t>
            </a:r>
            <a:r>
              <a:rPr lang="en-US" dirty="0"/>
              <a:t>automatic stabilizers, government attempts </a:t>
            </a:r>
            <a:br>
              <a:rPr lang="en-US" dirty="0"/>
            </a:br>
            <a:r>
              <a:rPr lang="en-US" dirty="0" smtClean="0"/>
              <a:t>to balance </a:t>
            </a:r>
            <a:r>
              <a:rPr lang="en-US" dirty="0"/>
              <a:t>the budget </a:t>
            </a:r>
            <a:r>
              <a:rPr lang="en-US" dirty="0" smtClean="0"/>
              <a:t>during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Recessions </a:t>
            </a:r>
            <a:r>
              <a:rPr lang="en-US" dirty="0" smtClean="0"/>
              <a:t>— </a:t>
            </a:r>
            <a:r>
              <a:rPr lang="en-US" dirty="0"/>
              <a:t>decrease aggregate demand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make </a:t>
            </a:r>
            <a:r>
              <a:rPr lang="en-US" dirty="0"/>
              <a:t>recessions </a:t>
            </a:r>
            <a:r>
              <a:rPr lang="en-US" dirty="0" smtClean="0"/>
              <a:t>worse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Expansions </a:t>
            </a:r>
            <a:r>
              <a:rPr lang="en-US" dirty="0" smtClean="0"/>
              <a:t>— </a:t>
            </a:r>
            <a:r>
              <a:rPr lang="en-US" dirty="0"/>
              <a:t>increase aggregate demand</a:t>
            </a:r>
            <a:r>
              <a:rPr lang="en-US" dirty="0" smtClean="0"/>
              <a:t>, increase risk </a:t>
            </a:r>
            <a:r>
              <a:rPr lang="en-US" dirty="0"/>
              <a:t>of </a:t>
            </a:r>
            <a:r>
              <a:rPr lang="en-US" dirty="0" smtClean="0"/>
              <a:t>inflation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1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552267" cy="565391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a balanced budget over the business cycle</a:t>
            </a:r>
            <a:r>
              <a:rPr lang="en-US" dirty="0" smtClean="0"/>
              <a:t>, cyclical </a:t>
            </a:r>
            <a:r>
              <a:rPr lang="en-US" dirty="0"/>
              <a:t>surpluses during expansions offset </a:t>
            </a:r>
            <a:r>
              <a:rPr lang="en-US" dirty="0" smtClean="0"/>
              <a:t>cyclical deficits </a:t>
            </a:r>
            <a:r>
              <a:rPr lang="en-US" dirty="0"/>
              <a:t>during </a:t>
            </a:r>
            <a:r>
              <a:rPr lang="en-US" dirty="0" smtClean="0"/>
              <a:t>contractions</a:t>
            </a:r>
            <a:endParaRPr lang="en-US" dirty="0"/>
          </a:p>
          <a:p>
            <a:r>
              <a:rPr lang="en-US" dirty="0" smtClean="0"/>
              <a:t>Economists </a:t>
            </a:r>
            <a:r>
              <a:rPr lang="en-US" dirty="0"/>
              <a:t>are most concerned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1385A7"/>
                </a:solidFill>
              </a:rPr>
              <a:t>structural</a:t>
            </a:r>
            <a:r>
              <a:rPr lang="en-US" dirty="0"/>
              <a:t> </a:t>
            </a:r>
            <a:r>
              <a:rPr lang="en-US" dirty="0" smtClean="0">
                <a:solidFill>
                  <a:srgbClr val="1385A7"/>
                </a:solidFill>
              </a:rPr>
              <a:t>deficits </a:t>
            </a:r>
            <a:r>
              <a:rPr lang="en-US" dirty="0">
                <a:solidFill>
                  <a:srgbClr val="1385A7"/>
                </a:solidFill>
              </a:rPr>
              <a:t>and </a:t>
            </a:r>
            <a:r>
              <a:rPr lang="en-US" dirty="0" smtClean="0">
                <a:solidFill>
                  <a:srgbClr val="1385A7"/>
                </a:solidFill>
              </a:rPr>
              <a:t>surpluses</a:t>
            </a:r>
            <a:r>
              <a:rPr lang="en-US" dirty="0">
                <a:solidFill>
                  <a:srgbClr val="1385A7"/>
                </a:solidFill>
              </a:rPr>
              <a:t> </a:t>
            </a:r>
            <a:r>
              <a:rPr lang="en-US" dirty="0" smtClean="0"/>
              <a:t>— </a:t>
            </a:r>
            <a:br>
              <a:rPr lang="en-US" dirty="0" smtClean="0"/>
            </a:br>
            <a:r>
              <a:rPr lang="en-US" dirty="0" smtClean="0"/>
              <a:t>budget </a:t>
            </a:r>
            <a:r>
              <a:rPr lang="en-US" dirty="0"/>
              <a:t>deficits </a:t>
            </a:r>
            <a:r>
              <a:rPr lang="en-US" dirty="0" smtClean="0"/>
              <a:t>and surpluses </a:t>
            </a:r>
            <a:r>
              <a:rPr lang="en-US" dirty="0"/>
              <a:t>at potential </a:t>
            </a:r>
            <a:r>
              <a:rPr lang="en-US" dirty="0" smtClean="0"/>
              <a:t>GDP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719607" y="0"/>
            <a:ext cx="5897186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Enlarged GDP Circular Flow of Income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and Spending with Banking System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Content Placeholder 2" descr="Fing_12.1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94" r="-16094"/>
          <a:stretch>
            <a:fillRect/>
          </a:stretch>
        </p:blipFill>
        <p:spPr>
          <a:xfrm>
            <a:off x="208911" y="1222326"/>
            <a:ext cx="9072498" cy="5635673"/>
          </a:xfrm>
        </p:spPr>
      </p:pic>
    </p:spTree>
    <p:extLst>
      <p:ext uri="{BB962C8B-B14F-4D97-AF65-F5344CB8AC3E}">
        <p14:creationId xmlns:p14="http://schemas.microsoft.com/office/powerpoint/2010/main" val="257712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NATIONAL DEBT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100138" y="4514850"/>
            <a:ext cx="6953250" cy="1925638"/>
          </a:xfrm>
        </p:spPr>
        <p:txBody>
          <a:bodyPr/>
          <a:lstStyle/>
          <a:p>
            <a:r>
              <a:rPr lang="en-US" dirty="0"/>
              <a:t>Deficits are a flow while debt is a stock.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five </a:t>
            </a:r>
            <a:r>
              <a:rPr lang="en-US" dirty="0" smtClean="0"/>
              <a:t>common arguments </a:t>
            </a:r>
            <a:r>
              <a:rPr lang="en-US" dirty="0"/>
              <a:t>about national debt,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are myths, some </a:t>
            </a:r>
            <a:r>
              <a:rPr lang="en-US" dirty="0" smtClean="0"/>
              <a:t>are potential </a:t>
            </a:r>
            <a:r>
              <a:rPr lang="en-US" dirty="0"/>
              <a:t>problems.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car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333500"/>
            <a:ext cx="45974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393700"/>
            <a:ext cx="8572500" cy="4940805"/>
          </a:xfrm>
        </p:spPr>
        <p:txBody>
          <a:bodyPr/>
          <a:lstStyle/>
          <a:p>
            <a:r>
              <a:rPr lang="en-US" dirty="0" smtClean="0"/>
              <a:t>Deficits </a:t>
            </a:r>
            <a:r>
              <a:rPr lang="en-US" dirty="0"/>
              <a:t>and debt have different time </a:t>
            </a:r>
            <a:r>
              <a:rPr lang="en-US" dirty="0" smtClean="0"/>
              <a:t>dimensions</a:t>
            </a:r>
            <a:endParaRPr lang="en-US" dirty="0"/>
          </a:p>
          <a:p>
            <a:pPr lvl="1"/>
            <a:r>
              <a:rPr lang="en-US" dirty="0" smtClean="0"/>
              <a:t>Deficits </a:t>
            </a:r>
            <a:r>
              <a:rPr lang="en-US" dirty="0"/>
              <a:t>and surpluses are </a:t>
            </a:r>
            <a:r>
              <a:rPr lang="en-US" i="1" dirty="0" smtClean="0"/>
              <a:t>flows</a:t>
            </a:r>
            <a:endParaRPr lang="en-US" i="1" dirty="0"/>
          </a:p>
          <a:p>
            <a:pPr lvl="1"/>
            <a:r>
              <a:rPr lang="en-US" dirty="0" smtClean="0"/>
              <a:t>Debt </a:t>
            </a:r>
            <a:r>
              <a:rPr lang="en-US" dirty="0"/>
              <a:t>is a </a:t>
            </a:r>
            <a:r>
              <a:rPr lang="en-US" i="1" dirty="0"/>
              <a:t>stock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rgbClr val="1385A7"/>
                </a:solidFill>
              </a:rPr>
              <a:t>National </a:t>
            </a:r>
            <a:r>
              <a:rPr lang="en-US" dirty="0">
                <a:solidFill>
                  <a:srgbClr val="1385A7"/>
                </a:solidFill>
              </a:rPr>
              <a:t>debt (public debt</a:t>
            </a:r>
            <a:r>
              <a:rPr lang="en-US" dirty="0" smtClean="0">
                <a:solidFill>
                  <a:srgbClr val="1385A7"/>
                </a:solidFill>
              </a:rPr>
              <a:t>)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total amount owed </a:t>
            </a:r>
            <a:r>
              <a:rPr lang="en-US" dirty="0"/>
              <a:t>by government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sum of past deficits) </a:t>
            </a:r>
            <a:r>
              <a:rPr lang="en-US" dirty="0" smtClean="0"/>
              <a:t>– (</a:t>
            </a:r>
            <a:r>
              <a:rPr lang="en-US" dirty="0"/>
              <a:t>sum of past surpluses)</a:t>
            </a:r>
          </a:p>
        </p:txBody>
      </p:sp>
    </p:spTree>
    <p:extLst>
      <p:ext uri="{BB962C8B-B14F-4D97-AF65-F5344CB8AC3E}">
        <p14:creationId xmlns:p14="http://schemas.microsoft.com/office/powerpoint/2010/main" val="69356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847850" y="0"/>
            <a:ext cx="54483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Canada’s National Debt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as a Percentage of GDP, 1916 - 2013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Content Placeholder 2" descr="Fig_12.11_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04" b="-19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181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80400" cy="56539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Five arguments about </a:t>
            </a:r>
            <a:r>
              <a:rPr lang="en-US" dirty="0"/>
              <a:t>national debt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Will </a:t>
            </a:r>
            <a:r>
              <a:rPr lang="en-US" dirty="0"/>
              <a:t>Canada go </a:t>
            </a:r>
            <a:r>
              <a:rPr lang="en-US" dirty="0" smtClean="0"/>
              <a:t>bankrupt ?</a:t>
            </a:r>
          </a:p>
          <a:p>
            <a:pPr lvl="1"/>
            <a:r>
              <a:rPr lang="en-US" dirty="0" smtClean="0"/>
              <a:t>Largely </a:t>
            </a:r>
            <a:r>
              <a:rPr lang="en-US" dirty="0"/>
              <a:t>a </a:t>
            </a:r>
            <a:r>
              <a:rPr lang="en-US" dirty="0" smtClean="0"/>
              <a:t>myth</a:t>
            </a:r>
            <a:endParaRPr lang="en-US" dirty="0"/>
          </a:p>
          <a:p>
            <a:pPr lvl="1"/>
            <a:r>
              <a:rPr lang="en-US" dirty="0" smtClean="0"/>
              <a:t>Government </a:t>
            </a:r>
            <a:r>
              <a:rPr lang="en-US" dirty="0"/>
              <a:t>of Canada never has to pay </a:t>
            </a:r>
            <a:r>
              <a:rPr lang="en-US" dirty="0" smtClean="0"/>
              <a:t>back </a:t>
            </a:r>
            <a:br>
              <a:rPr lang="en-US" dirty="0" smtClean="0"/>
            </a:br>
            <a:r>
              <a:rPr lang="en-US" dirty="0" smtClean="0"/>
              <a:t>national debt — can </a:t>
            </a:r>
            <a:r>
              <a:rPr lang="en-US" dirty="0"/>
              <a:t>simply refinance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Governments </a:t>
            </a:r>
            <a:r>
              <a:rPr lang="en-US" dirty="0"/>
              <a:t>that do not pay debts </a:t>
            </a:r>
            <a:r>
              <a:rPr lang="en-US" dirty="0" smtClean="0"/>
              <a:t>find it </a:t>
            </a:r>
            <a:br>
              <a:rPr lang="en-US" dirty="0" smtClean="0"/>
            </a:br>
            <a:r>
              <a:rPr lang="en-US" dirty="0" smtClean="0"/>
              <a:t>difficult/expensive </a:t>
            </a:r>
            <a:r>
              <a:rPr lang="en-US" dirty="0"/>
              <a:t>to borrow </a:t>
            </a:r>
            <a:r>
              <a:rPr lang="en-US" dirty="0" smtClean="0"/>
              <a:t>on bond market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Burden </a:t>
            </a:r>
            <a:r>
              <a:rPr lang="en-US" dirty="0"/>
              <a:t>for future </a:t>
            </a:r>
            <a:r>
              <a:rPr lang="en-US" dirty="0" smtClean="0"/>
              <a:t>generations 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Depends on who receives interest payments on national debt — Canadians or non-Canadians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5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534400" cy="565391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Debt </a:t>
            </a:r>
            <a:r>
              <a:rPr lang="en-US" dirty="0"/>
              <a:t>is always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Myth </a:t>
            </a:r>
            <a:r>
              <a:rPr lang="en-US" dirty="0"/>
              <a:t>— consumers </a:t>
            </a:r>
            <a:r>
              <a:rPr lang="en-US" dirty="0" smtClean="0"/>
              <a:t>and businesses make </a:t>
            </a:r>
            <a:br>
              <a:rPr lang="en-US" dirty="0" smtClean="0"/>
            </a:br>
            <a:r>
              <a:rPr lang="en-US" dirty="0" smtClean="0"/>
              <a:t>smart </a:t>
            </a:r>
            <a:r>
              <a:rPr lang="en-US" dirty="0"/>
              <a:t>choices to go into </a:t>
            </a:r>
            <a:r>
              <a:rPr lang="en-US" dirty="0" smtClean="0"/>
              <a:t>debt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Government </a:t>
            </a:r>
            <a:r>
              <a:rPr lang="en-US" dirty="0"/>
              <a:t>debt can </a:t>
            </a:r>
            <a:r>
              <a:rPr lang="en-US" dirty="0" smtClean="0"/>
              <a:t>be </a:t>
            </a:r>
            <a:r>
              <a:rPr lang="en-US" dirty="0"/>
              <a:t>smart choice </a:t>
            </a:r>
            <a:r>
              <a:rPr lang="en-US" dirty="0" smtClean="0"/>
              <a:t>if </a:t>
            </a:r>
            <a:br>
              <a:rPr lang="en-US" dirty="0" smtClean="0"/>
            </a:br>
            <a:r>
              <a:rPr lang="en-US" dirty="0" smtClean="0"/>
              <a:t>positive </a:t>
            </a:r>
            <a:r>
              <a:rPr lang="en-US" dirty="0"/>
              <a:t>impact </a:t>
            </a:r>
            <a:r>
              <a:rPr lang="en-US" dirty="0" smtClean="0"/>
              <a:t>on </a:t>
            </a:r>
            <a:r>
              <a:rPr lang="en-US" dirty="0"/>
              <a:t>economy of </a:t>
            </a:r>
            <a:r>
              <a:rPr lang="en-US" dirty="0" smtClean="0"/>
              <a:t>spending </a:t>
            </a:r>
            <a:br>
              <a:rPr lang="en-US" dirty="0" smtClean="0"/>
            </a:br>
            <a:r>
              <a:rPr lang="en-US" dirty="0" smtClean="0"/>
              <a:t>financed </a:t>
            </a:r>
            <a:r>
              <a:rPr lang="en-US" dirty="0"/>
              <a:t>by debt is greater </a:t>
            </a:r>
            <a:r>
              <a:rPr lang="en-US" dirty="0" smtClean="0"/>
              <a:t>than </a:t>
            </a:r>
            <a:r>
              <a:rPr lang="en-US" dirty="0"/>
              <a:t>interest </a:t>
            </a:r>
            <a:r>
              <a:rPr lang="en-US" dirty="0" smtClean="0"/>
              <a:t>cost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Government </a:t>
            </a:r>
            <a:r>
              <a:rPr lang="en-US" dirty="0"/>
              <a:t>debt can </a:t>
            </a:r>
            <a:r>
              <a:rPr lang="en-US" dirty="0" smtClean="0"/>
              <a:t>be </a:t>
            </a:r>
            <a:r>
              <a:rPr lang="en-US" dirty="0"/>
              <a:t>not-smart choice </a:t>
            </a:r>
            <a:r>
              <a:rPr lang="en-US" dirty="0" smtClean="0"/>
              <a:t>if </a:t>
            </a:r>
            <a:br>
              <a:rPr lang="en-US" dirty="0" smtClean="0"/>
            </a:br>
            <a:r>
              <a:rPr lang="en-US" dirty="0" smtClean="0"/>
              <a:t>spending </a:t>
            </a:r>
            <a:r>
              <a:rPr lang="en-US" dirty="0"/>
              <a:t>financed by </a:t>
            </a:r>
            <a:r>
              <a:rPr lang="en-US" dirty="0" smtClean="0"/>
              <a:t>debt </a:t>
            </a:r>
            <a:r>
              <a:rPr lang="en-US" dirty="0"/>
              <a:t>for consumption </a:t>
            </a:r>
            <a:r>
              <a:rPr lang="en-US" dirty="0" smtClean="0"/>
              <a:t>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Yes </a:t>
            </a:r>
            <a:r>
              <a:rPr lang="en-US" dirty="0">
                <a:solidFill>
                  <a:srgbClr val="1385A7"/>
                </a:solidFill>
              </a:rPr>
              <a:t>— </a:t>
            </a:r>
            <a:r>
              <a:rPr lang="en-US" dirty="0" smtClean="0">
                <a:solidFill>
                  <a:srgbClr val="1385A7"/>
                </a:solidFill>
              </a:rPr>
              <a:t>Hands-Off  </a:t>
            </a:r>
            <a:r>
              <a:rPr lang="en-US" dirty="0" smtClean="0"/>
              <a:t>camp </a:t>
            </a:r>
            <a:r>
              <a:rPr lang="en-US" dirty="0"/>
              <a:t>opposes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1385A7"/>
                </a:solidFill>
              </a:rPr>
              <a:t>No </a:t>
            </a:r>
            <a:r>
              <a:rPr lang="en-US" dirty="0">
                <a:solidFill>
                  <a:srgbClr val="1385A7"/>
                </a:solidFill>
              </a:rPr>
              <a:t>— </a:t>
            </a:r>
            <a:r>
              <a:rPr lang="en-US" dirty="0" smtClean="0">
                <a:solidFill>
                  <a:srgbClr val="1385A7"/>
                </a:solidFill>
              </a:rPr>
              <a:t>Hands-On  </a:t>
            </a:r>
            <a:r>
              <a:rPr lang="en-US" dirty="0" smtClean="0"/>
              <a:t>camp </a:t>
            </a:r>
            <a:r>
              <a:rPr lang="en-US" dirty="0"/>
              <a:t>supports, </a:t>
            </a:r>
            <a:br>
              <a:rPr lang="en-US" dirty="0"/>
            </a:br>
            <a:r>
              <a:rPr lang="en-US" dirty="0"/>
              <a:t>debt-financed government spending to prevent recession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5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Interest </a:t>
            </a:r>
            <a:r>
              <a:rPr lang="en-US" dirty="0"/>
              <a:t>payments create self-perpetuating </a:t>
            </a:r>
            <a:r>
              <a:rPr lang="en-US" dirty="0" smtClean="0"/>
              <a:t>debt</a:t>
            </a:r>
            <a:endParaRPr lang="en-US" dirty="0"/>
          </a:p>
          <a:p>
            <a:pPr lvl="1"/>
            <a:r>
              <a:rPr lang="en-US" dirty="0" smtClean="0"/>
              <a:t>Potential </a:t>
            </a:r>
            <a:r>
              <a:rPr lang="en-US" dirty="0"/>
              <a:t>problem of the national </a:t>
            </a:r>
            <a:r>
              <a:rPr lang="en-US" dirty="0" smtClean="0"/>
              <a:t>debt</a:t>
            </a:r>
            <a:endParaRPr lang="en-US" dirty="0"/>
          </a:p>
          <a:p>
            <a:pPr lvl="1"/>
            <a:r>
              <a:rPr lang="en-US" dirty="0" smtClean="0"/>
              <a:t>Canada’s yearly </a:t>
            </a:r>
            <a:r>
              <a:rPr lang="en-US" dirty="0"/>
              <a:t>deficits between mid-</a:t>
            </a:r>
            <a:r>
              <a:rPr lang="en-US" dirty="0" smtClean="0"/>
              <a:t>1970s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mid-</a:t>
            </a:r>
            <a:r>
              <a:rPr lang="en-US" dirty="0" smtClean="0"/>
              <a:t>1990s</a:t>
            </a:r>
            <a:r>
              <a:rPr lang="en-US" dirty="0"/>
              <a:t> </a:t>
            </a:r>
            <a:r>
              <a:rPr lang="en-US" dirty="0" smtClean="0"/>
              <a:t>increased </a:t>
            </a:r>
            <a:r>
              <a:rPr lang="en-US" dirty="0"/>
              <a:t>national debt </a:t>
            </a:r>
            <a:r>
              <a:rPr lang="en-US" dirty="0" smtClean="0"/>
              <a:t>and interest </a:t>
            </a:r>
            <a:r>
              <a:rPr lang="en-US" dirty="0"/>
              <a:t>payments 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80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increasing yearly deficits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icious </a:t>
            </a:r>
            <a:r>
              <a:rPr lang="en-US" dirty="0"/>
              <a:t>cycle broke in </a:t>
            </a:r>
            <a:r>
              <a:rPr lang="en-US" dirty="0" smtClean="0"/>
              <a:t>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382000" cy="565391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Crowding </a:t>
            </a:r>
            <a:r>
              <a:rPr lang="en-US" dirty="0"/>
              <a:t>out and crowding </a:t>
            </a:r>
            <a:r>
              <a:rPr lang="en-US" dirty="0" smtClean="0"/>
              <a:t>in</a:t>
            </a:r>
            <a:endParaRPr lang="en-US" dirty="0"/>
          </a:p>
          <a:p>
            <a:pPr lvl="1"/>
            <a:r>
              <a:rPr lang="en-US" dirty="0" smtClean="0"/>
              <a:t>Potential </a:t>
            </a:r>
            <a:r>
              <a:rPr lang="en-US" dirty="0"/>
              <a:t>problem and benefit of the national </a:t>
            </a:r>
            <a:r>
              <a:rPr lang="en-US" dirty="0" smtClean="0"/>
              <a:t>debt</a:t>
            </a: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Crowding out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when government debt</a:t>
            </a:r>
            <a:r>
              <a:rPr lang="en-US" dirty="0"/>
              <a:t>-financed fiscal policy </a:t>
            </a:r>
            <a:r>
              <a:rPr lang="en-US" dirty="0" smtClean="0"/>
              <a:t>decreases private investment by </a:t>
            </a:r>
            <a:r>
              <a:rPr lang="en-US" dirty="0"/>
              <a:t>raising interest </a:t>
            </a:r>
            <a:r>
              <a:rPr lang="en-US" dirty="0" smtClean="0"/>
              <a:t>rates</a:t>
            </a: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Crowding in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when government debt-financed fiscal </a:t>
            </a:r>
            <a:r>
              <a:rPr lang="en-US" dirty="0"/>
              <a:t>policy </a:t>
            </a:r>
            <a:r>
              <a:rPr lang="en-US" dirty="0" smtClean="0"/>
              <a:t>increases </a:t>
            </a:r>
            <a:r>
              <a:rPr lang="en-US" dirty="0"/>
              <a:t>private </a:t>
            </a:r>
            <a:r>
              <a:rPr lang="en-US" dirty="0" smtClean="0"/>
              <a:t>investment by </a:t>
            </a:r>
            <a:r>
              <a:rPr lang="en-US" dirty="0"/>
              <a:t>improving </a:t>
            </a:r>
            <a:r>
              <a:rPr lang="en-US" dirty="0" smtClean="0"/>
              <a:t>expectations</a:t>
            </a:r>
          </a:p>
          <a:p>
            <a:pPr marL="457200" lvl="1" indent="0">
              <a:buNone/>
            </a:pPr>
            <a:endParaRPr lang="en-US" dirty="0">
              <a:solidFill>
                <a:srgbClr val="BD45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1385A7"/>
                </a:solidFill>
              </a:rPr>
              <a:t>GOVERNMENT</a:t>
            </a:r>
            <a:r>
              <a:rPr lang="en-US" dirty="0">
                <a:solidFill>
                  <a:srgbClr val="1385A7"/>
                </a:solidFill>
              </a:rPr>
              <a:t> </a:t>
            </a:r>
            <a:r>
              <a:rPr lang="en-US" dirty="0" smtClean="0">
                <a:solidFill>
                  <a:srgbClr val="1385A7"/>
                </a:solidFill>
              </a:rPr>
              <a:t>HANDS-OFF OR HANDS-ON ROLE? 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100138" y="4298950"/>
            <a:ext cx="6953250" cy="1925638"/>
          </a:xfrm>
        </p:spPr>
        <p:txBody>
          <a:bodyPr/>
          <a:lstStyle/>
          <a:p>
            <a:r>
              <a:rPr lang="en-US" dirty="0"/>
              <a:t>Sort out economic arguments from political arguments </a:t>
            </a:r>
            <a:r>
              <a:rPr lang="en-US" dirty="0" smtClean="0"/>
              <a:t>so that </a:t>
            </a:r>
            <a:r>
              <a:rPr lang="en-US" dirty="0"/>
              <a:t>you can make informed choices as a citizen </a:t>
            </a:r>
            <a:r>
              <a:rPr lang="en-US" dirty="0" smtClean="0"/>
              <a:t>about hands</a:t>
            </a:r>
            <a:r>
              <a:rPr lang="en-US" dirty="0"/>
              <a:t>-off and hands-on roles for government fiscal </a:t>
            </a:r>
            <a:r>
              <a:rPr lang="en-US" dirty="0" smtClean="0"/>
              <a:t>policy and </a:t>
            </a:r>
            <a:r>
              <a:rPr lang="en-US" dirty="0"/>
              <a:t>your own future.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per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041400"/>
            <a:ext cx="3632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393700"/>
            <a:ext cx="8572500" cy="4940805"/>
          </a:xfrm>
        </p:spPr>
        <p:txBody>
          <a:bodyPr/>
          <a:lstStyle/>
          <a:p>
            <a:r>
              <a:rPr lang="en-US" dirty="0" smtClean="0"/>
              <a:t>Political </a:t>
            </a:r>
            <a:r>
              <a:rPr lang="en-US" dirty="0"/>
              <a:t>philosophies differ among </a:t>
            </a:r>
            <a:r>
              <a:rPr lang="en-US" dirty="0" smtClean="0"/>
              <a:t>countries</a:t>
            </a:r>
            <a:endParaRPr lang="en-US" dirty="0"/>
          </a:p>
          <a:p>
            <a:pPr lvl="1"/>
            <a:r>
              <a:rPr lang="en-US" dirty="0" smtClean="0"/>
              <a:t>United </a:t>
            </a:r>
            <a:r>
              <a:rPr lang="en-US" dirty="0"/>
              <a:t>States — created through a revolution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against British </a:t>
            </a:r>
            <a:r>
              <a:rPr lang="en-US" dirty="0"/>
              <a:t>government interference —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</a:t>
            </a:r>
            <a:r>
              <a:rPr lang="en-US" dirty="0">
                <a:solidFill>
                  <a:srgbClr val="1385A7"/>
                </a:solidFill>
              </a:rPr>
              <a:t>hands-off </a:t>
            </a:r>
            <a:r>
              <a:rPr lang="en-US" dirty="0" smtClean="0">
                <a:solidFill>
                  <a:srgbClr val="1385A7"/>
                </a:solidFill>
              </a:rPr>
              <a:t>origins</a:t>
            </a:r>
            <a:endParaRPr lang="en-US" dirty="0">
              <a:solidFill>
                <a:srgbClr val="1385A7"/>
              </a:solidFill>
            </a:endParaRPr>
          </a:p>
          <a:p>
            <a:pPr lvl="1"/>
            <a:r>
              <a:rPr lang="en-US" dirty="0" smtClean="0"/>
              <a:t>Canada </a:t>
            </a:r>
            <a:r>
              <a:rPr lang="en-US" dirty="0"/>
              <a:t>— created by an act </a:t>
            </a:r>
            <a:r>
              <a:rPr lang="en-US" dirty="0" smtClean="0"/>
              <a:t>of government </a:t>
            </a:r>
            <a:r>
              <a:rPr lang="en-US" dirty="0"/>
              <a:t>—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</a:t>
            </a:r>
            <a:r>
              <a:rPr lang="en-US" dirty="0">
                <a:solidFill>
                  <a:srgbClr val="1385A7"/>
                </a:solidFill>
              </a:rPr>
              <a:t>hands-on </a:t>
            </a:r>
            <a:r>
              <a:rPr lang="en-US" dirty="0" smtClean="0">
                <a:solidFill>
                  <a:srgbClr val="1385A7"/>
                </a:solidFill>
              </a:rPr>
              <a:t>origins</a:t>
            </a:r>
            <a:endParaRPr lang="en-US" dirty="0">
              <a:solidFill>
                <a:srgbClr val="138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6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6259295" cy="5653910"/>
          </a:xfrm>
        </p:spPr>
        <p:txBody>
          <a:bodyPr/>
          <a:lstStyle/>
          <a:p>
            <a:r>
              <a:rPr lang="en-US" dirty="0" smtClean="0"/>
              <a:t>Words about </a:t>
            </a:r>
            <a:r>
              <a:rPr lang="en-US" dirty="0"/>
              <a:t>proper role </a:t>
            </a:r>
            <a:r>
              <a:rPr lang="en-US" dirty="0" smtClean="0"/>
              <a:t>for government</a:t>
            </a:r>
            <a:br>
              <a:rPr lang="en-US" dirty="0" smtClean="0"/>
            </a:br>
            <a:r>
              <a:rPr lang="en-US" dirty="0" smtClean="0"/>
              <a:t>often </a:t>
            </a:r>
            <a:r>
              <a:rPr lang="en-US" dirty="0"/>
              <a:t>reveal </a:t>
            </a:r>
            <a:r>
              <a:rPr lang="en-US" dirty="0" smtClean="0"/>
              <a:t>speaker’s </a:t>
            </a:r>
            <a:r>
              <a:rPr lang="en-US" dirty="0"/>
              <a:t>point of </a:t>
            </a:r>
            <a:r>
              <a:rPr lang="en-US" dirty="0" smtClean="0"/>
              <a:t>view</a:t>
            </a:r>
            <a:br>
              <a:rPr lang="en-US" dirty="0" smtClean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Hands</a:t>
            </a:r>
            <a:r>
              <a:rPr lang="en-US" dirty="0">
                <a:solidFill>
                  <a:srgbClr val="1385A7"/>
                </a:solidFill>
              </a:rPr>
              <a:t>-off words </a:t>
            </a:r>
            <a:r>
              <a:rPr lang="en-US" dirty="0"/>
              <a:t>used with </a:t>
            </a:r>
            <a:r>
              <a:rPr lang="en-US" i="1" dirty="0" smtClean="0"/>
              <a:t>government: </a:t>
            </a:r>
            <a:br>
              <a:rPr lang="en-US" i="1" dirty="0" smtClean="0"/>
            </a:br>
            <a:r>
              <a:rPr lang="en-US" i="1" dirty="0" smtClean="0"/>
              <a:t>intervene</a:t>
            </a:r>
            <a:r>
              <a:rPr lang="en-US" i="1" dirty="0"/>
              <a:t>, interfere, </a:t>
            </a:r>
            <a:r>
              <a:rPr lang="en-US" i="1" dirty="0" smtClean="0"/>
              <a:t>mistake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Hands</a:t>
            </a:r>
            <a:r>
              <a:rPr lang="en-US" dirty="0">
                <a:solidFill>
                  <a:srgbClr val="1385A7"/>
                </a:solidFill>
              </a:rPr>
              <a:t>-on words </a:t>
            </a:r>
            <a:r>
              <a:rPr lang="en-US" dirty="0"/>
              <a:t>used with </a:t>
            </a:r>
            <a:r>
              <a:rPr lang="en-US" i="1" dirty="0" smtClean="0"/>
              <a:t>government:</a:t>
            </a:r>
            <a:br>
              <a:rPr lang="en-US" i="1" dirty="0" smtClean="0"/>
            </a:br>
            <a:r>
              <a:rPr lang="en-US" i="1" dirty="0" smtClean="0"/>
              <a:t>act</a:t>
            </a:r>
            <a:r>
              <a:rPr lang="en-US" i="1" dirty="0"/>
              <a:t>, participate, responsibility 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</p:txBody>
      </p:sp>
      <p:pic>
        <p:nvPicPr>
          <p:cNvPr id="3" name="Picture 2" descr="hands-on_hands-o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33" y="609062"/>
            <a:ext cx="2223156" cy="2654837"/>
          </a:xfrm>
          <a:prstGeom prst="rect">
            <a:avLst/>
          </a:prstGeom>
        </p:spPr>
      </p:pic>
      <p:pic>
        <p:nvPicPr>
          <p:cNvPr id="4" name="Picture 3" descr="hands-on_larg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43" y="3263899"/>
            <a:ext cx="2168336" cy="26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50216"/>
            <a:ext cx="7639050" cy="494080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1385A7"/>
                </a:solidFill>
              </a:rPr>
              <a:t>Fiscal </a:t>
            </a:r>
            <a:r>
              <a:rPr lang="en-US" dirty="0">
                <a:solidFill>
                  <a:srgbClr val="1385A7"/>
                </a:solidFill>
              </a:rPr>
              <a:t>policy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changes </a:t>
            </a:r>
            <a:r>
              <a:rPr lang="en-US" dirty="0"/>
              <a:t>in government purchases, taxes</a:t>
            </a:r>
            <a:r>
              <a:rPr lang="en-US" dirty="0" smtClean="0"/>
              <a:t>, transfers </a:t>
            </a:r>
            <a:r>
              <a:rPr lang="en-US" dirty="0"/>
              <a:t>to achieve macroeconomic outcomes </a:t>
            </a:r>
            <a:r>
              <a:rPr lang="en-US" dirty="0" smtClean="0"/>
              <a:t>of steady </a:t>
            </a:r>
            <a:r>
              <a:rPr lang="en-US" dirty="0"/>
              <a:t>growth, full employment, and stable </a:t>
            </a:r>
            <a:r>
              <a:rPr lang="en-US" dirty="0" smtClean="0"/>
              <a:t>prices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</a:t>
            </a:r>
            <a:r>
              <a:rPr lang="en-US" dirty="0" smtClean="0"/>
              <a:t>ircular </a:t>
            </a:r>
            <a:r>
              <a:rPr lang="en-US" dirty="0"/>
              <a:t>flow transmits the effects of fiscal </a:t>
            </a:r>
            <a:r>
              <a:rPr lang="en-US" dirty="0" smtClean="0"/>
              <a:t>policy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Injection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>
                <a:solidFill>
                  <a:srgbClr val="BD4536"/>
                </a:solidFill>
              </a:rPr>
              <a:t>spending</a:t>
            </a:r>
            <a:r>
              <a:rPr lang="en-US" dirty="0" smtClean="0"/>
              <a:t> </a:t>
            </a:r>
            <a:r>
              <a:rPr lang="en-US" dirty="0"/>
              <a:t>in the circular flow </a:t>
            </a:r>
            <a:r>
              <a:rPr lang="en-US" dirty="0" smtClean="0">
                <a:solidFill>
                  <a:srgbClr val="BD4536"/>
                </a:solidFill>
              </a:rPr>
              <a:t>not starting </a:t>
            </a:r>
            <a:r>
              <a:rPr lang="en-US" dirty="0">
                <a:solidFill>
                  <a:srgbClr val="BD4536"/>
                </a:solidFill>
              </a:rPr>
              <a:t>with consumers</a:t>
            </a:r>
            <a:r>
              <a:rPr lang="en-US" dirty="0"/>
              <a:t>:  </a:t>
            </a:r>
            <a:r>
              <a:rPr lang="en-US" i="1" dirty="0"/>
              <a:t>G</a:t>
            </a:r>
            <a:r>
              <a:rPr lang="en-US" dirty="0"/>
              <a:t> (government spending)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(business investment spending),  </a:t>
            </a:r>
            <a:r>
              <a:rPr lang="en-US" i="1" dirty="0"/>
              <a:t>X </a:t>
            </a:r>
            <a:r>
              <a:rPr lang="en-US" dirty="0"/>
              <a:t>(exports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Leakage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spending </a:t>
            </a:r>
            <a:r>
              <a:rPr lang="en-US" dirty="0" smtClean="0"/>
              <a:t>leaking </a:t>
            </a:r>
            <a:r>
              <a:rPr lang="en-US" dirty="0"/>
              <a:t>out of the circular flow through taxes, saving, </a:t>
            </a:r>
            <a:r>
              <a:rPr lang="en-US" dirty="0" smtClean="0"/>
              <a:t>imports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s-on_hands-o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00" y="3091791"/>
            <a:ext cx="2160000" cy="257941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6807200" cy="5653910"/>
          </a:xfrm>
        </p:spPr>
        <p:txBody>
          <a:bodyPr/>
          <a:lstStyle/>
          <a:p>
            <a:r>
              <a:rPr lang="en-US" dirty="0" smtClean="0"/>
              <a:t>Arguments about </a:t>
            </a:r>
            <a:r>
              <a:rPr lang="en-US" dirty="0"/>
              <a:t>fiscal policy, deficits</a:t>
            </a:r>
            <a:r>
              <a:rPr lang="en-US" dirty="0" smtClean="0"/>
              <a:t>, and </a:t>
            </a:r>
            <a:r>
              <a:rPr lang="en-US" dirty="0"/>
              <a:t>debt </a:t>
            </a:r>
            <a:r>
              <a:rPr lang="en-US" dirty="0" smtClean="0"/>
              <a:t>often </a:t>
            </a:r>
            <a:r>
              <a:rPr lang="en-US" dirty="0"/>
              <a:t>mix up politics and </a:t>
            </a:r>
            <a:r>
              <a:rPr lang="en-US" dirty="0" smtClean="0"/>
              <a:t>economics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olicies </a:t>
            </a:r>
            <a:r>
              <a:rPr lang="en-US" dirty="0"/>
              <a:t>that make economic sense 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balance budget over business cycle) </a:t>
            </a:r>
            <a:br>
              <a:rPr lang="en-US" dirty="0"/>
            </a:br>
            <a:r>
              <a:rPr lang="en-US" dirty="0" smtClean="0"/>
              <a:t>might </a:t>
            </a:r>
            <a:r>
              <a:rPr lang="en-US" dirty="0"/>
              <a:t>not make political sense; </a:t>
            </a:r>
            <a:br>
              <a:rPr lang="en-US" dirty="0"/>
            </a:br>
            <a:r>
              <a:rPr lang="en-US" dirty="0" smtClean="0"/>
              <a:t>when </a:t>
            </a:r>
            <a:r>
              <a:rPr lang="en-US" dirty="0"/>
              <a:t>recession over</a:t>
            </a:r>
            <a:r>
              <a:rPr lang="en-US" dirty="0" smtClean="0"/>
              <a:t>, hard </a:t>
            </a:r>
            <a:r>
              <a:rPr lang="en-US" dirty="0"/>
              <a:t>to stop spending, </a:t>
            </a:r>
            <a:r>
              <a:rPr lang="en-US" dirty="0" smtClean="0"/>
              <a:t>to raise taxes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Political </a:t>
            </a:r>
            <a:r>
              <a:rPr lang="en-US" dirty="0"/>
              <a:t>hands-off arguments against </a:t>
            </a:r>
            <a:r>
              <a:rPr lang="en-US" dirty="0" smtClean="0"/>
              <a:t>government are often </a:t>
            </a:r>
            <a:r>
              <a:rPr lang="en-US" dirty="0"/>
              <a:t>disguised </a:t>
            </a:r>
            <a:r>
              <a:rPr lang="en-US" dirty="0" smtClean="0"/>
              <a:t>as </a:t>
            </a:r>
            <a:r>
              <a:rPr lang="en-US" dirty="0"/>
              <a:t>arguments </a:t>
            </a:r>
            <a:r>
              <a:rPr lang="en-US" dirty="0" smtClean="0"/>
              <a:t>against </a:t>
            </a:r>
            <a:r>
              <a:rPr lang="en-US" dirty="0"/>
              <a:t>national </a:t>
            </a:r>
            <a:r>
              <a:rPr lang="en-US" dirty="0" smtClean="0"/>
              <a:t>debt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ＭＳ Ｐゴシック" charset="0"/>
              </a:rPr>
              <a:t>Sort out economic from political </a:t>
            </a:r>
            <a:r>
              <a:rPr lang="en-US" dirty="0" smtClean="0">
                <a:ea typeface="ＭＳ Ｐゴシック" charset="0"/>
              </a:rPr>
              <a:t>arguments to </a:t>
            </a:r>
            <a:r>
              <a:rPr lang="en-US" dirty="0">
                <a:ea typeface="ＭＳ Ｐゴシック" charset="0"/>
              </a:rPr>
              <a:t>make informed choices </a:t>
            </a:r>
            <a:r>
              <a:rPr lang="en-US" dirty="0" smtClean="0">
                <a:ea typeface="ＭＳ Ｐゴシック" charset="0"/>
              </a:rPr>
              <a:t>about </a:t>
            </a:r>
            <a:r>
              <a:rPr lang="en-US" dirty="0">
                <a:ea typeface="ＭＳ Ｐゴシック" charset="0"/>
              </a:rPr>
              <a:t>hands-off </a:t>
            </a:r>
            <a:r>
              <a:rPr lang="en-US" dirty="0" smtClean="0">
                <a:ea typeface="ＭＳ Ｐゴシック" charset="0"/>
              </a:rPr>
              <a:t>and hands</a:t>
            </a:r>
            <a:r>
              <a:rPr lang="en-US" dirty="0">
                <a:ea typeface="ＭＳ Ｐゴシック" charset="0"/>
              </a:rPr>
              <a:t>-on roles for government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1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Multiplier effect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spending </a:t>
            </a:r>
            <a:r>
              <a:rPr lang="en-US" dirty="0"/>
              <a:t>injection </a:t>
            </a:r>
            <a:r>
              <a:rPr lang="en-US" dirty="0" smtClean="0"/>
              <a:t>has multiplied </a:t>
            </a:r>
            <a:r>
              <a:rPr lang="en-US" dirty="0"/>
              <a:t>effect on aggregate </a:t>
            </a:r>
            <a:r>
              <a:rPr lang="en-US" dirty="0" smtClean="0"/>
              <a:t>demand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M</a:t>
            </a:r>
            <a:r>
              <a:rPr lang="en-US" dirty="0" smtClean="0"/>
              <a:t>ultiplied </a:t>
            </a:r>
            <a:r>
              <a:rPr lang="en-US" dirty="0"/>
              <a:t>increase in aggregate demand </a:t>
            </a:r>
            <a:r>
              <a:rPr lang="en-US" dirty="0" smtClean="0"/>
              <a:t>from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ncreased </a:t>
            </a:r>
            <a:r>
              <a:rPr lang="en-US" dirty="0"/>
              <a:t>government </a:t>
            </a:r>
            <a:r>
              <a:rPr lang="en-US" dirty="0" smtClean="0"/>
              <a:t>spending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ax cuts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ncreased transfers</a:t>
            </a:r>
          </a:p>
          <a:p>
            <a:pPr>
              <a:lnSpc>
                <a:spcPct val="114000"/>
              </a:lnSpc>
            </a:pPr>
            <a:r>
              <a:rPr lang="en-US" dirty="0"/>
              <a:t>M</a:t>
            </a:r>
            <a:r>
              <a:rPr lang="en-US" dirty="0" smtClean="0"/>
              <a:t>ultiplied </a:t>
            </a:r>
            <a:r>
              <a:rPr lang="en-US" dirty="0"/>
              <a:t>decrease in aggregate demand from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ecreased </a:t>
            </a:r>
            <a:r>
              <a:rPr lang="en-US" dirty="0"/>
              <a:t>government spending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ax increases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ecreased </a:t>
            </a:r>
            <a:r>
              <a:rPr lang="en-US" dirty="0"/>
              <a:t>transfers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14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Multiplier Effect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12.2</a:t>
            </a:r>
          </a:p>
        </p:txBody>
      </p:sp>
      <p:pic>
        <p:nvPicPr>
          <p:cNvPr id="2" name="Picture 1" descr="Fig12.2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027176"/>
            <a:ext cx="6766560" cy="4687824"/>
          </a:xfrm>
          <a:prstGeom prst="rect">
            <a:avLst/>
          </a:prstGeom>
        </p:spPr>
      </p:pic>
      <p:pic>
        <p:nvPicPr>
          <p:cNvPr id="3" name="Picture 2" descr="Fig12.2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67" y="1909234"/>
            <a:ext cx="6108192" cy="4194048"/>
          </a:xfrm>
          <a:prstGeom prst="rect">
            <a:avLst/>
          </a:prstGeom>
        </p:spPr>
      </p:pic>
      <p:pic>
        <p:nvPicPr>
          <p:cNvPr id="4" name="Picture 3" descr="Fig12.2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32" y="1549398"/>
            <a:ext cx="701040" cy="2523744"/>
          </a:xfrm>
          <a:prstGeom prst="rect">
            <a:avLst/>
          </a:prstGeom>
        </p:spPr>
      </p:pic>
      <p:pic>
        <p:nvPicPr>
          <p:cNvPr id="5" name="Picture 4" descr="Fig12.2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27" y="1083731"/>
            <a:ext cx="701040" cy="2980944"/>
          </a:xfrm>
          <a:prstGeom prst="rect">
            <a:avLst/>
          </a:prstGeom>
        </p:spPr>
      </p:pic>
      <p:pic>
        <p:nvPicPr>
          <p:cNvPr id="6" name="Picture 5" descr="Fig12.2-build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4" y="909318"/>
            <a:ext cx="1603248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Size of multiplier effects depends on leakages out of </a:t>
            </a:r>
            <a:br>
              <a:rPr lang="en-US" dirty="0" smtClean="0"/>
            </a:br>
            <a:r>
              <a:rPr lang="en-US" dirty="0" smtClean="0"/>
              <a:t>circular flow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BD4536"/>
                </a:solidFill>
              </a:rPr>
              <a:t>More </a:t>
            </a:r>
            <a:r>
              <a:rPr lang="en-US" dirty="0">
                <a:solidFill>
                  <a:srgbClr val="BD4536"/>
                </a:solidFill>
              </a:rPr>
              <a:t>leakages </a:t>
            </a:r>
            <a:r>
              <a:rPr lang="en-US" dirty="0" smtClean="0">
                <a:solidFill>
                  <a:srgbClr val="BD4536"/>
                </a:solidFill>
              </a:rPr>
              <a:t>= smaller multiplier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BD4536"/>
                </a:solidFill>
              </a:rPr>
              <a:t>Fewer </a:t>
            </a:r>
            <a:r>
              <a:rPr lang="en-US" dirty="0">
                <a:solidFill>
                  <a:srgbClr val="BD4536"/>
                </a:solidFill>
              </a:rPr>
              <a:t>leakages </a:t>
            </a:r>
            <a:r>
              <a:rPr lang="en-US" dirty="0" smtClean="0">
                <a:solidFill>
                  <a:srgbClr val="BD4536"/>
                </a:solidFill>
              </a:rPr>
              <a:t>= </a:t>
            </a:r>
            <a:r>
              <a:rPr lang="en-US" dirty="0">
                <a:solidFill>
                  <a:srgbClr val="BD4536"/>
                </a:solidFill>
              </a:rPr>
              <a:t>larger </a:t>
            </a:r>
            <a:r>
              <a:rPr lang="en-US" dirty="0" smtClean="0">
                <a:solidFill>
                  <a:srgbClr val="BD4536"/>
                </a:solidFill>
              </a:rPr>
              <a:t>multiplier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ultiplier </a:t>
            </a:r>
            <a:r>
              <a:rPr lang="en-US" dirty="0"/>
              <a:t>effect for tax and transfer </a:t>
            </a:r>
            <a:r>
              <a:rPr lang="en-US" dirty="0" smtClean="0"/>
              <a:t>changes </a:t>
            </a:r>
            <a:br>
              <a:rPr lang="en-US" dirty="0" smtClean="0"/>
            </a:br>
            <a:r>
              <a:rPr lang="en-US" dirty="0" smtClean="0"/>
              <a:t>smaller than </a:t>
            </a:r>
            <a:r>
              <a:rPr lang="en-US" dirty="0"/>
              <a:t>for government </a:t>
            </a:r>
            <a:r>
              <a:rPr lang="en-US" dirty="0" smtClean="0"/>
              <a:t>spending</a:t>
            </a:r>
          </a:p>
          <a:p>
            <a:pPr>
              <a:lnSpc>
                <a:spcPct val="114000"/>
              </a:lnSpc>
            </a:pPr>
            <a:r>
              <a:rPr lang="en-US" dirty="0"/>
              <a:t>Change in injections — </a:t>
            </a:r>
            <a:r>
              <a:rPr lang="en-US" i="1" dirty="0"/>
              <a:t>G , I , </a:t>
            </a:r>
            <a:r>
              <a:rPr lang="en-US" i="1" dirty="0" smtClean="0"/>
              <a:t>X </a:t>
            </a:r>
            <a:r>
              <a:rPr lang="en-US" dirty="0"/>
              <a:t>— is aggregate demand shock, shifting </a:t>
            </a:r>
            <a:r>
              <a:rPr lang="en-US" i="1" dirty="0"/>
              <a:t>AD</a:t>
            </a:r>
            <a:r>
              <a:rPr lang="en-US" dirty="0"/>
              <a:t> rightward (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 </a:t>
            </a:r>
            <a:r>
              <a:rPr lang="en-US" dirty="0" smtClean="0"/>
              <a:t>injections</a:t>
            </a:r>
            <a:r>
              <a:rPr lang="en-US" dirty="0"/>
              <a:t>) or leftward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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injections</a:t>
            </a:r>
            <a:r>
              <a:rPr lang="en-US" dirty="0"/>
              <a:t>) by multiplied effect of initial injection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1321457"/>
            <a:ext cx="7188200" cy="1457881"/>
            <a:chOff x="838200" y="1321457"/>
            <a:chExt cx="7188200" cy="1457881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486676"/>
              <a:ext cx="18415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Size of Multiplier</a:t>
              </a:r>
            </a:p>
            <a:p>
              <a:r>
                <a:rPr lang="en-US" sz="260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Effect</a:t>
              </a:r>
              <a:endParaRPr lang="en-US" sz="260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84400" y="1652369"/>
              <a:ext cx="431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=</a:t>
              </a:r>
              <a:endParaRPr lang="en-US" sz="260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00300" y="1321457"/>
              <a:ext cx="5626100" cy="1292662"/>
              <a:chOff x="3060700" y="1803281"/>
              <a:chExt cx="5626100" cy="129266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060700" y="1803281"/>
                <a:ext cx="56261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prstClr val="black"/>
                    </a:solidFill>
                    <a:latin typeface="Gill Sans"/>
                    <a:cs typeface="Gill Sans"/>
                  </a:rPr>
                  <a:t>1</a:t>
                </a:r>
              </a:p>
              <a:p>
                <a:pPr algn="ctr"/>
                <a:endParaRPr lang="en-US" sz="2600" dirty="0" smtClean="0">
                  <a:solidFill>
                    <a:prstClr val="black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sz="2600" dirty="0" smtClean="0">
                    <a:solidFill>
                      <a:prstClr val="black"/>
                    </a:solidFill>
                    <a:latin typeface="Gill Sans"/>
                    <a:cs typeface="Gill Sans"/>
                  </a:rPr>
                  <a:t>% of leakages from additional income</a:t>
                </a:r>
                <a:endParaRPr lang="en-US" sz="2600" dirty="0">
                  <a:solidFill>
                    <a:prstClr val="black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3352800" y="2449612"/>
                <a:ext cx="5181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79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Multiplied Effect of Government Spending on Aggregate Demand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12.3</a:t>
            </a:r>
          </a:p>
        </p:txBody>
      </p:sp>
      <p:pic>
        <p:nvPicPr>
          <p:cNvPr id="2" name="Picture 1" descr="Fig_12.3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9" y="1817168"/>
            <a:ext cx="5720486" cy="4613453"/>
          </a:xfrm>
          <a:prstGeom prst="rect">
            <a:avLst/>
          </a:prstGeom>
        </p:spPr>
      </p:pic>
      <p:pic>
        <p:nvPicPr>
          <p:cNvPr id="3" name="Picture 2" descr="Fig_12.3_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32" y="2607734"/>
            <a:ext cx="2477414" cy="2477414"/>
          </a:xfrm>
          <a:prstGeom prst="rect">
            <a:avLst/>
          </a:prstGeom>
        </p:spPr>
      </p:pic>
      <p:pic>
        <p:nvPicPr>
          <p:cNvPr id="4" name="Picture 3" descr="Fig_12.3_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6" y="2582338"/>
            <a:ext cx="3062630" cy="3077261"/>
          </a:xfrm>
          <a:prstGeom prst="rect">
            <a:avLst/>
          </a:prstGeom>
        </p:spPr>
      </p:pic>
      <p:pic>
        <p:nvPicPr>
          <p:cNvPr id="5" name="Picture 4" descr="Fig_12.3_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1481670"/>
            <a:ext cx="129722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848600" cy="565391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Expansionary </a:t>
            </a:r>
            <a:r>
              <a:rPr lang="en-US" dirty="0">
                <a:solidFill>
                  <a:srgbClr val="1385A7"/>
                </a:solidFill>
              </a:rPr>
              <a:t>fiscal </a:t>
            </a:r>
            <a:r>
              <a:rPr lang="en-US" dirty="0" smtClean="0">
                <a:solidFill>
                  <a:srgbClr val="1385A7"/>
                </a:solidFill>
              </a:rPr>
              <a:t>policy 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increases aggregate demand </a:t>
            </a:r>
            <a:r>
              <a:rPr lang="en-US" dirty="0"/>
              <a:t>by increasing government spending</a:t>
            </a:r>
            <a:r>
              <a:rPr lang="en-US" dirty="0" smtClean="0"/>
              <a:t>, decreasing </a:t>
            </a:r>
            <a:r>
              <a:rPr lang="en-US" dirty="0"/>
              <a:t>taxes, or increasing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hifts </a:t>
            </a:r>
            <a:r>
              <a:rPr lang="en-US" dirty="0"/>
              <a:t>the aggregate demand curve rightward </a:t>
            </a:r>
            <a:r>
              <a:rPr lang="en-US" dirty="0" smtClean="0"/>
              <a:t>— positive </a:t>
            </a:r>
            <a:r>
              <a:rPr lang="en-US" dirty="0"/>
              <a:t>aggregate demand </a:t>
            </a:r>
            <a:r>
              <a:rPr lang="en-US" dirty="0" smtClean="0"/>
              <a:t>shock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ounters </a:t>
            </a:r>
            <a:r>
              <a:rPr lang="en-US" dirty="0"/>
              <a:t>a recessionary </a:t>
            </a:r>
            <a:r>
              <a:rPr lang="en-US" dirty="0" smtClean="0"/>
              <a:t>gap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7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12901</TotalTime>
  <Words>527</Words>
  <Application>Microsoft Macintosh PowerPoint</Application>
  <PresentationFormat>On-screen Show (4:3)</PresentationFormat>
  <Paragraphs>169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PowerPoint Presentation</vt:lpstr>
      <vt:lpstr>DEMAND POLICIES FOR STABILIZATION</vt:lpstr>
      <vt:lpstr>Enlarged GDP Circular Flow of Income  and Spending with Banking System</vt:lpstr>
      <vt:lpstr>PowerPoint Presentation</vt:lpstr>
      <vt:lpstr>PowerPoint Presentation</vt:lpstr>
      <vt:lpstr>The Multiplier Effect</vt:lpstr>
      <vt:lpstr>PowerPoint Presentation</vt:lpstr>
      <vt:lpstr>The Multiplied Effect of Government Spending on Aggregate Demand</vt:lpstr>
      <vt:lpstr>PowerPoint Presentation</vt:lpstr>
      <vt:lpstr>Expansionary Fiscal Policy  to Fill a Recessionary Gap</vt:lpstr>
      <vt:lpstr>PowerPoint Presentation</vt:lpstr>
      <vt:lpstr>Contractionary Fiscal Policy  to Fill an Inflationary Gap</vt:lpstr>
      <vt:lpstr>PowerPoint Presentation</vt:lpstr>
      <vt:lpstr>PowerPoint Presentation</vt:lpstr>
      <vt:lpstr>SUPPLY POLICIES FOR GROWTH</vt:lpstr>
      <vt:lpstr>PowerPoint Presentation</vt:lpstr>
      <vt:lpstr>Positive Supply Shock and Economic Growth</vt:lpstr>
      <vt:lpstr>PowerPoint Presentation</vt:lpstr>
      <vt:lpstr>The Laffer Curve</vt:lpstr>
      <vt:lpstr>PowerPoint Presentation</vt:lpstr>
      <vt:lpstr>PowerPoint Presentation</vt:lpstr>
      <vt:lpstr>BUDGET SURPLUSES AND DEFICITS</vt:lpstr>
      <vt:lpstr>PowerPoint Presentation</vt:lpstr>
      <vt:lpstr>Government of Canada Budgets,  Selected Years, 1992 - 2014</vt:lpstr>
      <vt:lpstr>Government Revenues for 2012 - 2013</vt:lpstr>
      <vt:lpstr>Government Spending for 2012 - 2013</vt:lpstr>
      <vt:lpstr>PowerPoint Presentation</vt:lpstr>
      <vt:lpstr>PowerPoint Presentation</vt:lpstr>
      <vt:lpstr>PowerPoint Presentation</vt:lpstr>
      <vt:lpstr>NATIONAL DEBT</vt:lpstr>
      <vt:lpstr>PowerPoint Presentation</vt:lpstr>
      <vt:lpstr>Canada’s National Debt  as a Percentage of GDP, 1916 - 2013</vt:lpstr>
      <vt:lpstr>PowerPoint Presentation</vt:lpstr>
      <vt:lpstr>PowerPoint Presentation</vt:lpstr>
      <vt:lpstr>PowerPoint Presentation</vt:lpstr>
      <vt:lpstr>PowerPoint Presentation</vt:lpstr>
      <vt:lpstr> GOVERNMENT HANDS-OFF OR HANDS-ON ROLE? 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Professor Avi J Cohen</dc:creator>
  <cp:keywords/>
  <dc:description/>
  <cp:lastModifiedBy>Avi J. Cohen</cp:lastModifiedBy>
  <cp:revision>540</cp:revision>
  <cp:lastPrinted>2016-03-13T20:18:18Z</cp:lastPrinted>
  <dcterms:created xsi:type="dcterms:W3CDTF">2014-09-07T21:06:58Z</dcterms:created>
  <dcterms:modified xsi:type="dcterms:W3CDTF">2017-03-10T14:24:37Z</dcterms:modified>
  <cp:category/>
</cp:coreProperties>
</file>