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  <p:sldMasterId id="2147483806" r:id="rId2"/>
  </p:sldMasterIdLst>
  <p:notesMasterIdLst>
    <p:notesMasterId r:id="rId32"/>
  </p:notesMasterIdLst>
  <p:handoutMasterIdLst>
    <p:handoutMasterId r:id="rId33"/>
  </p:handoutMasterIdLst>
  <p:sldIdLst>
    <p:sldId id="618" r:id="rId3"/>
    <p:sldId id="620" r:id="rId4"/>
    <p:sldId id="621" r:id="rId5"/>
    <p:sldId id="622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54" r:id="rId15"/>
    <p:sldId id="655" r:id="rId16"/>
    <p:sldId id="631" r:id="rId17"/>
    <p:sldId id="632" r:id="rId18"/>
    <p:sldId id="633" r:id="rId19"/>
    <p:sldId id="634" r:id="rId20"/>
    <p:sldId id="635" r:id="rId21"/>
    <p:sldId id="636" r:id="rId22"/>
    <p:sldId id="653" r:id="rId23"/>
    <p:sldId id="651" r:id="rId24"/>
    <p:sldId id="637" r:id="rId25"/>
    <p:sldId id="638" r:id="rId26"/>
    <p:sldId id="639" r:id="rId27"/>
    <p:sldId id="640" r:id="rId28"/>
    <p:sldId id="641" r:id="rId29"/>
    <p:sldId id="642" r:id="rId30"/>
    <p:sldId id="643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093" autoAdjust="0"/>
    <p:restoredTop sz="47166" autoAdjust="0"/>
  </p:normalViewPr>
  <p:slideViewPr>
    <p:cSldViewPr snapToGrid="0" snapToObjects="1">
      <p:cViewPr>
        <p:scale>
          <a:sx n="75" d="100"/>
          <a:sy n="75" d="100"/>
        </p:scale>
        <p:origin x="-1184" y="-80"/>
      </p:cViewPr>
      <p:guideLst>
        <p:guide orient="horz" pos="578"/>
        <p:guide pos="32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7808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20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ECON 105   </a:t>
            </a:r>
            <a:br>
              <a:rPr lang="sv-SE" dirty="0" smtClean="0"/>
            </a:br>
            <a:r>
              <a:rPr lang="sv-SE" dirty="0" smtClean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dirty="0" smtClean="0"/>
              <a:t>Lecture 20  </a:t>
            </a:r>
            <a:br>
              <a:rPr lang="en-CA" dirty="0" smtClean="0"/>
            </a:br>
            <a:r>
              <a:rPr lang="en-CA" dirty="0" smtClean="0"/>
              <a:t>4 April  2016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2000" b="1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2000" b="1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2000" b="1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2000" b="1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2000" b="1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err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C37D1-A09B-024E-B97E-BBD3B6805B8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03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91712-0C60-9541-95E8-1EA67B1A8CA6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9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87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15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64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27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48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4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34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EB0F6C-59A6-F24F-988E-A2D3C9EB9D51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64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52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17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67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58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25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3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2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A62586-6B43-0C42-8731-49ACF0865CBC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ADFF34-E2A7-D44B-BD29-ACAEBC84B2B5}" type="slidenum">
              <a:rPr lang="en-US" sz="1200">
                <a:solidFill>
                  <a:prstClr val="black"/>
                </a:solidFill>
              </a:rPr>
              <a:pPr eaLnBrk="1" hangingPunct="1"/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EB0F6C-59A6-F24F-988E-A2D3C9EB9D51}" type="slidenum">
              <a:rPr lang="en-US" sz="1200">
                <a:solidFill>
                  <a:prstClr val="black"/>
                </a:solidFill>
              </a:rPr>
              <a:pPr eaLnBrk="1" hangingPunct="1"/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11938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52988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>
                <a:solidFill>
                  <a:srgbClr val="FFAF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5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00138" y="3841750"/>
            <a:ext cx="6953250" cy="192563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400">
                <a:solidFill>
                  <a:srgbClr val="595959"/>
                </a:solidFill>
              </a:defRPr>
            </a:lvl2pPr>
            <a:lvl3pPr marL="914400" indent="0" algn="ctr">
              <a:buNone/>
              <a:defRPr sz="2400">
                <a:solidFill>
                  <a:srgbClr val="595959"/>
                </a:solidFill>
              </a:defRPr>
            </a:lvl3pPr>
            <a:lvl4pPr marL="1371600" indent="0" algn="ctr">
              <a:buNone/>
              <a:defRPr sz="2400">
                <a:solidFill>
                  <a:srgbClr val="595959"/>
                </a:solidFill>
              </a:defRPr>
            </a:lvl4pPr>
            <a:lvl5pPr marL="1828800" indent="0" algn="ctr">
              <a:buNone/>
              <a:defRPr sz="2400">
                <a:solidFill>
                  <a:srgbClr val="595959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3905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763905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7628467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06" y="4761752"/>
            <a:ext cx="7772400" cy="1362075"/>
          </a:xfrm>
        </p:spPr>
        <p:txBody>
          <a:bodyPr anchor="t"/>
          <a:lstStyle>
            <a:lvl1pPr algn="r">
              <a:defRPr sz="36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11461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6pPr>
      <a:lvl7pPr marL="16033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7pPr>
      <a:lvl8pPr marL="20605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8pPr>
      <a:lvl9pPr marL="25177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9pPr>
    </p:titleStyle>
    <p:bodyStyle>
      <a:lvl1pPr marL="463550" indent="-463550" algn="l" rtl="0" eaLnBrk="0" fontAlgn="base" hangingPunct="0">
        <a:lnSpc>
          <a:spcPct val="125000"/>
        </a:lnSpc>
        <a:spcBef>
          <a:spcPct val="20000"/>
        </a:spcBef>
        <a:spcAft>
          <a:spcPct val="20000"/>
        </a:spcAft>
        <a:buClr>
          <a:srgbClr val="00B1EB"/>
        </a:buClr>
        <a:buChar char="•"/>
        <a:defRPr sz="2600">
          <a:solidFill>
            <a:schemeClr val="tx1"/>
          </a:solidFill>
          <a:latin typeface="Arial" charset="0"/>
          <a:ea typeface="+mn-ea"/>
          <a:cs typeface="+mn-cs"/>
        </a:defRPr>
      </a:lvl1pPr>
      <a:lvl2pPr marL="982663" indent="-404813" algn="l" rtl="0" eaLnBrk="0" fontAlgn="base" hangingPunct="0">
        <a:spcBef>
          <a:spcPct val="0"/>
        </a:spcBef>
        <a:spcAft>
          <a:spcPct val="0"/>
        </a:spcAft>
        <a:buClr>
          <a:srgbClr val="00B1EB"/>
        </a:buClr>
        <a:buFont typeface="Arial" charset="0"/>
        <a:buChar char="–"/>
        <a:defRPr sz="2600">
          <a:solidFill>
            <a:schemeClr val="tx1"/>
          </a:solidFill>
          <a:latin typeface="Arial" charset="0"/>
          <a:ea typeface="+mn-ea"/>
        </a:defRPr>
      </a:lvl2pPr>
      <a:lvl3pPr marL="14366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-112" charset="0"/>
          <a:ea typeface="+mn-ea"/>
        </a:defRPr>
      </a:lvl3pPr>
      <a:lvl4pPr marL="17795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-112" charset="0"/>
          <a:ea typeface="+mn-ea"/>
        </a:defRPr>
      </a:lvl4pPr>
      <a:lvl5pPr marL="21224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5pPr>
      <a:lvl6pPr marL="25796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6pPr>
      <a:lvl7pPr marL="30368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7pPr>
      <a:lvl8pPr marL="34940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8pPr>
      <a:lvl9pPr marL="39512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821" y="1158875"/>
            <a:ext cx="7651429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96332" y="5772593"/>
            <a:ext cx="954616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ct val="20000"/>
              </a:spcAft>
              <a:buClr>
                <a:srgbClr val="FF6600"/>
              </a:buClr>
            </a:pPr>
            <a:r>
              <a:rPr lang="en-US" sz="3600" b="1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</a:p>
        </p:txBody>
      </p:sp>
      <p:pic>
        <p:nvPicPr>
          <p:cNvPr id="6" name="Content Placeholder 5" descr="sew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4224"/>
          <a:stretch>
            <a:fillRect/>
          </a:stretch>
        </p:blipFill>
        <p:spPr>
          <a:xfrm>
            <a:off x="-3885" y="-12700"/>
            <a:ext cx="9167125" cy="56870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304803" y="5870507"/>
            <a:ext cx="9359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Globalization and Trade Policy</a:t>
            </a:r>
            <a:endParaRPr lang="en-US" sz="40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7692" y="50666"/>
            <a:ext cx="52836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rgbClr val="FF6600"/>
                </a:solidFill>
              </a:rPr>
              <a:t>Are Sweatshops </a:t>
            </a:r>
            <a:br>
              <a:rPr lang="en-US" sz="4800" dirty="0">
                <a:solidFill>
                  <a:srgbClr val="FF6600"/>
                </a:solidFill>
              </a:rPr>
            </a:br>
            <a:r>
              <a:rPr lang="en-US" sz="4800" dirty="0">
                <a:solidFill>
                  <a:srgbClr val="FF6600"/>
                </a:solidFill>
              </a:rPr>
              <a:t>All Bad? </a:t>
            </a:r>
          </a:p>
          <a:p>
            <a:r>
              <a:rPr lang="en-US" sz="4800" dirty="0"/>
              <a:t>	</a:t>
            </a:r>
          </a:p>
          <a:p>
            <a:endParaRPr lang="en-US" sz="4800" dirty="0" smtClean="0">
              <a:latin typeface="Calibri" charset="0"/>
            </a:endParaRPr>
          </a:p>
          <a:p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2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Fig1.4b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135063"/>
            <a:ext cx="5819775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Fig1.4b_buil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4178300"/>
            <a:ext cx="268287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1.4b_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3810000"/>
            <a:ext cx="16573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Fig1.4b_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4216400"/>
            <a:ext cx="179387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Fig1.4-b-textbo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4419600"/>
            <a:ext cx="33623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44700" y="0"/>
            <a:ext cx="685006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Mutually Beneficial Gains from Trade: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Marie’s Gains from Trade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374144" cy="5653910"/>
          </a:xfrm>
        </p:spPr>
        <p:txBody>
          <a:bodyPr/>
          <a:lstStyle/>
          <a:p>
            <a:r>
              <a:rPr lang="en-US" dirty="0"/>
              <a:t>Even if one individual has </a:t>
            </a:r>
            <a:r>
              <a:rPr lang="en-US" dirty="0">
                <a:solidFill>
                  <a:srgbClr val="1385A7"/>
                </a:solidFill>
              </a:rPr>
              <a:t>absolute advantage </a:t>
            </a:r>
            <a:br>
              <a:rPr lang="en-US" dirty="0">
                <a:solidFill>
                  <a:srgbClr val="1385A7"/>
                </a:solidFill>
              </a:rPr>
            </a:br>
            <a:r>
              <a:rPr lang="en-US" dirty="0"/>
              <a:t>in producing everything, differences in </a:t>
            </a:r>
            <a:br>
              <a:rPr lang="en-US" dirty="0"/>
            </a:br>
            <a:r>
              <a:rPr lang="en-US" dirty="0">
                <a:solidFill>
                  <a:srgbClr val="1385A7"/>
                </a:solidFill>
              </a:rPr>
              <a:t>comparative advantage </a:t>
            </a:r>
            <a:r>
              <a:rPr lang="en-US" dirty="0"/>
              <a:t>allow mutually beneficial </a:t>
            </a:r>
            <a:br>
              <a:rPr lang="en-US" dirty="0"/>
            </a:br>
            <a:r>
              <a:rPr lang="en-US" dirty="0"/>
              <a:t>gains from specializing and </a:t>
            </a:r>
            <a:r>
              <a:rPr lang="en-US" dirty="0" smtClean="0"/>
              <a:t>trading</a:t>
            </a:r>
            <a:endParaRPr lang="en-US" dirty="0" smtClean="0">
              <a:solidFill>
                <a:srgbClr val="1385A7"/>
              </a:solidFill>
            </a:endParaRPr>
          </a:p>
          <a:p>
            <a:r>
              <a:rPr lang="en-US" dirty="0" smtClean="0">
                <a:solidFill>
                  <a:srgbClr val="1385A7"/>
                </a:solidFill>
              </a:rPr>
              <a:t>Terms </a:t>
            </a:r>
            <a:r>
              <a:rPr lang="en-US" dirty="0">
                <a:solidFill>
                  <a:srgbClr val="1385A7"/>
                </a:solidFill>
              </a:rPr>
              <a:t>of </a:t>
            </a:r>
            <a:r>
              <a:rPr lang="en-US" dirty="0" smtClean="0">
                <a:solidFill>
                  <a:srgbClr val="1385A7"/>
                </a:solidFill>
              </a:rPr>
              <a:t>trade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quantity </a:t>
            </a:r>
            <a:r>
              <a:rPr lang="en-US" dirty="0"/>
              <a:t>of exports required to </a:t>
            </a:r>
            <a:r>
              <a:rPr lang="en-US" dirty="0" smtClean="0"/>
              <a:t>pay for </a:t>
            </a:r>
            <a:r>
              <a:rPr lang="en-US" dirty="0"/>
              <a:t>one unit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imports</a:t>
            </a:r>
            <a:endParaRPr lang="en-US" dirty="0"/>
          </a:p>
          <a:p>
            <a:pPr lvl="1"/>
            <a:r>
              <a:rPr lang="en-US" dirty="0" smtClean="0"/>
              <a:t>Must be between each </a:t>
            </a:r>
            <a:r>
              <a:rPr lang="en-US" dirty="0"/>
              <a:t>trader’s local opportunity </a:t>
            </a:r>
            <a:r>
              <a:rPr lang="en-US" dirty="0" smtClean="0"/>
              <a:t>costs</a:t>
            </a:r>
            <a:endParaRPr lang="en-US" dirty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terms of trade will split </a:t>
            </a:r>
            <a:r>
              <a:rPr lang="en-US" dirty="0" smtClean="0"/>
              <a:t>gains differently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1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PROTECTIONISM AND TRADE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095375" y="4400550"/>
            <a:ext cx="6953250" cy="192563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Freer trade creates winners and losers from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competitive process </a:t>
            </a:r>
            <a:r>
              <a:rPr lang="en-US" dirty="0"/>
              <a:t>of creative destruction. </a:t>
            </a:r>
            <a:br>
              <a:rPr lang="en-US" dirty="0"/>
            </a:br>
            <a:r>
              <a:rPr lang="en-US" dirty="0" smtClean="0"/>
              <a:t>Concentrated </a:t>
            </a:r>
            <a:r>
              <a:rPr lang="en-US" dirty="0"/>
              <a:t>losses </a:t>
            </a:r>
            <a:r>
              <a:rPr lang="en-US" dirty="0" smtClean="0"/>
              <a:t>in import</a:t>
            </a:r>
            <a:r>
              <a:rPr lang="en-US" dirty="0"/>
              <a:t>-competing industries </a:t>
            </a:r>
            <a:r>
              <a:rPr lang="en-US" dirty="0" smtClean="0"/>
              <a:t>create </a:t>
            </a:r>
            <a:r>
              <a:rPr lang="en-US" dirty="0"/>
              <a:t>political pressure </a:t>
            </a:r>
            <a:r>
              <a:rPr lang="en-US" dirty="0" smtClean="0"/>
              <a:t>for protectionism </a:t>
            </a:r>
            <a:r>
              <a:rPr lang="en-US" dirty="0"/>
              <a:t>despite overall gains.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w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282700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7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6482633" cy="4940300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“What is prudence in the conduct of every family can scarce be folly in that of a great kingdom. If a foreign country can supply us with a commodity cheaper than we ourselves can make it,  better buy it of them with some part of the produce of our own industry, employed in a way in which we have some advatage.”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latin typeface="Gill Sans" charset="0"/>
                <a:ea typeface="ＭＳ Ｐゴシック" charset="0"/>
              </a:rPr>
              <a:t>Adam </a:t>
            </a:r>
            <a:r>
              <a:rPr lang="en-US" sz="2400" dirty="0">
                <a:latin typeface="Gill Sans" charset="0"/>
                <a:ea typeface="ＭＳ Ｐゴシック" charset="0"/>
              </a:rPr>
              <a:t>Smith, </a:t>
            </a:r>
            <a:r>
              <a:rPr lang="en-US" sz="2400" i="1" dirty="0">
                <a:latin typeface="Gill Sans" charset="0"/>
                <a:ea typeface="ＭＳ Ｐゴシック" charset="0"/>
              </a:rPr>
              <a:t>The Wealth of Nations</a:t>
            </a:r>
            <a:r>
              <a:rPr lang="en-US" sz="2400" dirty="0">
                <a:latin typeface="Gill Sans" charset="0"/>
                <a:ea typeface="ＭＳ Ｐゴシック" charset="0"/>
              </a:rPr>
              <a:t>, 1776</a:t>
            </a:r>
          </a:p>
        </p:txBody>
      </p:sp>
      <p:sp>
        <p:nvSpPr>
          <p:cNvPr id="16386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Adam Smith on Trade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6387" name="Picture 4" descr="smith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33" y="4351867"/>
            <a:ext cx="2216867" cy="251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32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6482633" cy="4940300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“Free trade, one of the greatest blessings which a government can confer on a people,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is in almost every country unpopular.”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sz="2400" dirty="0">
                <a:latin typeface="Gill Sans" charset="0"/>
                <a:ea typeface="ＭＳ Ｐゴシック" charset="0"/>
              </a:rPr>
              <a:t>Thomas Macaulay, British MP, 1824</a:t>
            </a:r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67" y="2700141"/>
            <a:ext cx="3471328" cy="42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0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199" y="533400"/>
            <a:ext cx="8094134" cy="494080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Freer </a:t>
            </a:r>
            <a:r>
              <a:rPr lang="en-US" dirty="0"/>
              <a:t>trade increases competition,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creating opponents to </a:t>
            </a:r>
            <a:r>
              <a:rPr lang="en-US" dirty="0"/>
              <a:t>freer </a:t>
            </a:r>
            <a:r>
              <a:rPr lang="en-US" dirty="0" smtClean="0"/>
              <a:t>trade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Connections </a:t>
            </a:r>
            <a:r>
              <a:rPr lang="en-US" dirty="0"/>
              <a:t>to new markets bring new </a:t>
            </a:r>
            <a:r>
              <a:rPr lang="en-US" dirty="0" smtClean="0"/>
              <a:t>competitors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With </a:t>
            </a:r>
            <a:r>
              <a:rPr lang="en-US" dirty="0" smtClean="0">
                <a:solidFill>
                  <a:srgbClr val="1385A7"/>
                </a:solidFill>
              </a:rPr>
              <a:t>creative destruction</a:t>
            </a:r>
            <a:r>
              <a:rPr lang="en-US" dirty="0" smtClean="0"/>
              <a:t>, </a:t>
            </a:r>
            <a:r>
              <a:rPr lang="en-US" dirty="0"/>
              <a:t>gains </a:t>
            </a:r>
            <a:r>
              <a:rPr lang="en-US" dirty="0" smtClean="0"/>
              <a:t>from specialization</a:t>
            </a:r>
            <a:r>
              <a:rPr lang="en-US" dirty="0"/>
              <a:t>, trade, competition, and </a:t>
            </a:r>
            <a:r>
              <a:rPr lang="en-US" dirty="0" smtClean="0"/>
              <a:t>innovation destroy </a:t>
            </a:r>
            <a:r>
              <a:rPr lang="en-US" dirty="0"/>
              <a:t>higher-cost, and less </a:t>
            </a:r>
            <a:r>
              <a:rPr lang="en-US" dirty="0" smtClean="0"/>
              <a:t>popular products </a:t>
            </a:r>
            <a:r>
              <a:rPr lang="en-US" dirty="0"/>
              <a:t>and </a:t>
            </a:r>
            <a:r>
              <a:rPr lang="en-US" dirty="0" smtClean="0"/>
              <a:t>businesses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Gains </a:t>
            </a:r>
            <a:r>
              <a:rPr lang="en-US" dirty="0"/>
              <a:t>are increased productivity and higher </a:t>
            </a:r>
            <a:br>
              <a:rPr lang="en-US" dirty="0"/>
            </a:br>
            <a:r>
              <a:rPr lang="en-US" dirty="0" smtClean="0"/>
              <a:t>living standards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Losses are </a:t>
            </a:r>
            <a:r>
              <a:rPr lang="en-US" dirty="0">
                <a:solidFill>
                  <a:srgbClr val="1385A7"/>
                </a:solidFill>
              </a:rPr>
              <a:t>structural unemployment  </a:t>
            </a:r>
            <a:r>
              <a:rPr lang="en-US" dirty="0"/>
              <a:t>— </a:t>
            </a:r>
            <a:br>
              <a:rPr lang="en-US" dirty="0"/>
            </a:br>
            <a:r>
              <a:rPr lang="en-US" dirty="0"/>
              <a:t>technological change or international competition make some workers’ skills obsolete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69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 opening </a:t>
            </a:r>
            <a:r>
              <a:rPr lang="en-US" dirty="0"/>
              <a:t>new international markets </a:t>
            </a:r>
            <a:br>
              <a:rPr lang="en-US" dirty="0"/>
            </a:br>
            <a:r>
              <a:rPr lang="en-US" dirty="0"/>
              <a:t>creates winners and losers in Canada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1385A7"/>
                </a:solidFill>
              </a:rPr>
              <a:t>Winners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Canadian consumers, </a:t>
            </a:r>
            <a:r>
              <a:rPr lang="en-US" dirty="0"/>
              <a:t>Canadian </a:t>
            </a:r>
            <a:r>
              <a:rPr lang="en-US" dirty="0" smtClean="0"/>
              <a:t>exporters </a:t>
            </a:r>
            <a:br>
              <a:rPr lang="en-US" dirty="0" smtClean="0"/>
            </a:br>
            <a:r>
              <a:rPr lang="en-US" dirty="0" smtClean="0"/>
              <a:t>and workers in </a:t>
            </a:r>
            <a:r>
              <a:rPr lang="en-US" dirty="0"/>
              <a:t>exporting </a:t>
            </a:r>
            <a:r>
              <a:rPr lang="en-US" dirty="0" smtClean="0"/>
              <a:t>industries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1385A7"/>
                </a:solidFill>
              </a:rPr>
              <a:t>Losers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Canadian businesses and workers in </a:t>
            </a:r>
            <a:br>
              <a:rPr lang="en-US" dirty="0"/>
            </a:br>
            <a:r>
              <a:rPr lang="en-US" dirty="0"/>
              <a:t>import-competing industries 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18795"/>
            <a:ext cx="7628467" cy="56539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Government </a:t>
            </a:r>
            <a:r>
              <a:rPr lang="en-US" dirty="0"/>
              <a:t>responses to protect losers from </a:t>
            </a:r>
            <a:br>
              <a:rPr lang="en-US" dirty="0"/>
            </a:br>
            <a:r>
              <a:rPr lang="en-US" dirty="0" smtClean="0"/>
              <a:t>freer trade include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85A7"/>
                </a:solidFill>
              </a:rPr>
              <a:t>Tariffs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tax on imports</a:t>
            </a:r>
            <a:r>
              <a:rPr lang="en-US" dirty="0"/>
              <a:t>, raising </a:t>
            </a:r>
            <a:r>
              <a:rPr lang="en-US" dirty="0" smtClean="0"/>
              <a:t>price </a:t>
            </a:r>
            <a:r>
              <a:rPr lang="en-US" dirty="0"/>
              <a:t>of products </a:t>
            </a:r>
            <a:r>
              <a:rPr lang="en-US" dirty="0" smtClean="0"/>
              <a:t>to consumers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</a:rPr>
              <a:t>I</a:t>
            </a:r>
            <a:r>
              <a:rPr lang="en-US" dirty="0" smtClean="0">
                <a:solidFill>
                  <a:srgbClr val="1385A7"/>
                </a:solidFill>
              </a:rPr>
              <a:t>mport quotas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limit </a:t>
            </a:r>
            <a:r>
              <a:rPr lang="en-US" dirty="0"/>
              <a:t>on the quantity </a:t>
            </a:r>
            <a:r>
              <a:rPr lang="en-US" dirty="0" smtClean="0"/>
              <a:t>that can </a:t>
            </a:r>
            <a:r>
              <a:rPr lang="en-US" dirty="0"/>
              <a:t>be </a:t>
            </a:r>
            <a:r>
              <a:rPr lang="en-US" dirty="0" smtClean="0"/>
              <a:t>imported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</a:rPr>
              <a:t>S</a:t>
            </a:r>
            <a:r>
              <a:rPr lang="en-US" dirty="0" smtClean="0">
                <a:solidFill>
                  <a:srgbClr val="1385A7"/>
                </a:solidFill>
              </a:rPr>
              <a:t>ubsidies </a:t>
            </a:r>
            <a:r>
              <a:rPr lang="en-US" dirty="0">
                <a:solidFill>
                  <a:srgbClr val="1385A7"/>
                </a:solidFill>
              </a:rPr>
              <a:t>to domestic </a:t>
            </a:r>
            <a:r>
              <a:rPr lang="en-US" dirty="0" smtClean="0">
                <a:solidFill>
                  <a:srgbClr val="1385A7"/>
                </a:solidFill>
              </a:rPr>
              <a:t>producers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government payment </a:t>
            </a:r>
            <a:r>
              <a:rPr lang="en-US" dirty="0"/>
              <a:t>to domestic producers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products or services</a:t>
            </a:r>
          </a:p>
        </p:txBody>
      </p:sp>
    </p:spTree>
    <p:extLst>
      <p:ext uri="{BB962C8B-B14F-4D97-AF65-F5344CB8AC3E}">
        <p14:creationId xmlns:p14="http://schemas.microsoft.com/office/powerpoint/2010/main" val="365620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403104" y="0"/>
            <a:ext cx="4337792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Canadian Tariffs, 1867 - 2014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" name="Content Placeholder 2" descr="Fig13.6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401" b="-174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325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6095"/>
            <a:ext cx="7874000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Unequal </a:t>
            </a:r>
            <a:r>
              <a:rPr lang="en-US" dirty="0"/>
              <a:t>distribution of gains and losses </a:t>
            </a:r>
            <a:r>
              <a:rPr lang="en-US" dirty="0" smtClean="0"/>
              <a:t>produces political </a:t>
            </a:r>
            <a:r>
              <a:rPr lang="en-US" dirty="0"/>
              <a:t>pressure for protectionism to help the </a:t>
            </a:r>
            <a:r>
              <a:rPr lang="en-US" dirty="0" smtClean="0"/>
              <a:t>losers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BD4536"/>
                </a:solidFill>
              </a:rPr>
              <a:t>Many consumers gain </a:t>
            </a:r>
            <a:r>
              <a:rPr lang="en-US" dirty="0"/>
              <a:t>from free </a:t>
            </a:r>
            <a:r>
              <a:rPr lang="en-US" dirty="0" smtClean="0"/>
              <a:t>trade, </a:t>
            </a:r>
            <a:br>
              <a:rPr lang="en-US" dirty="0" smtClean="0"/>
            </a:br>
            <a:r>
              <a:rPr lang="en-US" dirty="0" smtClean="0">
                <a:solidFill>
                  <a:srgbClr val="BD4536"/>
                </a:solidFill>
              </a:rPr>
              <a:t>but gain </a:t>
            </a:r>
            <a:r>
              <a:rPr lang="en-US" dirty="0">
                <a:solidFill>
                  <a:srgbClr val="BD4536"/>
                </a:solidFill>
              </a:rPr>
              <a:t>for each </a:t>
            </a:r>
            <a:r>
              <a:rPr lang="en-US" dirty="0" smtClean="0">
                <a:solidFill>
                  <a:srgbClr val="BD4536"/>
                </a:solidFill>
              </a:rPr>
              <a:t>is small</a:t>
            </a:r>
            <a:endParaRPr lang="en-US" dirty="0">
              <a:solidFill>
                <a:srgbClr val="BD4536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BD4536"/>
                </a:solidFill>
              </a:rPr>
              <a:t>Few businesses </a:t>
            </a:r>
            <a:r>
              <a:rPr lang="en-US" dirty="0">
                <a:solidFill>
                  <a:srgbClr val="BD4536"/>
                </a:solidFill>
              </a:rPr>
              <a:t>and workers </a:t>
            </a:r>
            <a:r>
              <a:rPr lang="en-US" dirty="0"/>
              <a:t>in </a:t>
            </a:r>
            <a:r>
              <a:rPr lang="en-US" dirty="0" smtClean="0"/>
              <a:t>import-competing industries </a:t>
            </a:r>
            <a:r>
              <a:rPr lang="en-US" dirty="0">
                <a:solidFill>
                  <a:srgbClr val="BD4536"/>
                </a:solidFill>
              </a:rPr>
              <a:t>lose</a:t>
            </a:r>
            <a:r>
              <a:rPr lang="en-US" dirty="0"/>
              <a:t> from free </a:t>
            </a:r>
            <a:r>
              <a:rPr lang="en-US" dirty="0" smtClean="0"/>
              <a:t>trade, </a:t>
            </a:r>
            <a:br>
              <a:rPr lang="en-US" dirty="0" smtClean="0"/>
            </a:br>
            <a:r>
              <a:rPr lang="en-US" dirty="0" smtClean="0">
                <a:solidFill>
                  <a:srgbClr val="BD4536"/>
                </a:solidFill>
              </a:rPr>
              <a:t>but loss </a:t>
            </a:r>
            <a:r>
              <a:rPr lang="en-US" dirty="0">
                <a:solidFill>
                  <a:srgbClr val="BD4536"/>
                </a:solidFill>
              </a:rPr>
              <a:t>for each is </a:t>
            </a:r>
            <a:r>
              <a:rPr lang="en-US" dirty="0" smtClean="0">
                <a:solidFill>
                  <a:srgbClr val="BD4536"/>
                </a:solidFill>
              </a:rPr>
              <a:t>large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Protectionism </a:t>
            </a:r>
            <a:r>
              <a:rPr lang="en-US" dirty="0"/>
              <a:t>leaves Canadians as a whole worse </a:t>
            </a:r>
            <a:r>
              <a:rPr lang="en-US" dirty="0" smtClean="0"/>
              <a:t>off</a:t>
            </a:r>
          </a:p>
          <a:p>
            <a:pPr>
              <a:lnSpc>
                <a:spcPct val="120000"/>
              </a:lnSpc>
            </a:pPr>
            <a:r>
              <a:rPr lang="en-US" dirty="0"/>
              <a:t>Freer trade could benefit more people than it harms, but political pressure from import-competing industries slows international trade </a:t>
            </a:r>
            <a:r>
              <a:rPr lang="en-US" dirty="0" smtClean="0"/>
              <a:t>negotiations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9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GAINS FROM TRADE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095375" y="4540250"/>
            <a:ext cx="6953250" cy="1925638"/>
          </a:xfrm>
        </p:spPr>
        <p:txBody>
          <a:bodyPr/>
          <a:lstStyle/>
          <a:p>
            <a:r>
              <a:rPr lang="en-US" dirty="0"/>
              <a:t>Opportunity cost and comparative advantage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key </a:t>
            </a:r>
            <a:r>
              <a:rPr lang="en-US" dirty="0"/>
              <a:t>to understanding why specializing </a:t>
            </a:r>
            <a:br>
              <a:rPr lang="en-US" dirty="0"/>
            </a:br>
            <a:r>
              <a:rPr lang="en-US" dirty="0" smtClean="0"/>
              <a:t>and trading makes </a:t>
            </a:r>
            <a:r>
              <a:rPr lang="en-US" dirty="0"/>
              <a:t>us all better </a:t>
            </a:r>
            <a:r>
              <a:rPr lang="en-US" dirty="0" smtClean="0"/>
              <a:t>off.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wom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29" y="1358900"/>
            <a:ext cx="4137143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5295"/>
            <a:ext cx="7628467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Protecting </a:t>
            </a:r>
            <a:r>
              <a:rPr lang="en-US" dirty="0"/>
              <a:t>national security and cultural identity </a:t>
            </a:r>
            <a:r>
              <a:rPr lang="en-US" dirty="0" smtClean="0"/>
              <a:t>are valid</a:t>
            </a:r>
            <a:r>
              <a:rPr lang="en-US" dirty="0"/>
              <a:t>, limited arguments for </a:t>
            </a:r>
            <a:r>
              <a:rPr lang="en-US" dirty="0" smtClean="0"/>
              <a:t>protectionism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Protectionism </a:t>
            </a:r>
            <a:r>
              <a:rPr lang="en-US" dirty="0"/>
              <a:t>creates risk of retaliation, </a:t>
            </a:r>
            <a:r>
              <a:rPr lang="en-US" dirty="0" smtClean="0"/>
              <a:t>triggering trade </a:t>
            </a:r>
            <a:r>
              <a:rPr lang="en-US" dirty="0"/>
              <a:t>wars that make all countries worse </a:t>
            </a:r>
            <a:r>
              <a:rPr lang="en-US" dirty="0" smtClean="0"/>
              <a:t>off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6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32800" cy="494080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Cites research by economists (Dani Rodrik and others) showing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Industries more exposed to Chinese import competition since 2000 — the year China joined the World Trade Organization — were hit hard and have not recovered.  Workers in these industries don’t go to better jobs, or even similar jobs in different industries. They shuffle between low-paid jobs, never recovering the prosperity they had before Chinese competition.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BD4536"/>
                </a:solidFill>
              </a:rPr>
              <a:t>Real-world economies may be much worse at adjusting to </a:t>
            </a:r>
            <a:br>
              <a:rPr lang="en-US" sz="2400" dirty="0">
                <a:solidFill>
                  <a:srgbClr val="BD4536"/>
                </a:solidFill>
              </a:rPr>
            </a:br>
            <a:r>
              <a:rPr lang="en-US" sz="2400" dirty="0">
                <a:solidFill>
                  <a:srgbClr val="BD4536"/>
                </a:solidFill>
              </a:rPr>
              <a:t>big changes than most economic models assume.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These adjustment costs might overwhelm the gains from trade.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0"/>
            <a:ext cx="8839200" cy="11430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</a:rPr>
              <a:t>“Economists Love Free Trade – Except That They Don’t”</a:t>
            </a:r>
            <a:br>
              <a:rPr lang="en-US" dirty="0">
                <a:solidFill>
                  <a:srgbClr val="1385A7"/>
                </a:solidFill>
              </a:rPr>
            </a:br>
            <a:r>
              <a:rPr lang="en-US" dirty="0">
                <a:solidFill>
                  <a:srgbClr val="1385A7"/>
                </a:solidFill>
              </a:rPr>
              <a:t>Noah Smith, </a:t>
            </a:r>
            <a:r>
              <a:rPr lang="en-US" i="1" dirty="0">
                <a:solidFill>
                  <a:srgbClr val="1385A7"/>
                </a:solidFill>
              </a:rPr>
              <a:t>Bloomberg News</a:t>
            </a:r>
            <a:r>
              <a:rPr lang="en-US" dirty="0">
                <a:solidFill>
                  <a:srgbClr val="1385A7"/>
                </a:solidFill>
              </a:rPr>
              <a:t>, January 2016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1" descr="Fig1.4a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143000"/>
            <a:ext cx="574992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ig1.4a_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5172075"/>
            <a:ext cx="24955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44700" y="0"/>
            <a:ext cx="685006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Gains from Trade?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What If Adjustment Costs Outweigh Gains?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3333" y="1981199"/>
            <a:ext cx="33914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Adjustment costs to trade may put a country inside its PPF, </a:t>
            </a:r>
            <a:br>
              <a:rPr lang="en-US"/>
            </a:br>
            <a:r>
              <a:rPr lang="en-US"/>
              <a:t>so even with gains from trade, there are significant losses for some groups.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0487" y="3244334"/>
            <a:ext cx="341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BD4536"/>
              </a:buClr>
              <a:buSzPct val="194000"/>
              <a:buFont typeface="Arial"/>
              <a:buChar char="•"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4533" y="5689600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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674545" y="5504960"/>
            <a:ext cx="162605" cy="169335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r>
              <a:rPr lang="en-US"/>
              <a:t></a:t>
            </a:r>
          </a:p>
        </p:txBody>
      </p:sp>
    </p:spTree>
    <p:extLst>
      <p:ext uri="{BB962C8B-B14F-4D97-AF65-F5344CB8AC3E}">
        <p14:creationId xmlns:p14="http://schemas.microsoft.com/office/powerpoint/2010/main" val="104783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GLOBALIZATION AND SWEATSHOPS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095375" y="4552950"/>
            <a:ext cx="6953250" cy="1925638"/>
          </a:xfrm>
        </p:spPr>
        <p:txBody>
          <a:bodyPr/>
          <a:lstStyle/>
          <a:p>
            <a:r>
              <a:rPr lang="en-US" dirty="0"/>
              <a:t>While anti-globalization critics view sweatshops as </a:t>
            </a:r>
            <a:r>
              <a:rPr lang="en-US" dirty="0" smtClean="0"/>
              <a:t>the outcome </a:t>
            </a:r>
            <a:r>
              <a:rPr lang="en-US" dirty="0"/>
              <a:t>of globalization and free-market policies</a:t>
            </a:r>
            <a:r>
              <a:rPr lang="en-US" dirty="0" smtClean="0"/>
              <a:t>, economists </a:t>
            </a:r>
            <a:r>
              <a:rPr lang="en-US" dirty="0"/>
              <a:t>ask whether workers are better off </a:t>
            </a:r>
            <a:r>
              <a:rPr lang="en-US" dirty="0" smtClean="0"/>
              <a:t>or worse </a:t>
            </a:r>
            <a:r>
              <a:rPr lang="en-US" dirty="0"/>
              <a:t>off with international trade.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se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295400"/>
            <a:ext cx="523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7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82600"/>
            <a:ext cx="8343900" cy="494080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</a:rPr>
              <a:t>Economic globalization</a:t>
            </a:r>
            <a:br>
              <a:rPr lang="en-US" dirty="0">
                <a:solidFill>
                  <a:srgbClr val="1385A7"/>
                </a:solidFill>
              </a:rPr>
            </a:br>
            <a:r>
              <a:rPr lang="en-US" dirty="0"/>
              <a:t>integration of economic activities, across borders, </a:t>
            </a:r>
            <a:br>
              <a:rPr lang="en-US" dirty="0"/>
            </a:br>
            <a:r>
              <a:rPr lang="en-US" dirty="0"/>
              <a:t>through markets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Speeding up due to falling transportation and communication costs, elimination of government </a:t>
            </a:r>
            <a:br>
              <a:rPr lang="en-US" dirty="0"/>
            </a:br>
            <a:r>
              <a:rPr lang="en-US" dirty="0"/>
              <a:t>barriers to trade </a:t>
            </a:r>
          </a:p>
          <a:p>
            <a:pPr>
              <a:lnSpc>
                <a:spcPct val="114000"/>
              </a:lnSpc>
            </a:pPr>
            <a:r>
              <a:rPr lang="en-US" dirty="0"/>
              <a:t>Anti-globalization groups view international trade </a:t>
            </a:r>
            <a:r>
              <a:rPr lang="en-US" dirty="0" smtClean="0"/>
              <a:t>as causing </a:t>
            </a:r>
            <a:r>
              <a:rPr lang="en-US" dirty="0"/>
              <a:t>problems in developing countries and target </a:t>
            </a:r>
            <a:r>
              <a:rPr lang="en-US" dirty="0" smtClean="0"/>
              <a:t>World </a:t>
            </a:r>
            <a:r>
              <a:rPr lang="en-US" dirty="0"/>
              <a:t>Bank and </a:t>
            </a:r>
            <a:r>
              <a:rPr lang="en-US" dirty="0" smtClean="0"/>
              <a:t>International </a:t>
            </a:r>
            <a:r>
              <a:rPr lang="en-US" dirty="0"/>
              <a:t>Monetary Fund (IMF)</a:t>
            </a:r>
          </a:p>
          <a:p>
            <a:pPr>
              <a:lnSpc>
                <a:spcPct val="114000"/>
              </a:lnSpc>
            </a:pPr>
            <a:r>
              <a:rPr lang="en-US" dirty="0"/>
              <a:t>World Bank and IMF, during 1990s, attached “free market” hands-off conditions to assistance to developing countries</a:t>
            </a:r>
          </a:p>
        </p:txBody>
      </p:sp>
    </p:spTree>
    <p:extLst>
      <p:ext uri="{BB962C8B-B14F-4D97-AF65-F5344CB8AC3E}">
        <p14:creationId xmlns:p14="http://schemas.microsoft.com/office/powerpoint/2010/main" val="284769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153400" cy="5653910"/>
          </a:xfrm>
        </p:spPr>
        <p:txBody>
          <a:bodyPr/>
          <a:lstStyle/>
          <a:p>
            <a:r>
              <a:rPr lang="en-US" dirty="0" smtClean="0"/>
              <a:t>Sweatshops </a:t>
            </a:r>
            <a:r>
              <a:rPr lang="en-US" dirty="0"/>
              <a:t>— a historical consequence of globalization going back 200 years — provide low-wage jobs, </a:t>
            </a:r>
            <a:br>
              <a:rPr lang="en-US" dirty="0"/>
            </a:br>
            <a:r>
              <a:rPr lang="en-US" dirty="0"/>
              <a:t>often under poor working conditions</a:t>
            </a:r>
          </a:p>
          <a:p>
            <a:pPr lvl="1"/>
            <a:r>
              <a:rPr lang="en-US" dirty="0"/>
              <a:t>Anti-globalization critics view sweatshops as exploitation for corporate profits</a:t>
            </a:r>
          </a:p>
          <a:p>
            <a:pPr lvl="1"/>
            <a:r>
              <a:rPr lang="en-US" dirty="0"/>
              <a:t>Economists ask the opportunity cost </a:t>
            </a:r>
            <a:r>
              <a:rPr lang="en-US" dirty="0" smtClean="0"/>
              <a:t>question —  </a:t>
            </a:r>
            <a:br>
              <a:rPr lang="en-US" dirty="0" smtClean="0"/>
            </a:br>
            <a:r>
              <a:rPr lang="en-US" dirty="0" smtClean="0">
                <a:solidFill>
                  <a:srgbClr val="BD4536"/>
                </a:solidFill>
              </a:rPr>
              <a:t>are </a:t>
            </a:r>
            <a:r>
              <a:rPr lang="en-US" dirty="0">
                <a:solidFill>
                  <a:srgbClr val="BD4536"/>
                </a:solidFill>
              </a:rPr>
              <a:t>workers lives better off, or worse off, </a:t>
            </a:r>
            <a:br>
              <a:rPr lang="en-US" dirty="0">
                <a:solidFill>
                  <a:srgbClr val="BD4536"/>
                </a:solidFill>
              </a:rPr>
            </a:br>
            <a:r>
              <a:rPr lang="en-US" dirty="0">
                <a:solidFill>
                  <a:srgbClr val="BD4536"/>
                </a:solidFill>
              </a:rPr>
              <a:t>compared to a situation without </a:t>
            </a:r>
            <a:r>
              <a:rPr lang="en-US" dirty="0" smtClean="0">
                <a:solidFill>
                  <a:srgbClr val="BD4536"/>
                </a:solidFill>
              </a:rPr>
              <a:t>globalization, </a:t>
            </a:r>
            <a:br>
              <a:rPr lang="en-US" dirty="0" smtClean="0">
                <a:solidFill>
                  <a:srgbClr val="BD4536"/>
                </a:solidFill>
              </a:rPr>
            </a:br>
            <a:r>
              <a:rPr lang="en-US" dirty="0" smtClean="0">
                <a:solidFill>
                  <a:srgbClr val="BD4536"/>
                </a:solidFill>
              </a:rPr>
              <a:t>trade, and factory jobs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In each sweatshop country, history of rising wages over time and movement of production elsewhere</a:t>
            </a:r>
          </a:p>
        </p:txBody>
      </p:sp>
    </p:spTree>
    <p:extLst>
      <p:ext uri="{BB962C8B-B14F-4D97-AF65-F5344CB8AC3E}">
        <p14:creationId xmlns:p14="http://schemas.microsoft.com/office/powerpoint/2010/main" val="338740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GOVERNMENTS AND GLOBAL MARKETS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095375" y="4260850"/>
            <a:ext cx="6953250" cy="1925638"/>
          </a:xfrm>
        </p:spPr>
        <p:txBody>
          <a:bodyPr/>
          <a:lstStyle/>
          <a:p>
            <a:r>
              <a:rPr lang="en-US" dirty="0"/>
              <a:t>On the role of government in global markets,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hands-</a:t>
            </a:r>
            <a:r>
              <a:rPr lang="en-US" dirty="0" smtClean="0"/>
              <a:t>off position </a:t>
            </a:r>
            <a:r>
              <a:rPr lang="en-US" dirty="0"/>
              <a:t>views government failure as worse than </a:t>
            </a:r>
            <a:r>
              <a:rPr lang="en-US" dirty="0" smtClean="0"/>
              <a:t>market failure</a:t>
            </a:r>
            <a:r>
              <a:rPr lang="en-US" dirty="0"/>
              <a:t>; the hands-on position views market failure as </a:t>
            </a:r>
            <a:r>
              <a:rPr lang="en-US" dirty="0" smtClean="0"/>
              <a:t>worse than </a:t>
            </a:r>
            <a:r>
              <a:rPr lang="en-US" dirty="0"/>
              <a:t>government failure.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yes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00" y="1104900"/>
            <a:ext cx="5312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7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82600"/>
            <a:ext cx="7924800" cy="494080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Joseph Stiglitz and hands-on economists support </a:t>
            </a:r>
            <a:r>
              <a:rPr lang="en-US" dirty="0" smtClean="0"/>
              <a:t>a limited </a:t>
            </a:r>
            <a:r>
              <a:rPr lang="en-US" dirty="0"/>
              <a:t>role for government</a:t>
            </a:r>
          </a:p>
          <a:p>
            <a:pPr lvl="1"/>
            <a:r>
              <a:rPr lang="en-US" dirty="0"/>
              <a:t>Want social safety net to support those left behind </a:t>
            </a:r>
            <a:r>
              <a:rPr lang="en-US" dirty="0" smtClean="0"/>
              <a:t>by </a:t>
            </a:r>
            <a:r>
              <a:rPr lang="en-US" dirty="0"/>
              <a:t>trade and markets</a:t>
            </a:r>
          </a:p>
          <a:p>
            <a:pPr>
              <a:lnSpc>
                <a:spcPct val="114000"/>
              </a:lnSpc>
            </a:pPr>
            <a:r>
              <a:rPr lang="en-US" dirty="0"/>
              <a:t>T</a:t>
            </a:r>
            <a:r>
              <a:rPr lang="en-US" i="1" dirty="0"/>
              <a:t>he Economist </a:t>
            </a:r>
            <a:r>
              <a:rPr lang="en-US" dirty="0"/>
              <a:t>magazine and hands-off economists worry that allowing governments in will result in protectionist policies</a:t>
            </a:r>
          </a:p>
          <a:p>
            <a:pPr lvl="1"/>
            <a:r>
              <a:rPr lang="en-US" dirty="0"/>
              <a:t>Argue that the harm poor countries suffer from globalization is caused by government protectionist policies, not by market forces</a:t>
            </a:r>
          </a:p>
        </p:txBody>
      </p:sp>
    </p:spTree>
    <p:extLst>
      <p:ext uri="{BB962C8B-B14F-4D97-AF65-F5344CB8AC3E}">
        <p14:creationId xmlns:p14="http://schemas.microsoft.com/office/powerpoint/2010/main" val="284769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280400" cy="565391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trade negotiations at the World </a:t>
            </a:r>
            <a:r>
              <a:rPr lang="en-US" dirty="0" smtClean="0"/>
              <a:t>Trade Organization </a:t>
            </a:r>
            <a:r>
              <a:rPr lang="en-US" dirty="0"/>
              <a:t>(WTO), power struggles over tariffs </a:t>
            </a:r>
            <a:r>
              <a:rPr lang="en-US" dirty="0" smtClean="0"/>
              <a:t>and subsidies </a:t>
            </a:r>
            <a:r>
              <a:rPr lang="en-US" dirty="0"/>
              <a:t>between rich and poor countries affect </a:t>
            </a:r>
            <a:r>
              <a:rPr lang="en-US" dirty="0" smtClean="0">
                <a:solidFill>
                  <a:srgbClr val="1385A7"/>
                </a:solidFill>
              </a:rPr>
              <a:t>terms </a:t>
            </a:r>
            <a:r>
              <a:rPr lang="en-US" dirty="0">
                <a:solidFill>
                  <a:srgbClr val="1385A7"/>
                </a:solidFill>
              </a:rPr>
              <a:t>of trade </a:t>
            </a:r>
            <a:r>
              <a:rPr lang="en-US" dirty="0"/>
              <a:t>— how gains are divided</a:t>
            </a:r>
          </a:p>
        </p:txBody>
      </p:sp>
    </p:spTree>
    <p:extLst>
      <p:ext uri="{BB962C8B-B14F-4D97-AF65-F5344CB8AC3E}">
        <p14:creationId xmlns:p14="http://schemas.microsoft.com/office/powerpoint/2010/main" val="358073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1385A7"/>
                </a:solidFill>
              </a:rPr>
              <a:t>Hands-Off </a:t>
            </a:r>
            <a:r>
              <a:rPr lang="en-US" dirty="0"/>
              <a:t>position — 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Leave markets alone to produce economic growth that eventually benefits all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Risk is losers in import-competing industries </a:t>
            </a:r>
            <a:br>
              <a:rPr lang="en-US" dirty="0"/>
            </a:br>
            <a:r>
              <a:rPr lang="en-US" dirty="0"/>
              <a:t>get no assistance in adjusting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Believe government failure worse than </a:t>
            </a:r>
            <a:br>
              <a:rPr lang="en-US" dirty="0"/>
            </a:br>
            <a:r>
              <a:rPr lang="en-US" dirty="0"/>
              <a:t>market failure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1385A7"/>
                </a:solidFill>
              </a:rPr>
              <a:t>Hands-On </a:t>
            </a:r>
            <a:r>
              <a:rPr lang="en-US" dirty="0"/>
              <a:t>position — 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Government should help losers from expanded trade in import-competing industries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Risk is government gives into political pressure for protectionism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Believe market failure worse than </a:t>
            </a:r>
            <a:br>
              <a:rPr lang="en-US" dirty="0"/>
            </a:br>
            <a:r>
              <a:rPr lang="en-US" dirty="0"/>
              <a:t>government failure</a:t>
            </a:r>
          </a:p>
        </p:txBody>
      </p:sp>
    </p:spTree>
    <p:extLst>
      <p:ext uri="{BB962C8B-B14F-4D97-AF65-F5344CB8AC3E}">
        <p14:creationId xmlns:p14="http://schemas.microsoft.com/office/powerpoint/2010/main" val="105195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438424" y="177800"/>
            <a:ext cx="626715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Importance of International Trade: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Exports &amp; Imports as Percentage of GDP, Selected Countries, 2012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7" name="Content Placeholder 6" descr="Fig_13.1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89" b="-7889"/>
          <a:stretch>
            <a:fillRect/>
          </a:stretch>
        </p:blipFill>
        <p:spPr>
          <a:xfrm>
            <a:off x="457200" y="1527127"/>
            <a:ext cx="8229600" cy="5112080"/>
          </a:xfrm>
        </p:spPr>
      </p:pic>
      <p:sp>
        <p:nvSpPr>
          <p:cNvPr id="2" name="TextBox 1"/>
          <p:cNvSpPr txBox="1"/>
          <p:nvPr/>
        </p:nvSpPr>
        <p:spPr>
          <a:xfrm>
            <a:off x="4140200" y="3352800"/>
            <a:ext cx="3098800" cy="70788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2015</a:t>
            </a:r>
          </a:p>
          <a:p>
            <a:endParaRPr lang="en-US" sz="1000" b="1"/>
          </a:p>
          <a:p>
            <a:r>
              <a:rPr lang="en-US" sz="1000" b="1"/>
              <a:t>22%  19%                                                20%  23%</a:t>
            </a: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880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69900"/>
            <a:ext cx="7639050" cy="494080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Canada is a trading nation — 30+ percent of Canadian GDP is from selling exports to the </a:t>
            </a:r>
            <a:br>
              <a:rPr lang="en-US" dirty="0"/>
            </a:br>
            <a:r>
              <a:rPr lang="en-US" dirty="0"/>
              <a:t>rest of the world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With </a:t>
            </a:r>
            <a:r>
              <a:rPr lang="en-US" dirty="0"/>
              <a:t>voluntary trade, each person (or country) </a:t>
            </a:r>
            <a:br>
              <a:rPr lang="en-US" dirty="0"/>
            </a:br>
            <a:r>
              <a:rPr lang="en-US" dirty="0"/>
              <a:t>feels </a:t>
            </a:r>
            <a:r>
              <a:rPr lang="en-US" dirty="0" smtClean="0"/>
              <a:t>that what </a:t>
            </a:r>
            <a:r>
              <a:rPr lang="en-US" dirty="0"/>
              <a:t>they get is of greater value than </a:t>
            </a:r>
            <a:br>
              <a:rPr lang="en-US" dirty="0"/>
            </a:br>
            <a:r>
              <a:rPr lang="en-US" dirty="0"/>
              <a:t>what they give </a:t>
            </a:r>
            <a:r>
              <a:rPr lang="en-US" dirty="0" smtClean="0"/>
              <a:t>up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</a:rPr>
              <a:t>Absolute advantage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ability </a:t>
            </a:r>
            <a:r>
              <a:rPr lang="en-US" dirty="0"/>
              <a:t>to produce </a:t>
            </a:r>
            <a:r>
              <a:rPr lang="en-US" dirty="0" smtClean="0"/>
              <a:t>at </a:t>
            </a:r>
            <a:r>
              <a:rPr lang="en-US" dirty="0"/>
              <a:t>a lower absolute cost 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</a:rPr>
              <a:t>Comparative advantage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ability </a:t>
            </a:r>
            <a:r>
              <a:rPr lang="en-US" dirty="0"/>
              <a:t>to produce </a:t>
            </a:r>
            <a:r>
              <a:rPr lang="en-US" dirty="0" smtClean="0"/>
              <a:t>at </a:t>
            </a:r>
            <a:r>
              <a:rPr lang="en-US" dirty="0"/>
              <a:t>a lower opportunity </a:t>
            </a:r>
            <a:r>
              <a:rPr lang="en-US" dirty="0" smtClean="0"/>
              <a:t>cost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93395"/>
            <a:ext cx="7628467" cy="565391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 Opportunity </a:t>
            </a:r>
            <a:r>
              <a:rPr lang="en-US" dirty="0" smtClean="0"/>
              <a:t>Cost =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Comparative advantage </a:t>
            </a:r>
            <a:r>
              <a:rPr lang="en-US" dirty="0"/>
              <a:t>key to mutually </a:t>
            </a:r>
            <a:r>
              <a:rPr lang="en-US" dirty="0" smtClean="0"/>
              <a:t>beneficial gains </a:t>
            </a:r>
            <a:r>
              <a:rPr lang="en-US" dirty="0"/>
              <a:t>from </a:t>
            </a:r>
            <a:r>
              <a:rPr lang="en-US" dirty="0" smtClean="0"/>
              <a:t>trade 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Trade </a:t>
            </a:r>
            <a:r>
              <a:rPr lang="en-US" dirty="0"/>
              <a:t>makes individuals (or countries</a:t>
            </a:r>
            <a:r>
              <a:rPr lang="en-US" dirty="0" smtClean="0"/>
              <a:t>) better </a:t>
            </a:r>
            <a:r>
              <a:rPr lang="en-US" dirty="0"/>
              <a:t>off when each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pecializes </a:t>
            </a:r>
            <a:r>
              <a:rPr lang="en-US" dirty="0"/>
              <a:t>in products and </a:t>
            </a:r>
            <a:r>
              <a:rPr lang="en-US" dirty="0" smtClean="0"/>
              <a:t>services with comparative </a:t>
            </a:r>
            <a:r>
              <a:rPr lang="en-US" dirty="0"/>
              <a:t>advantage (lower </a:t>
            </a:r>
            <a:r>
              <a:rPr lang="en-US" dirty="0" smtClean="0"/>
              <a:t>opportunity cost)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rades </a:t>
            </a:r>
            <a:r>
              <a:rPr lang="en-US" dirty="0"/>
              <a:t>for other products and </a:t>
            </a:r>
            <a:r>
              <a:rPr lang="en-US" dirty="0" smtClean="0"/>
              <a:t>services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16100" y="152281"/>
            <a:ext cx="5626100" cy="1292662"/>
            <a:chOff x="2527300" y="787281"/>
            <a:chExt cx="5626100" cy="1292662"/>
          </a:xfrm>
        </p:grpSpPr>
        <p:sp>
          <p:nvSpPr>
            <p:cNvPr id="5" name="TextBox 4"/>
            <p:cNvSpPr txBox="1"/>
            <p:nvPr/>
          </p:nvSpPr>
          <p:spPr>
            <a:xfrm>
              <a:off x="2527300" y="787281"/>
              <a:ext cx="56261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prstClr val="black"/>
                  </a:solidFill>
                  <a:latin typeface="Gill Sans"/>
                  <a:cs typeface="Gill Sans"/>
                </a:rPr>
                <a:t>Give Up</a:t>
              </a:r>
            </a:p>
            <a:p>
              <a:pPr algn="ctr"/>
              <a:endParaRPr lang="en-US" sz="2600" dirty="0" smtClean="0">
                <a:solidFill>
                  <a:prstClr val="black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sz="2600" dirty="0" smtClean="0">
                  <a:solidFill>
                    <a:prstClr val="black"/>
                  </a:solidFill>
                  <a:latin typeface="Gill Sans"/>
                  <a:cs typeface="Gill Sans"/>
                </a:rPr>
                <a:t>Get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59300" y="1433612"/>
              <a:ext cx="15113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14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Fig1.1_base_03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855663"/>
            <a:ext cx="6094412" cy="594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Fig1.1_build2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22675"/>
            <a:ext cx="5140325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ig1.1_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316288"/>
            <a:ext cx="53213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1.1_build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2738438"/>
            <a:ext cx="1563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ig1.1_textbo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1971675"/>
            <a:ext cx="312737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ig1.1_build5-new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4322763"/>
            <a:ext cx="5102225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01106" y="0"/>
            <a:ext cx="4141788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Jill’s Production Possibilities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 descr="Fig1.2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850900"/>
            <a:ext cx="6096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ig1.2_buil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079875"/>
            <a:ext cx="245745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1.2_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3805238"/>
            <a:ext cx="1266825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1.2_build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3059113"/>
            <a:ext cx="1228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Fig1.2_textbo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49400"/>
            <a:ext cx="2919413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Fig1.2_build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4452938"/>
            <a:ext cx="2743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44700" y="0"/>
            <a:ext cx="685006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Marie’s Production Possibilities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</a:t>
            </a:r>
            <a:r>
              <a:rPr lang="en-US" sz="2800" dirty="0" smtClean="0">
                <a:solidFill>
                  <a:srgbClr val="F26522"/>
                </a:solidFill>
                <a:latin typeface="Gill Sans" charset="0"/>
              </a:rPr>
              <a:t>13.3</a:t>
            </a:r>
            <a:endParaRPr lang="en-US" sz="2800" dirty="0">
              <a:solidFill>
                <a:srgbClr val="F26522"/>
              </a:solidFill>
              <a:latin typeface="Gill San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866900" y="0"/>
            <a:ext cx="54102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Opportunity Costs for Jill and Marie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" name="Content Placeholder 2" descr="Table_13.4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419" b="-135419"/>
          <a:stretch>
            <a:fillRect/>
          </a:stretch>
        </p:blipFill>
        <p:spPr>
          <a:xfrm>
            <a:off x="457200" y="92027"/>
            <a:ext cx="8229600" cy="5112080"/>
          </a:xfrm>
        </p:spPr>
      </p:pic>
    </p:spTree>
    <p:extLst>
      <p:ext uri="{BB962C8B-B14F-4D97-AF65-F5344CB8AC3E}">
        <p14:creationId xmlns:p14="http://schemas.microsoft.com/office/powerpoint/2010/main" val="236325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1" descr="Fig1.4a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143000"/>
            <a:ext cx="574992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1.4a_buil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3419475"/>
            <a:ext cx="3357562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Fig1.4a_buil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4784725"/>
            <a:ext cx="537686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1.4-a-textbo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8" y="3794125"/>
            <a:ext cx="33242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ig1.4a_build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5172075"/>
            <a:ext cx="24955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38345" y="0"/>
            <a:ext cx="564303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Mutually Beneficial Gains from Trade: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Jill’s Gains from Trade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Title">
  <a:themeElements>
    <a:clrScheme name="Title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3_Titl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11874</TotalTime>
  <Words>592</Words>
  <Application>Microsoft Macintosh PowerPoint</Application>
  <PresentationFormat>On-screen Show (4:3)</PresentationFormat>
  <Paragraphs>120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3_Title</vt:lpstr>
      <vt:lpstr>2_Office Theme</vt:lpstr>
      <vt:lpstr>PowerPoint Presentation</vt:lpstr>
      <vt:lpstr>GAINS FROM TRADE</vt:lpstr>
      <vt:lpstr>The Importance of International Trade: Exports &amp; Imports as Percentage of GDP, Selected Countries, 2012</vt:lpstr>
      <vt:lpstr>PowerPoint Presentation</vt:lpstr>
      <vt:lpstr>PowerPoint Presentation</vt:lpstr>
      <vt:lpstr>Jill’s Production Possibilities</vt:lpstr>
      <vt:lpstr>Marie’s Production Possibilities</vt:lpstr>
      <vt:lpstr>Opportunity Costs for Jill and Marie</vt:lpstr>
      <vt:lpstr>Mutually Beneficial Gains from Trade: Jill’s Gains from Trade</vt:lpstr>
      <vt:lpstr>Mutually Beneficial Gains from Trade: Marie’s Gains from Trade</vt:lpstr>
      <vt:lpstr>PowerPoint Presentation</vt:lpstr>
      <vt:lpstr>PROTECTIONISM AND TRADE</vt:lpstr>
      <vt:lpstr>Adam Smith on Trade</vt:lpstr>
      <vt:lpstr>PowerPoint Presentation</vt:lpstr>
      <vt:lpstr>PowerPoint Presentation</vt:lpstr>
      <vt:lpstr>PowerPoint Presentation</vt:lpstr>
      <vt:lpstr>PowerPoint Presentation</vt:lpstr>
      <vt:lpstr>Canadian Tariffs, 1867 - 2014</vt:lpstr>
      <vt:lpstr>PowerPoint Presentation</vt:lpstr>
      <vt:lpstr>PowerPoint Presentation</vt:lpstr>
      <vt:lpstr>“Economists Love Free Trade – Except That They Don’t” Noah Smith, Bloomberg News, January 2016</vt:lpstr>
      <vt:lpstr>Gains from Trade? What If Adjustment Costs Outweigh Gains?</vt:lpstr>
      <vt:lpstr>GLOBALIZATION AND SWEATSHOPS</vt:lpstr>
      <vt:lpstr>PowerPoint Presentation</vt:lpstr>
      <vt:lpstr>PowerPoint Presentation</vt:lpstr>
      <vt:lpstr>GOVERNMENTS AND GLOBAL MARKETS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Professor Avi J Cohen</dc:creator>
  <cp:keywords/>
  <dc:description/>
  <cp:lastModifiedBy>Avi J. Cohen</cp:lastModifiedBy>
  <cp:revision>570</cp:revision>
  <cp:lastPrinted>2016-03-13T20:18:18Z</cp:lastPrinted>
  <dcterms:created xsi:type="dcterms:W3CDTF">2014-09-07T21:06:58Z</dcterms:created>
  <dcterms:modified xsi:type="dcterms:W3CDTF">2017-03-18T13:07:07Z</dcterms:modified>
  <cp:category/>
</cp:coreProperties>
</file>