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6" r:id="rId2"/>
  </p:sldMasterIdLst>
  <p:notesMasterIdLst>
    <p:notesMasterId r:id="rId38"/>
  </p:notesMasterIdLst>
  <p:handoutMasterIdLst>
    <p:handoutMasterId r:id="rId39"/>
  </p:handoutMasterIdLst>
  <p:sldIdLst>
    <p:sldId id="450" r:id="rId3"/>
    <p:sldId id="416" r:id="rId4"/>
    <p:sldId id="417" r:id="rId5"/>
    <p:sldId id="418" r:id="rId6"/>
    <p:sldId id="451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53" r:id="rId34"/>
    <p:sldId id="447" r:id="rId35"/>
    <p:sldId id="448" r:id="rId36"/>
    <p:sldId id="449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71747" autoAdjust="0"/>
  </p:normalViewPr>
  <p:slideViewPr>
    <p:cSldViewPr snapToGrid="0" snapToObjects="1">
      <p:cViewPr>
        <p:scale>
          <a:sx n="75" d="100"/>
          <a:sy n="75" d="100"/>
        </p:scale>
        <p:origin x="-952" y="-136"/>
      </p:cViewPr>
      <p:guideLst>
        <p:guide orient="horz" pos="502"/>
        <p:guide pos="1664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2944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3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z="2000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sz="2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16FB69-30F6-8F44-ADC8-EA6BD287AEC9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0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3260DAE-88BD-FC4B-94B4-D106BB86EB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rgbClr val="000000"/>
                </a:solidFill>
              </a:rPr>
              <a:t>ECO 105Y </a:t>
            </a:r>
          </a:p>
          <a:p>
            <a:pPr>
              <a:defRPr/>
            </a:pPr>
            <a:r>
              <a:rPr lang="pt-BR" smtClean="0">
                <a:solidFill>
                  <a:srgbClr val="000000"/>
                </a:solidFill>
              </a:rPr>
              <a:t>Fall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 smtClean="0">
                <a:solidFill>
                  <a:srgbClr val="000000"/>
                </a:solidFill>
              </a:rPr>
              <a:t>Lecture 04    30 September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DC37D1-A09B-024E-B97E-BBD3B6805B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rgbClr val="000000"/>
                </a:solidFill>
              </a:rPr>
              <a:t>ECO 105Y </a:t>
            </a:r>
          </a:p>
          <a:p>
            <a:pPr>
              <a:defRPr/>
            </a:pPr>
            <a:r>
              <a:rPr lang="pt-BR" smtClean="0">
                <a:solidFill>
                  <a:srgbClr val="000000"/>
                </a:solidFill>
              </a:rPr>
              <a:t>Fall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 smtClean="0">
                <a:solidFill>
                  <a:srgbClr val="000000"/>
                </a:solidFill>
              </a:rPr>
              <a:t>Lecture 04    30 September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DC37D1-A09B-024E-B97E-BBD3B6805B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05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8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2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38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0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88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15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07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1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7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54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baseline="0"/>
          </a:p>
          <a:p>
            <a:endParaRPr lang="en-US" sz="2000" b="1" baseline="0"/>
          </a:p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32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26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0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4FDEF-5849-1E4F-BC66-45D81EFD352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3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8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06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50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baseline="0">
              <a:latin typeface="+mj-lt"/>
            </a:endParaRPr>
          </a:p>
          <a:p>
            <a:endParaRPr lang="en-US" sz="2000" b="1">
              <a:latin typeface="+mj-l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ill Sans" charset="0"/>
              <a:ea typeface="ＭＳ Ｐゴシック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50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39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77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2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9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2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2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93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52988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FFAF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25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11461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6pPr>
      <a:lvl7pPr marL="16033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7pPr>
      <a:lvl8pPr marL="20605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8pPr>
      <a:lvl9pPr marL="25177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9pPr>
    </p:titleStyle>
    <p:bodyStyle>
      <a:lvl1pPr marL="463550" indent="-463550" algn="l" rtl="0" eaLnBrk="0" fontAlgn="base" hangingPunct="0">
        <a:lnSpc>
          <a:spcPct val="125000"/>
        </a:lnSpc>
        <a:spcBef>
          <a:spcPct val="20000"/>
        </a:spcBef>
        <a:spcAft>
          <a:spcPct val="20000"/>
        </a:spcAft>
        <a:buClr>
          <a:srgbClr val="00B1EB"/>
        </a:buClr>
        <a:buChar char="•"/>
        <a:defRPr sz="2600">
          <a:solidFill>
            <a:schemeClr val="tx1"/>
          </a:solidFill>
          <a:latin typeface="Arial" charset="0"/>
          <a:ea typeface="+mn-ea"/>
          <a:cs typeface="+mn-cs"/>
        </a:defRPr>
      </a:lvl1pPr>
      <a:lvl2pPr marL="982663" indent="-404813" algn="l" rtl="0" eaLnBrk="0" fontAlgn="base" hangingPunct="0">
        <a:spcBef>
          <a:spcPct val="0"/>
        </a:spcBef>
        <a:spcAft>
          <a:spcPct val="0"/>
        </a:spcAft>
        <a:buClr>
          <a:srgbClr val="00B1EB"/>
        </a:buClr>
        <a:buFont typeface="Arial" charset="0"/>
        <a:buChar char="–"/>
        <a:defRPr sz="2600">
          <a:solidFill>
            <a:schemeClr val="tx1"/>
          </a:solidFill>
          <a:latin typeface="Arial" charset="0"/>
          <a:ea typeface="+mn-ea"/>
        </a:defRPr>
      </a:lvl2pPr>
      <a:lvl3pPr marL="14366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-112" charset="0"/>
          <a:ea typeface="+mn-ea"/>
        </a:defRPr>
      </a:lvl3pPr>
      <a:lvl4pPr marL="17795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-112" charset="0"/>
          <a:ea typeface="+mn-ea"/>
        </a:defRPr>
      </a:lvl4pPr>
      <a:lvl5pPr marL="21224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5pPr>
      <a:lvl6pPr marL="25796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6pPr>
      <a:lvl7pPr marL="30368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7pPr>
      <a:lvl8pPr marL="34940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8pPr>
      <a:lvl9pPr marL="39512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mithsonianmag.com/arts-culture/why-do-we-eat-popcorn-at-the-movies-475063/?no-i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6051769"/>
            <a:ext cx="91440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alibri" charset="0"/>
              </a:rPr>
              <a:t>Just How Badly Do You Want It?</a:t>
            </a:r>
            <a:endParaRPr lang="en-US" sz="4800" dirty="0">
              <a:solidFill>
                <a:srgbClr val="FF0000"/>
              </a:solidFill>
              <a:latin typeface="Calibri" charset="0"/>
            </a:endParaRPr>
          </a:p>
        </p:txBody>
      </p:sp>
      <p:pic>
        <p:nvPicPr>
          <p:cNvPr id="3" name="Picture 2" descr="how-bad-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258"/>
            <a:ext cx="9144000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ELASTICITY AND TOTAL REVENUE</a:t>
            </a:r>
          </a:p>
        </p:txBody>
      </p:sp>
      <p:sp>
        <p:nvSpPr>
          <p:cNvPr id="10241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285875" y="3670300"/>
            <a:ext cx="6572251" cy="22352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Elasticity determines business pricing strategies to earn maximum total revenue – cut prices when demand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elastic and raise prices when demand is inelastic.</a:t>
            </a:r>
          </a:p>
          <a:p>
            <a:pPr marL="0" indent="0" algn="ctr">
              <a:buFont typeface="Arial" charset="0"/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 </a:t>
            </a:r>
          </a:p>
        </p:txBody>
      </p:sp>
      <p:pic>
        <p:nvPicPr>
          <p:cNvPr id="3" name="Picture 2" descr="Salesper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01" y="1532471"/>
            <a:ext cx="6208198" cy="1833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>
          <a:xfrm>
            <a:off x="457200" y="448747"/>
            <a:ext cx="80137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Total revenue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(all money a business receives from sales)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= </a:t>
            </a:r>
            <a:r>
              <a:rPr lang="en-US" dirty="0">
                <a:latin typeface="Gill Sans" charset="0"/>
                <a:ea typeface="ＭＳ Ｐゴシック" charset="0"/>
              </a:rPr>
              <a:t>price per unit </a:t>
            </a:r>
            <a:r>
              <a:rPr lang="en-US" i="1" dirty="0">
                <a:latin typeface="Times" charset="0"/>
                <a:ea typeface="ＭＳ Ｐゴシック" charset="0"/>
                <a:cs typeface="Times" charset="0"/>
              </a:rPr>
              <a:t>(P)</a:t>
            </a:r>
            <a:r>
              <a:rPr lang="en-US" dirty="0">
                <a:latin typeface="Gill Sans" charset="0"/>
                <a:ea typeface="ＭＳ Ｐゴシック" charset="0"/>
              </a:rPr>
              <a:t> multiplied by quantity sold </a:t>
            </a:r>
            <a:r>
              <a:rPr lang="en-US" i="1" dirty="0">
                <a:latin typeface="Times" charset="0"/>
                <a:ea typeface="ＭＳ Ｐゴシック" charset="0"/>
                <a:cs typeface="Times" charset="0"/>
              </a:rPr>
              <a:t>(Q)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For businesses facing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elastic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demand (&gt; 1),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 cuts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 </a:t>
            </a:r>
            <a:r>
              <a:rPr lang="en-US" dirty="0">
                <a:latin typeface="Gill Sans" charset="0"/>
                <a:ea typeface="ＭＳ Ｐゴシック" charset="0"/>
              </a:rPr>
              <a:t>total revenue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For businesses facing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inelastic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demand (&lt; 1),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 rises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 </a:t>
            </a:r>
            <a:r>
              <a:rPr lang="en-US" dirty="0">
                <a:latin typeface="Gill Sans" charset="0"/>
                <a:ea typeface="ＭＳ Ｐゴシック" charset="0"/>
              </a:rPr>
              <a:t>total revenue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OT_photo_5-3_savo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33" y="-778925"/>
            <a:ext cx="5376335" cy="7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ervations_time_money_NYT_sept20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" y="0"/>
            <a:ext cx="9555480" cy="73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ervations_time_money_NYT_sept20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" y="-118531"/>
            <a:ext cx="9555480" cy="73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620000" cy="565308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As you move down a straight line demand curve,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elasticity changes and is not the same </a:t>
            </a:r>
            <a:r>
              <a:rPr lang="en-US" dirty="0" smtClean="0">
                <a:latin typeface="Gill Sans" charset="0"/>
                <a:ea typeface="ＭＳ Ｐゴシック" charset="0"/>
              </a:rPr>
              <a:t>as slope</a:t>
            </a:r>
          </a:p>
          <a:p>
            <a:pPr lvl="1"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Elasticity goes from elastic,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to unit elastic,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to inelastic</a:t>
            </a:r>
          </a:p>
          <a:p>
            <a:pPr lvl="1"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Total revenue increases,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reaches a maximum when elasticity equals 1, 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then decreases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 smtClean="0">
              <a:latin typeface="Gill Sans" charset="0"/>
              <a:ea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5.5-combined-base-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04" y="3154680"/>
            <a:ext cx="3264408" cy="3435096"/>
          </a:xfrm>
          <a:prstGeom prst="rect">
            <a:avLst/>
          </a:prstGeom>
        </p:spPr>
      </p:pic>
      <p:pic>
        <p:nvPicPr>
          <p:cNvPr id="8" name="Picture 7" descr="Fig5.5-combined-base-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6" y="372539"/>
            <a:ext cx="3057144" cy="2926080"/>
          </a:xfrm>
          <a:prstGeom prst="rect">
            <a:avLst/>
          </a:prstGeom>
        </p:spPr>
      </p:pic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0" y="1155700"/>
            <a:ext cx="2622550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Gill Sans"/>
              </a:rPr>
              <a:t>Elasticity and Total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Revenue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73730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5.5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5" name="Picture 4" descr="Fig5.5-combined-buil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94732"/>
            <a:ext cx="1380744" cy="6092952"/>
          </a:xfrm>
          <a:prstGeom prst="rect">
            <a:avLst/>
          </a:prstGeom>
        </p:spPr>
      </p:pic>
      <p:pic>
        <p:nvPicPr>
          <p:cNvPr id="10" name="Picture 9" descr="Fig5.5-combined-buil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70" y="1282714"/>
            <a:ext cx="2929128" cy="4983480"/>
          </a:xfrm>
          <a:prstGeom prst="rect">
            <a:avLst/>
          </a:prstGeom>
        </p:spPr>
      </p:pic>
      <p:pic>
        <p:nvPicPr>
          <p:cNvPr id="11" name="Picture 10" descr="Fig5.5-combined-buil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3" y="1804939"/>
            <a:ext cx="1130808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sz="quarter" idx="10"/>
          </p:nvPr>
        </p:nvSpPr>
        <p:spPr>
          <a:xfrm>
            <a:off x="457201" y="1222375"/>
            <a:ext cx="8365066" cy="5111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Concession stands at movie theatres charge high prices for popcorn, drinks, and other </a:t>
            </a:r>
            <a:r>
              <a:rPr lang="en-US" dirty="0" smtClean="0">
                <a:latin typeface="Gill Sans" charset="0"/>
                <a:ea typeface="ＭＳ Ｐゴシック" charset="0"/>
              </a:rPr>
              <a:t>refreshments.  </a:t>
            </a:r>
            <a:r>
              <a:rPr lang="en-US" dirty="0">
                <a:latin typeface="Gill Sans" charset="0"/>
                <a:ea typeface="ＭＳ Ｐゴシック" charset="0"/>
              </a:rPr>
              <a:t>This pricing strategy increases total revenue. </a:t>
            </a:r>
            <a:r>
              <a:rPr lang="en-US" dirty="0" smtClean="0">
                <a:latin typeface="Gill Sans" charset="0"/>
                <a:ea typeface="ＭＳ Ｐゴシック" charset="0"/>
              </a:rPr>
              <a:t> What </a:t>
            </a:r>
            <a:r>
              <a:rPr lang="en-US" dirty="0">
                <a:latin typeface="Gill Sans" charset="0"/>
                <a:ea typeface="ＭＳ Ｐゴシック" charset="0"/>
              </a:rPr>
              <a:t>does that imply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about the price elasticity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demand for refreshments in movie theatres</a:t>
            </a:r>
            <a:r>
              <a:rPr lang="en-US" dirty="0" smtClean="0">
                <a:latin typeface="Gill Sans" charset="0"/>
                <a:ea typeface="ＭＳ Ｐゴシック" charset="0"/>
              </a:rPr>
              <a:t>?  What </a:t>
            </a:r>
            <a:r>
              <a:rPr lang="en-US" dirty="0">
                <a:latin typeface="Gill Sans" charset="0"/>
                <a:ea typeface="ＭＳ Ｐゴシック" charset="0"/>
              </a:rPr>
              <a:t>theatre policy helps make this demand </a:t>
            </a:r>
            <a:r>
              <a:rPr lang="en-US" dirty="0" smtClean="0">
                <a:latin typeface="Gill Sans" charset="0"/>
                <a:ea typeface="ＭＳ Ｐゴシック" charset="0"/>
              </a:rPr>
              <a:t>elastic or </a:t>
            </a:r>
            <a:r>
              <a:rPr lang="en-US" dirty="0">
                <a:latin typeface="Gill Sans" charset="0"/>
                <a:ea typeface="ＭＳ Ｐゴシック" charset="0"/>
              </a:rPr>
              <a:t>inelastic</a:t>
            </a:r>
            <a:r>
              <a:rPr lang="en-US" dirty="0" smtClean="0">
                <a:latin typeface="Gill Sans" charset="0"/>
                <a:ea typeface="ＭＳ Ｐゴシック" charset="0"/>
              </a:rPr>
              <a:t>?</a:t>
            </a:r>
          </a:p>
          <a:p>
            <a:pPr>
              <a:buFont typeface="Gill Sans MT" charset="0"/>
              <a:buAutoNum type="arabicPeriod" startAt="3"/>
            </a:pPr>
            <a:endParaRPr lang="en-US" dirty="0">
              <a:latin typeface="Gill Sans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“Why Do We Eat Popcorn at the Movies?”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://www.smithsonianmag.com/arts-culture/why-do-we-eat-popcorn-at-the-movies-475063/?no-ist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PRICE ELASTICITY OF SUPPLY</a:t>
            </a:r>
          </a:p>
        </p:txBody>
      </p:sp>
      <p:sp>
        <p:nvSpPr>
          <p:cNvPr id="12289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68911" y="1353603"/>
            <a:ext cx="3344335" cy="4826000"/>
          </a:xfrm>
        </p:spPr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Elasticity of supply measures the responsiveness of quantity supplied to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change in price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depends on the difficulty, expense,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time involved in increasing production.</a:t>
            </a:r>
          </a:p>
          <a:p>
            <a:pPr marL="0" indent="0" algn="ctr">
              <a:buFont typeface="Arial" charset="0"/>
              <a:buNone/>
            </a:pPr>
            <a:endParaRPr lang="en-US" sz="2400" dirty="0">
              <a:solidFill>
                <a:srgbClr val="595959"/>
              </a:solidFill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m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33" y="1163109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0" y="448746"/>
            <a:ext cx="7399867" cy="240453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Elasticity of supply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measures by how much quantity supplied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responds</a:t>
            </a:r>
            <a:r>
              <a:rPr lang="en-US" dirty="0" smtClean="0">
                <a:latin typeface="Gill Sans" charset="0"/>
                <a:ea typeface="ＭＳ Ｐゴシック" charset="0"/>
              </a:rPr>
              <a:t> to a change in price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Simple formula is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price-elasticity-supp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747455"/>
            <a:ext cx="5736336" cy="135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PRICE ELASTICITY OF DEMAND</a:t>
            </a:r>
          </a:p>
        </p:txBody>
      </p:sp>
      <p:sp>
        <p:nvSpPr>
          <p:cNvPr id="7169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85334" y="4588920"/>
            <a:ext cx="6773333" cy="15494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Elasticity measures how responsive quantity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demanded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is to a change in price. </a:t>
            </a:r>
          </a:p>
        </p:txBody>
      </p:sp>
      <p:pic>
        <p:nvPicPr>
          <p:cNvPr id="5" name="Picture 4" descr="42-36911842.jpg__800x600_q85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1202255"/>
            <a:ext cx="4470399" cy="3352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Inelastic supply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small </a:t>
            </a:r>
            <a:r>
              <a:rPr lang="en-US" dirty="0">
                <a:latin typeface="Gill Sans" charset="0"/>
                <a:ea typeface="ＭＳ Ｐゴシック" charset="0"/>
              </a:rPr>
              <a:t>response in quantity supplied when price </a:t>
            </a:r>
            <a:r>
              <a:rPr lang="en-US" dirty="0" smtClean="0">
                <a:latin typeface="Gill Sans" charset="0"/>
                <a:ea typeface="ＭＳ Ｐゴシック" charset="0"/>
              </a:rPr>
              <a:t>rises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Difficult </a:t>
            </a:r>
            <a:r>
              <a:rPr lang="en-US" dirty="0">
                <a:latin typeface="Gill Sans" charset="0"/>
                <a:ea typeface="ＭＳ Ｐゴシック" charset="0"/>
              </a:rPr>
              <a:t>and expensive to increase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production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Example: supply of mined gold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Elasticity of supply &lt; 1</a:t>
            </a:r>
          </a:p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 supply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large response in quantity supplied when price rises 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Easy and inexpensive to increase production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Example: snow-shoveling services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Elasticity of supply &gt; 1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331509" y="0"/>
            <a:ext cx="4480983" cy="1143000"/>
          </a:xfrm>
        </p:spPr>
        <p:txBody>
          <a:bodyPr/>
          <a:lstStyle/>
          <a:p>
            <a:r>
              <a:rPr lang="en-US" dirty="0">
                <a:latin typeface="Gill Sans MT"/>
                <a:ea typeface="ＭＳ Ｐゴシック" charset="0"/>
              </a:rPr>
              <a:t>Extreme Elasticities of Supply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822818" y="5558877"/>
            <a:ext cx="374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Perfectly Elastic Supply</a:t>
            </a:r>
            <a:endParaRPr lang="en-US" sz="18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2477" y="5558877"/>
            <a:ext cx="3535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R"/>
              <a:tabLst>
                <a:tab pos="3556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Perfectly Inelastic Supply</a:t>
            </a:r>
            <a:endParaRPr lang="en-US" sz="18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" name="Picture 1" descr="Fig5.6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1" y="1773765"/>
            <a:ext cx="4529328" cy="3529584"/>
          </a:xfrm>
          <a:prstGeom prst="rect">
            <a:avLst/>
          </a:prstGeom>
        </p:spPr>
      </p:pic>
      <p:pic>
        <p:nvPicPr>
          <p:cNvPr id="3" name="Picture 2" descr="Fig5.6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07" y="1824564"/>
            <a:ext cx="4181856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457200" y="413280"/>
            <a:ext cx="8398933" cy="5653087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Perfectly inelastic supply</a:t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 elasticity of supply = 0;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quantity supplied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does not respond </a:t>
            </a:r>
            <a:r>
              <a:rPr lang="en-US" dirty="0" smtClean="0">
                <a:latin typeface="Gill Sans" charset="0"/>
                <a:ea typeface="ＭＳ Ｐゴシック" charset="0"/>
              </a:rPr>
              <a:t>to change in price</a:t>
            </a:r>
          </a:p>
          <a:p>
            <a:pPr lvl="1"/>
            <a:endParaRPr lang="en-US" dirty="0" smtClean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Perfectly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 supply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price elasticity of supply </a:t>
            </a:r>
            <a:r>
              <a:rPr lang="en-US" dirty="0" smtClean="0">
                <a:latin typeface="Gill Sans" charset="0"/>
                <a:ea typeface="ＭＳ Ｐゴシック" charset="0"/>
              </a:rPr>
              <a:t>= infinity</a:t>
            </a:r>
            <a:r>
              <a:rPr lang="en-US" dirty="0">
                <a:latin typeface="Gill Sans" charset="0"/>
                <a:ea typeface="ＭＳ Ｐゴシック" charset="0"/>
              </a:rPr>
              <a:t>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supplied has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infinite response </a:t>
            </a:r>
            <a:r>
              <a:rPr lang="en-US" dirty="0" smtClean="0"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latin typeface="Gill Sans" charset="0"/>
                <a:ea typeface="ＭＳ Ｐゴシック" charset="0"/>
              </a:rPr>
              <a:t>change in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Elasticity of </a:t>
            </a:r>
            <a:r>
              <a:rPr lang="en-US" dirty="0" smtClean="0">
                <a:latin typeface="Gill Sans" charset="0"/>
                <a:ea typeface="ＭＳ Ｐゴシック" charset="0"/>
              </a:rPr>
              <a:t>supply </a:t>
            </a:r>
            <a:r>
              <a:rPr lang="en-US" dirty="0">
                <a:latin typeface="Gill Sans" charset="0"/>
                <a:ea typeface="ＭＳ Ｐゴシック" charset="0"/>
              </a:rPr>
              <a:t>influenced </a:t>
            </a:r>
            <a:r>
              <a:rPr lang="en-US" dirty="0" smtClean="0">
                <a:latin typeface="Gill Sans" charset="0"/>
                <a:ea typeface="ＭＳ Ｐゴシック" charset="0"/>
              </a:rPr>
              <a:t>by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Availability </a:t>
            </a:r>
            <a:r>
              <a:rPr lang="en-US" dirty="0">
                <a:latin typeface="Gill Sans" charset="0"/>
                <a:ea typeface="ＭＳ Ｐゴシック" charset="0"/>
              </a:rPr>
              <a:t>of additional inputs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more available inputs means more elastic supply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Time </a:t>
            </a:r>
            <a:r>
              <a:rPr lang="en-US" dirty="0">
                <a:latin typeface="Gill Sans" charset="0"/>
                <a:ea typeface="ＭＳ Ｐゴシック" charset="0"/>
              </a:rPr>
              <a:t>production takes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less time means more elastic supply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Elasticity of supply allows more accurate predictions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future outputs and prices, helping businesses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avoid </a:t>
            </a:r>
            <a:r>
              <a:rPr lang="en-US" dirty="0">
                <a:latin typeface="Gill Sans" charset="0"/>
                <a:ea typeface="ＭＳ Ｐゴシック" charset="0"/>
              </a:rPr>
              <a:t>disappointing customers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0" y="190182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MORE ELASTICITIES OF DEMAND</a:t>
            </a:r>
          </a:p>
        </p:txBody>
      </p:sp>
      <p:sp>
        <p:nvSpPr>
          <p:cNvPr id="15361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285875" y="2918867"/>
            <a:ext cx="6572250" cy="28956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Elasticity measures explain the responsiveness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demanded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changes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 prices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related products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income,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division of a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tax between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buyers and sellers.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>
          <a:xfrm>
            <a:off x="457199" y="431814"/>
            <a:ext cx="7031097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Cross elasticity of demand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measures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responsiveness</a:t>
            </a:r>
            <a:r>
              <a:rPr lang="en-US" dirty="0">
                <a:latin typeface="Gill Sans" charset="0"/>
                <a:ea typeface="ＭＳ Ｐゴシック" charset="0"/>
              </a:rPr>
              <a:t> of the demand for </a:t>
            </a: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product or service to a change </a:t>
            </a: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price of </a:t>
            </a: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substitute or </a:t>
            </a:r>
            <a:r>
              <a:rPr lang="en-US" dirty="0" smtClean="0">
                <a:latin typeface="Gill Sans" charset="0"/>
                <a:ea typeface="ＭＳ Ｐゴシック" charset="0"/>
              </a:rPr>
              <a:t>complement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Gill Sans" charset="0"/>
                <a:ea typeface="ＭＳ Ｐゴシック" charset="0"/>
              </a:rPr>
              <a:t> S</a:t>
            </a:r>
            <a:r>
              <a:rPr lang="en-US" dirty="0" smtClean="0">
                <a:latin typeface="Gill Sans" charset="0"/>
                <a:ea typeface="ＭＳ Ｐゴシック" charset="0"/>
              </a:rPr>
              <a:t>imple </a:t>
            </a:r>
            <a:r>
              <a:rPr lang="en-US" dirty="0">
                <a:latin typeface="Gill Sans" charset="0"/>
                <a:ea typeface="ＭＳ Ｐゴシック" charset="0"/>
              </a:rPr>
              <a:t>formula </a:t>
            </a:r>
            <a:r>
              <a:rPr lang="en-US" dirty="0" smtClean="0">
                <a:latin typeface="Gill Sans" charset="0"/>
                <a:ea typeface="ＭＳ Ｐゴシック" charset="0"/>
              </a:rPr>
              <a:t>is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cross-elasticity-de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91" y="3217357"/>
            <a:ext cx="7376160" cy="181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8534401" cy="61483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Cross elasticity of demand is a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positive</a:t>
            </a:r>
            <a:r>
              <a:rPr lang="en-US" dirty="0">
                <a:latin typeface="Gill Sans" charset="0"/>
                <a:ea typeface="ＭＳ Ｐゴシック" charset="0"/>
              </a:rPr>
              <a:t> number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substitutes</a:t>
            </a:r>
            <a:r>
              <a:rPr lang="en-US" dirty="0" smtClean="0">
                <a:latin typeface="Gill Sans" charset="0"/>
                <a:ea typeface="ＭＳ Ｐゴシック" charset="0"/>
              </a:rPr>
              <a:t>.  </a:t>
            </a:r>
            <a:r>
              <a:rPr lang="en-US" dirty="0">
                <a:latin typeface="Gill Sans" charset="0"/>
                <a:ea typeface="ＭＳ Ｐゴシック" charset="0"/>
              </a:rPr>
              <a:t>The larger the </a:t>
            </a:r>
            <a:r>
              <a:rPr lang="en-US" dirty="0" smtClean="0">
                <a:latin typeface="Gill Sans" charset="0"/>
                <a:ea typeface="ＭＳ Ｐゴシック" charset="0"/>
              </a:rPr>
              <a:t>number, the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L</a:t>
            </a:r>
            <a:r>
              <a:rPr lang="en-US" dirty="0" smtClean="0">
                <a:latin typeface="Gill Sans" charset="0"/>
                <a:ea typeface="ＭＳ Ｐゴシック" charset="0"/>
              </a:rPr>
              <a:t>arger </a:t>
            </a:r>
            <a:r>
              <a:rPr lang="en-US" dirty="0">
                <a:latin typeface="Gill Sans" charset="0"/>
                <a:ea typeface="ＭＳ Ｐゴシック" charset="0"/>
              </a:rPr>
              <a:t>the change (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increase</a:t>
            </a:r>
            <a:r>
              <a:rPr lang="en-US" dirty="0">
                <a:latin typeface="Gill Sans" charset="0"/>
                <a:ea typeface="ＭＳ Ｐゴシック" charset="0"/>
              </a:rPr>
              <a:t>) in demand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L</a:t>
            </a:r>
            <a:r>
              <a:rPr lang="en-US" dirty="0" smtClean="0">
                <a:latin typeface="Gill Sans" charset="0"/>
                <a:ea typeface="ＭＳ Ｐゴシック" charset="0"/>
              </a:rPr>
              <a:t>arger </a:t>
            </a:r>
            <a:r>
              <a:rPr lang="en-US" dirty="0">
                <a:latin typeface="Gill Sans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rightward</a:t>
            </a:r>
            <a:r>
              <a:rPr lang="en-US" dirty="0">
                <a:latin typeface="Gill Sans" charset="0"/>
                <a:ea typeface="ＭＳ Ｐゴシック" charset="0"/>
              </a:rPr>
              <a:t> shift of the demand curve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loser</a:t>
            </a:r>
            <a:r>
              <a:rPr lang="en-US" dirty="0">
                <a:latin typeface="Gill Sans" charset="0"/>
                <a:ea typeface="ＭＳ Ｐゴシック" charset="0"/>
              </a:rPr>
              <a:t> products or services are to </a:t>
            </a:r>
            <a:r>
              <a:rPr lang="en-US" dirty="0" smtClean="0">
                <a:latin typeface="Gill Sans" charset="0"/>
                <a:ea typeface="ＭＳ Ｐゴシック" charset="0"/>
              </a:rPr>
              <a:t>perfect substitutes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Cross elasticity of demand is a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negative</a:t>
            </a:r>
            <a:r>
              <a:rPr lang="en-US" dirty="0">
                <a:latin typeface="Gill Sans" charset="0"/>
                <a:ea typeface="ＭＳ Ｐゴシック" charset="0"/>
              </a:rPr>
              <a:t> number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complements</a:t>
            </a:r>
            <a:r>
              <a:rPr lang="en-US" dirty="0">
                <a:latin typeface="Gill Sans" charset="0"/>
                <a:ea typeface="ＭＳ Ｐゴシック" charset="0"/>
              </a:rPr>
              <a:t>.  The larger the number, the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Larger the change (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decrease</a:t>
            </a:r>
            <a:r>
              <a:rPr lang="en-US" dirty="0">
                <a:latin typeface="Gill Sans" charset="0"/>
                <a:ea typeface="ＭＳ Ｐゴシック" charset="0"/>
              </a:rPr>
              <a:t>) in demand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Larger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leftward</a:t>
            </a:r>
            <a:r>
              <a:rPr lang="en-US" dirty="0">
                <a:latin typeface="Gill Sans" charset="0"/>
                <a:ea typeface="ＭＳ Ｐゴシック" charset="0"/>
              </a:rPr>
              <a:t> shift of the demand curve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Closer products or services are to </a:t>
            </a:r>
            <a:r>
              <a:rPr lang="en-US" dirty="0" smtClean="0">
                <a:latin typeface="Gill Sans" charset="0"/>
                <a:ea typeface="ＭＳ Ｐゴシック" charset="0"/>
              </a:rPr>
              <a:t>perfect complements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608912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Income elasticity of demand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measures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responsiveness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of the demand for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product or service to a change in </a:t>
            </a:r>
            <a:r>
              <a:rPr lang="en-US" dirty="0" smtClean="0">
                <a:latin typeface="Gill Sans" charset="0"/>
                <a:ea typeface="ＭＳ Ｐゴシック" charset="0"/>
              </a:rPr>
              <a:t>income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imple </a:t>
            </a:r>
            <a:r>
              <a:rPr lang="en-US" dirty="0">
                <a:latin typeface="Gill Sans" charset="0"/>
                <a:ea typeface="ＭＳ Ｐゴシック" charset="0"/>
              </a:rPr>
              <a:t>formula </a:t>
            </a:r>
            <a:r>
              <a:rPr lang="en-US" dirty="0" smtClean="0">
                <a:latin typeface="Gill Sans" charset="0"/>
                <a:ea typeface="ＭＳ Ｐゴシック" charset="0"/>
              </a:rPr>
              <a:t>is</a:t>
            </a: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Positive</a:t>
            </a:r>
            <a:r>
              <a:rPr lang="en-US" dirty="0">
                <a:latin typeface="Gill Sans" charset="0"/>
                <a:ea typeface="ＭＳ Ｐゴシック" charset="0"/>
              </a:rPr>
              <a:t> 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normal</a:t>
            </a:r>
            <a:r>
              <a:rPr lang="en-US" dirty="0">
                <a:latin typeface="Gill Sans" charset="0"/>
                <a:ea typeface="ＭＳ Ｐゴシック" charset="0"/>
              </a:rPr>
              <a:t> goods;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increase in income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increases</a:t>
            </a:r>
            <a:r>
              <a:rPr lang="en-US" dirty="0">
                <a:latin typeface="Gill Sans" charset="0"/>
                <a:ea typeface="ＭＳ Ｐゴシック" charset="0"/>
              </a:rPr>
              <a:t> demand for normal goods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Negative</a:t>
            </a:r>
            <a:r>
              <a:rPr lang="en-US" dirty="0">
                <a:latin typeface="Gill Sans" charset="0"/>
                <a:ea typeface="ＭＳ Ｐゴシック" charset="0"/>
              </a:rPr>
              <a:t> for inferior goods;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increase in income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decreases</a:t>
            </a:r>
            <a:r>
              <a:rPr lang="en-US" dirty="0">
                <a:latin typeface="Gill Sans" charset="0"/>
                <a:ea typeface="ＭＳ Ｐゴシック" charset="0"/>
              </a:rPr>
              <a:t> demand for inferior goods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income-elasticity-de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11" y="2417232"/>
            <a:ext cx="7610856" cy="1408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457198" y="430213"/>
            <a:ext cx="8178802" cy="5653087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Income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inelastic demand  </a:t>
            </a:r>
          </a:p>
          <a:p>
            <a:pPr lvl="1"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ncome </a:t>
            </a:r>
            <a:r>
              <a:rPr lang="en-US" dirty="0">
                <a:latin typeface="Gill Sans" charset="0"/>
                <a:ea typeface="ＭＳ Ｐゴシック" charset="0"/>
              </a:rPr>
              <a:t>elasticity less </a:t>
            </a:r>
            <a:r>
              <a:rPr lang="en-US" dirty="0" smtClean="0">
                <a:latin typeface="Gill Sans" charset="0"/>
                <a:ea typeface="ＭＳ Ｐゴシック" charset="0"/>
              </a:rPr>
              <a:t>than 1,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latin typeface="Gill Sans" charset="0"/>
                <a:ea typeface="ＭＳ Ｐゴシック" charset="0"/>
              </a:rPr>
              <a:t>greater than 0</a:t>
            </a:r>
          </a:p>
          <a:p>
            <a:pPr lvl="1"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% change </a:t>
            </a:r>
            <a:r>
              <a:rPr lang="en-US" dirty="0">
                <a:latin typeface="Gill Sans" charset="0"/>
                <a:ea typeface="ＭＳ Ｐゴシック" charset="0"/>
              </a:rPr>
              <a:t>in quantity is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less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than % </a:t>
            </a:r>
            <a:r>
              <a:rPr lang="en-US" dirty="0">
                <a:latin typeface="Gill Sans" charset="0"/>
                <a:ea typeface="ＭＳ Ｐゴシック" charset="0"/>
              </a:rPr>
              <a:t>change </a:t>
            </a: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price</a:t>
            </a:r>
          </a:p>
          <a:p>
            <a:pPr lvl="1">
              <a:spcAft>
                <a:spcPts val="8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ormal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goods </a:t>
            </a:r>
            <a:r>
              <a:rPr lang="en-US" dirty="0">
                <a:latin typeface="Gill Sans" charset="0"/>
                <a:ea typeface="ＭＳ Ｐゴシック" charset="0"/>
              </a:rPr>
              <a:t>that are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necessities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Income elastic demand</a:t>
            </a:r>
          </a:p>
          <a:p>
            <a:pPr lvl="1"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Income elasticity greater than 1</a:t>
            </a:r>
          </a:p>
          <a:p>
            <a:pPr lvl="1"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% change in quantity </a:t>
            </a: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greater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than % change </a:t>
            </a:r>
            <a:r>
              <a:rPr lang="en-US" dirty="0" smtClean="0">
                <a:latin typeface="Gill Sans" charset="0"/>
                <a:ea typeface="ＭＳ Ｐゴシック" charset="0"/>
              </a:rPr>
              <a:t>in price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spcAft>
                <a:spcPts val="8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Normal goods </a:t>
            </a:r>
            <a:r>
              <a:rPr lang="en-US" dirty="0">
                <a:latin typeface="Gill Sans" charset="0"/>
                <a:ea typeface="ＭＳ Ｐゴシック" charset="0"/>
              </a:rPr>
              <a:t>that are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luxuries</a:t>
            </a:r>
          </a:p>
          <a:p>
            <a:pPr>
              <a:spcAft>
                <a:spcPts val="8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  <a:p>
            <a:pPr>
              <a:spcAft>
                <a:spcPts val="800"/>
              </a:spcAft>
              <a:buFont typeface="Arial" charset="0"/>
              <a:buNone/>
            </a:pPr>
            <a:endParaRPr lang="en-US" dirty="0">
              <a:latin typeface="Gill Sans" charset="0"/>
              <a:ea typeface="ＭＳ Ｐゴシック" charset="0"/>
            </a:endParaRPr>
          </a:p>
          <a:p>
            <a:pPr>
              <a:spcAft>
                <a:spcPts val="8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TAX INCIDENCE &amp; GOVERNMENT TAX CHOICES</a:t>
            </a:r>
          </a:p>
        </p:txBody>
      </p:sp>
      <p:sp>
        <p:nvSpPr>
          <p:cNvPr id="19457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43000" y="4546586"/>
            <a:ext cx="6847417" cy="245110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Who pays a tax depends on elasticities of demand and supply – the more inelastic demand, the more buyers pay, and the more inelastic supply, the more sellers pay.</a:t>
            </a:r>
            <a:endParaRPr lang="en-US" sz="2400" dirty="0">
              <a:solidFill>
                <a:srgbClr val="595959"/>
              </a:solidFill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b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473200"/>
            <a:ext cx="4327461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0" y="448747"/>
            <a:ext cx="7763933" cy="494030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Elasticity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(or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elasticity of demand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measures </a:t>
            </a:r>
            <a:r>
              <a:rPr lang="en-US" dirty="0">
                <a:latin typeface="Gill Sans" charset="0"/>
                <a:ea typeface="ＭＳ Ｐゴシック" charset="0"/>
              </a:rPr>
              <a:t>by how much quantity demanded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responds</a:t>
            </a:r>
            <a:r>
              <a:rPr lang="en-US" dirty="0" smtClean="0">
                <a:latin typeface="Gill Sans" charset="0"/>
                <a:ea typeface="ＭＳ Ｐゴシック" charset="0"/>
              </a:rPr>
              <a:t> to </a:t>
            </a:r>
            <a:r>
              <a:rPr lang="en-US" dirty="0">
                <a:latin typeface="Gill Sans" charset="0"/>
                <a:ea typeface="ＭＳ Ｐゴシック" charset="0"/>
              </a:rPr>
              <a:t>a change in price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imple </a:t>
            </a:r>
            <a:r>
              <a:rPr lang="en-US" dirty="0">
                <a:latin typeface="Gill Sans" charset="0"/>
                <a:ea typeface="ＭＳ Ｐゴシック" charset="0"/>
              </a:rPr>
              <a:t>formula </a:t>
            </a:r>
            <a:r>
              <a:rPr lang="en-US" dirty="0" smtClean="0">
                <a:latin typeface="Gill Sans" charset="0"/>
                <a:ea typeface="ＭＳ Ｐゴシック" charset="0"/>
              </a:rPr>
              <a:t>is  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price-elasticity-dem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2617064"/>
            <a:ext cx="6693408" cy="135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80137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Tax incidence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division of a tax between buyers and sellers; depends on elasticities of demand and supply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Who pays the GST/HST – businesses or consumers ?</a:t>
            </a:r>
          </a:p>
          <a:p>
            <a:pPr marL="0" indent="0">
              <a:buNone/>
            </a:pPr>
            <a:endParaRPr lang="en-US" dirty="0"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Gill Sans"/>
              </a:rPr>
              <a:t>A Sales Tax on Businesses</a:t>
            </a:r>
          </a:p>
        </p:txBody>
      </p:sp>
      <p:sp>
        <p:nvSpPr>
          <p:cNvPr id="76802" name="TextBox 9"/>
          <p:cNvSpPr txBox="1">
            <a:spLocks noChangeArrowheads="1"/>
          </p:cNvSpPr>
          <p:nvPr/>
        </p:nvSpPr>
        <p:spPr bwMode="auto">
          <a:xfrm>
            <a:off x="0" y="311149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5.8</a:t>
            </a:r>
          </a:p>
        </p:txBody>
      </p:sp>
      <p:pic>
        <p:nvPicPr>
          <p:cNvPr id="2" name="Picture 1" descr="fg05_base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6" y="1202269"/>
            <a:ext cx="6297168" cy="5334000"/>
          </a:xfrm>
          <a:prstGeom prst="rect">
            <a:avLst/>
          </a:prstGeom>
        </p:spPr>
      </p:pic>
      <p:pic>
        <p:nvPicPr>
          <p:cNvPr id="3" name="Picture 2" descr="Fing5.8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1333500"/>
            <a:ext cx="5657088" cy="3078480"/>
          </a:xfrm>
          <a:prstGeom prst="rect">
            <a:avLst/>
          </a:prstGeom>
        </p:spPr>
      </p:pic>
      <p:pic>
        <p:nvPicPr>
          <p:cNvPr id="4" name="Picture 3" descr="Fing5.8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2726267"/>
            <a:ext cx="3352800" cy="3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Gill Sans"/>
              </a:rPr>
              <a:t>A Sales Tax on Businesses</a:t>
            </a:r>
          </a:p>
        </p:txBody>
      </p:sp>
      <p:sp>
        <p:nvSpPr>
          <p:cNvPr id="76802" name="TextBox 9"/>
          <p:cNvSpPr txBox="1">
            <a:spLocks noChangeArrowheads="1"/>
          </p:cNvSpPr>
          <p:nvPr/>
        </p:nvSpPr>
        <p:spPr bwMode="auto">
          <a:xfrm>
            <a:off x="0" y="311149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5.8</a:t>
            </a:r>
          </a:p>
        </p:txBody>
      </p:sp>
      <p:pic>
        <p:nvPicPr>
          <p:cNvPr id="2" name="Picture 1" descr="fg05_base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6" y="1202269"/>
            <a:ext cx="6297168" cy="5334000"/>
          </a:xfrm>
          <a:prstGeom prst="rect">
            <a:avLst/>
          </a:prstGeom>
        </p:spPr>
      </p:pic>
      <p:pic>
        <p:nvPicPr>
          <p:cNvPr id="3" name="Picture 2" descr="Fing5.8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1333500"/>
            <a:ext cx="5657088" cy="3078480"/>
          </a:xfrm>
          <a:prstGeom prst="rect">
            <a:avLst/>
          </a:prstGeom>
        </p:spPr>
      </p:pic>
      <p:pic>
        <p:nvPicPr>
          <p:cNvPr id="4" name="Picture 3" descr="Fing5.8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2726267"/>
            <a:ext cx="3352800" cy="3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Tax Revenues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7680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5.12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2" name="Picture 1" descr="fg05_base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6" y="1202269"/>
            <a:ext cx="6297168" cy="5334000"/>
          </a:xfrm>
          <a:prstGeom prst="rect">
            <a:avLst/>
          </a:prstGeom>
        </p:spPr>
      </p:pic>
      <p:pic>
        <p:nvPicPr>
          <p:cNvPr id="3" name="Picture 2" descr="Fing5.8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1333500"/>
            <a:ext cx="5657088" cy="3078480"/>
          </a:xfrm>
          <a:prstGeom prst="rect">
            <a:avLst/>
          </a:prstGeom>
        </p:spPr>
      </p:pic>
      <p:pic>
        <p:nvPicPr>
          <p:cNvPr id="4" name="Picture 3" descr="Fing5.8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2726267"/>
            <a:ext cx="3352800" cy="3614928"/>
          </a:xfrm>
          <a:prstGeom prst="rect">
            <a:avLst/>
          </a:prstGeom>
        </p:spPr>
      </p:pic>
      <p:pic>
        <p:nvPicPr>
          <p:cNvPr id="5" name="Picture 4" descr="Fing5.12-build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33702"/>
            <a:ext cx="2542032" cy="2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3"/>
          <p:cNvSpPr>
            <a:spLocks noGrp="1"/>
          </p:cNvSpPr>
          <p:nvPr>
            <p:ph idx="1"/>
          </p:nvPr>
        </p:nvSpPr>
        <p:spPr>
          <a:xfrm>
            <a:off x="457201" y="430213"/>
            <a:ext cx="7607300" cy="565308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The more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inelastic</a:t>
            </a:r>
            <a:r>
              <a:rPr lang="en-US" dirty="0" smtClean="0">
                <a:latin typeface="Gill Sans" charset="0"/>
                <a:ea typeface="ＭＳ Ｐゴシック" charset="0"/>
              </a:rPr>
              <a:t> demand and supply are,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greater the tax revenue </a:t>
            </a:r>
            <a:r>
              <a:rPr lang="en-US" dirty="0" smtClean="0">
                <a:latin typeface="Gill Sans" charset="0"/>
                <a:ea typeface="ＭＳ Ｐゴシック" charset="0"/>
              </a:rPr>
              <a:t>for government </a:t>
            </a:r>
          </a:p>
          <a:p>
            <a:pPr lvl="1"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For maximum revenue, governments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try to tax products and services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with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inelastic demands and supplies</a:t>
            </a:r>
          </a:p>
        </p:txBody>
      </p:sp>
    </p:spTree>
    <p:extLst>
      <p:ext uri="{BB962C8B-B14F-4D97-AF65-F5344CB8AC3E}">
        <p14:creationId xmlns:p14="http://schemas.microsoft.com/office/powerpoint/2010/main" val="137543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535396" y="0"/>
            <a:ext cx="407320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Elasticity and Tax Incidence</a:t>
            </a:r>
          </a:p>
        </p:txBody>
      </p:sp>
      <p:pic>
        <p:nvPicPr>
          <p:cNvPr id="3" name="Content Placeholder 2" descr="table_5.11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" r="-3130"/>
          <a:stretch>
            <a:fillRect/>
          </a:stretch>
        </p:blipFill>
        <p:spPr>
          <a:xfrm>
            <a:off x="457200" y="1349332"/>
            <a:ext cx="8229600" cy="5112080"/>
          </a:xfrm>
        </p:spPr>
      </p:pic>
      <p:sp>
        <p:nvSpPr>
          <p:cNvPr id="2" name="TextBox 1"/>
          <p:cNvSpPr txBox="1"/>
          <p:nvPr/>
        </p:nvSpPr>
        <p:spPr>
          <a:xfrm>
            <a:off x="-1930400" y="2455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   Inelastic Demand </a:t>
            </a:r>
            <a:r>
              <a:rPr lang="en-US" dirty="0" err="1">
                <a:ea typeface="ＭＳ Ｐゴシック" charset="0"/>
              </a:rPr>
              <a:t>vs</a:t>
            </a:r>
            <a:r>
              <a:rPr lang="en-US" dirty="0">
                <a:ea typeface="ＭＳ Ｐゴシック" charset="0"/>
              </a:rPr>
              <a:t> Elastic Demand</a:t>
            </a:r>
          </a:p>
        </p:txBody>
      </p:sp>
      <p:pic>
        <p:nvPicPr>
          <p:cNvPr id="2" name="Picture 1" descr="Fig5.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452022"/>
            <a:ext cx="4218432" cy="4187952"/>
          </a:xfrm>
          <a:prstGeom prst="rect">
            <a:avLst/>
          </a:prstGeom>
        </p:spPr>
      </p:pic>
      <p:pic>
        <p:nvPicPr>
          <p:cNvPr id="3" name="Picture 2" descr="Fig5.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80" y="1485890"/>
            <a:ext cx="4212336" cy="4267200"/>
          </a:xfrm>
          <a:prstGeom prst="rect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822818" y="5956826"/>
            <a:ext cx="46492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Elastic Demand for Blue </a:t>
            </a:r>
            <a:r>
              <a:rPr lang="en-US" sz="1800" dirty="0" err="1" smtClean="0">
                <a:solidFill>
                  <a:srgbClr val="000000"/>
                </a:solidFill>
                <a:latin typeface="Gill Sans"/>
                <a:cs typeface="Gill Sans"/>
              </a:rPr>
              <a:t>Earbuds</a:t>
            </a:r>
            <a:endParaRPr lang="en-US" sz="18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2548" y="5956826"/>
            <a:ext cx="3535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R"/>
              <a:tabLst>
                <a:tab pos="3556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Inelastic Demand for Insulin</a:t>
            </a:r>
            <a:endParaRPr lang="en-US" sz="18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8843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0" y="448747"/>
            <a:ext cx="7763933" cy="494030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Elasticity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(or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elasticity of demand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measures </a:t>
            </a:r>
            <a:r>
              <a:rPr lang="en-US" dirty="0">
                <a:latin typeface="Gill Sans" charset="0"/>
                <a:ea typeface="ＭＳ Ｐゴシック" charset="0"/>
              </a:rPr>
              <a:t>by how much quantity demanded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responds</a:t>
            </a:r>
            <a:r>
              <a:rPr lang="en-US" dirty="0" smtClean="0">
                <a:latin typeface="Gill Sans" charset="0"/>
                <a:ea typeface="ＭＳ Ｐゴシック" charset="0"/>
              </a:rPr>
              <a:t> to </a:t>
            </a:r>
            <a:r>
              <a:rPr lang="en-US" dirty="0">
                <a:latin typeface="Gill Sans" charset="0"/>
                <a:ea typeface="ＭＳ Ｐゴシック" charset="0"/>
              </a:rPr>
              <a:t>a change in price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imple </a:t>
            </a:r>
            <a:r>
              <a:rPr lang="en-US" dirty="0">
                <a:latin typeface="Gill Sans" charset="0"/>
                <a:ea typeface="ＭＳ Ｐゴシック" charset="0"/>
              </a:rPr>
              <a:t>formula </a:t>
            </a:r>
            <a:r>
              <a:rPr lang="en-US" dirty="0" smtClean="0">
                <a:latin typeface="Gill Sans" charset="0"/>
                <a:ea typeface="ＭＳ Ｐゴシック" charset="0"/>
              </a:rPr>
              <a:t>is  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price-elasticity-dem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2617064"/>
            <a:ext cx="6693408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9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Inelastic demand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small response in quantity demanded when price rises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Example: Demand for insulin by a diabetic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Elasticity &lt; 1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Low willingness to shop </a:t>
            </a:r>
            <a:r>
              <a:rPr lang="en-US" dirty="0" smtClean="0">
                <a:latin typeface="Gill Sans" charset="0"/>
                <a:ea typeface="ＭＳ Ｐゴシック" charset="0"/>
              </a:rPr>
              <a:t>elsewhere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Elastic demand</a:t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large response in quantity demanded when price rises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Example: Demand for blue </a:t>
            </a:r>
            <a:r>
              <a:rPr lang="en-US" dirty="0" err="1" smtClean="0">
                <a:latin typeface="Gill Sans" charset="0"/>
                <a:ea typeface="ＭＳ Ｐゴシック" charset="0"/>
              </a:rPr>
              <a:t>earbuds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Elasticity &gt; 1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High willingness to shop elsewhere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2204509" y="0"/>
            <a:ext cx="473498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Extreme Elasticities of Demand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822818" y="5558877"/>
            <a:ext cx="374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Perfectly Elastic Demand</a:t>
            </a:r>
            <a:endParaRPr lang="en-US" sz="18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2477" y="5558877"/>
            <a:ext cx="3535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R"/>
              <a:tabLst>
                <a:tab pos="3556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Gill Sans"/>
                <a:cs typeface="Gill Sans"/>
              </a:rPr>
              <a:t>Perfectly Inelastic Demand</a:t>
            </a:r>
            <a:endParaRPr lang="en-US" sz="18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" name="Picture 1" descr="Fig5.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9" y="1896517"/>
            <a:ext cx="4181856" cy="3529584"/>
          </a:xfrm>
          <a:prstGeom prst="rect">
            <a:avLst/>
          </a:prstGeom>
        </p:spPr>
      </p:pic>
      <p:pic>
        <p:nvPicPr>
          <p:cNvPr id="3" name="Picture 2" descr="Fig5.2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12" y="1904988"/>
            <a:ext cx="4181856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534400" cy="5653087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Perfectly inelastic demand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 elasticity of demand equals zero;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quantity demanded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does not respond </a:t>
            </a:r>
            <a:r>
              <a:rPr lang="en-US" dirty="0" smtClean="0">
                <a:latin typeface="Gill Sans" charset="0"/>
                <a:ea typeface="ＭＳ Ｐゴシック" charset="0"/>
              </a:rPr>
              <a:t>to change in price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Vertical demand curve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Perfectly elastic demand</a:t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 elasticity of demand equals infinity;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quantity demanded has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infinite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response</a:t>
            </a:r>
            <a:r>
              <a:rPr lang="en-US" dirty="0" smtClean="0">
                <a:latin typeface="Gill Sans" charset="0"/>
                <a:ea typeface="ＭＳ Ｐゴシック" charset="0"/>
              </a:rPr>
              <a:t> to change in price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Horizontal demand curve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The price elasticity of demand </a:t>
            </a: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latin typeface="Gill Sans" charset="0"/>
                <a:ea typeface="ＭＳ Ｐゴシック" charset="0"/>
              </a:rPr>
              <a:t>influenced </a:t>
            </a:r>
            <a:r>
              <a:rPr lang="en-US" dirty="0" smtClean="0">
                <a:latin typeface="Gill Sans" charset="0"/>
                <a:ea typeface="ＭＳ Ｐゴシック" charset="0"/>
              </a:rPr>
              <a:t>by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Available substitutes —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more </a:t>
            </a:r>
            <a:r>
              <a:rPr lang="en-US" dirty="0">
                <a:latin typeface="Gill Sans" charset="0"/>
                <a:ea typeface="ＭＳ Ｐゴシック" charset="0"/>
              </a:rPr>
              <a:t>substitutes mean more elastic demand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T</a:t>
            </a:r>
            <a:r>
              <a:rPr lang="en-US" dirty="0" smtClean="0">
                <a:latin typeface="Gill Sans" charset="0"/>
                <a:ea typeface="ＭＳ Ｐゴシック" charset="0"/>
              </a:rPr>
              <a:t>ime </a:t>
            </a: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adjust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—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longer </a:t>
            </a:r>
            <a:r>
              <a:rPr lang="en-US" dirty="0">
                <a:latin typeface="Gill Sans" charset="0"/>
                <a:ea typeface="ＭＳ Ｐゴシック" charset="0"/>
              </a:rPr>
              <a:t>time to adjust means more elastic demand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roportion </a:t>
            </a:r>
            <a:r>
              <a:rPr lang="en-US" dirty="0">
                <a:latin typeface="Gill Sans" charset="0"/>
                <a:ea typeface="ＭＳ Ｐゴシック" charset="0"/>
              </a:rPr>
              <a:t>of income spent —   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greater proportion of income spent on a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product or </a:t>
            </a:r>
            <a:r>
              <a:rPr lang="en-US" dirty="0">
                <a:latin typeface="Gill Sans" charset="0"/>
                <a:ea typeface="ＭＳ Ｐゴシック" charset="0"/>
              </a:rPr>
              <a:t>service means more elastic demand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Title">
  <a:themeElements>
    <a:clrScheme name="Title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3_Titl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418</Words>
  <Application>Microsoft Macintosh PowerPoint</Application>
  <PresentationFormat>On-screen Show (4:3)</PresentationFormat>
  <Paragraphs>153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3_Title</vt:lpstr>
      <vt:lpstr>2_Office Theme</vt:lpstr>
      <vt:lpstr>PowerPoint Presentation</vt:lpstr>
      <vt:lpstr>PRICE ELASTICITY OF DEMAND</vt:lpstr>
      <vt:lpstr>PowerPoint Presentation</vt:lpstr>
      <vt:lpstr>   Inelastic Demand vs Elastic Demand</vt:lpstr>
      <vt:lpstr>PowerPoint Presentation</vt:lpstr>
      <vt:lpstr>PowerPoint Presentation</vt:lpstr>
      <vt:lpstr>Extreme Elasticities of Demand</vt:lpstr>
      <vt:lpstr>PowerPoint Presentation</vt:lpstr>
      <vt:lpstr>PowerPoint Presentation</vt:lpstr>
      <vt:lpstr>ELASTICITY AND TOTAL REVENUE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Elasticity and Total Revenue</vt:lpstr>
      <vt:lpstr>PowerPoint Presentation</vt:lpstr>
      <vt:lpstr>PRICE ELASTICITY OF SUPPLY</vt:lpstr>
      <vt:lpstr>PowerPoint Presentation</vt:lpstr>
      <vt:lpstr>PowerPoint Presentation</vt:lpstr>
      <vt:lpstr>Extreme Elasticities of Supply</vt:lpstr>
      <vt:lpstr>PowerPoint Presentation</vt:lpstr>
      <vt:lpstr>PowerPoint Presentation</vt:lpstr>
      <vt:lpstr>MORE ELASTICITIES OF DEMAND</vt:lpstr>
      <vt:lpstr>PowerPoint Presentation</vt:lpstr>
      <vt:lpstr>PowerPoint Presentation</vt:lpstr>
      <vt:lpstr>PowerPoint Presentation</vt:lpstr>
      <vt:lpstr>PowerPoint Presentation</vt:lpstr>
      <vt:lpstr>TAX INCIDENCE &amp; GOVERNMENT TAX CHOICES</vt:lpstr>
      <vt:lpstr>PowerPoint Presentation</vt:lpstr>
      <vt:lpstr>A Sales Tax on Businesses</vt:lpstr>
      <vt:lpstr>A Sales Tax on Businesses</vt:lpstr>
      <vt:lpstr>Tax Revenues</vt:lpstr>
      <vt:lpstr>PowerPoint Presentation</vt:lpstr>
      <vt:lpstr>Elasticity and Tax Incidence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Ch 05 Student</dc:title>
  <dc:subject/>
  <dc:creator>Professor Avi J Cohen</dc:creator>
  <cp:keywords/>
  <dc:description/>
  <cp:lastModifiedBy>Avi J. Cohen</cp:lastModifiedBy>
  <cp:revision>313</cp:revision>
  <cp:lastPrinted>2015-09-21T02:20:40Z</cp:lastPrinted>
  <dcterms:created xsi:type="dcterms:W3CDTF">2014-09-07T21:06:58Z</dcterms:created>
  <dcterms:modified xsi:type="dcterms:W3CDTF">2016-10-09T14:34:09Z</dcterms:modified>
  <cp:category/>
</cp:coreProperties>
</file>