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  <p:sldMasterId id="2147483746" r:id="rId2"/>
  </p:sldMasterIdLst>
  <p:notesMasterIdLst>
    <p:notesMasterId r:id="rId44"/>
  </p:notesMasterIdLst>
  <p:handoutMasterIdLst>
    <p:handoutMasterId r:id="rId45"/>
  </p:handoutMasterIdLst>
  <p:sldIdLst>
    <p:sldId id="504" r:id="rId3"/>
    <p:sldId id="415" r:id="rId4"/>
    <p:sldId id="416" r:id="rId5"/>
    <p:sldId id="417" r:id="rId6"/>
    <p:sldId id="501" r:id="rId7"/>
    <p:sldId id="419" r:id="rId8"/>
    <p:sldId id="502" r:id="rId9"/>
    <p:sldId id="420" r:id="rId10"/>
    <p:sldId id="503" r:id="rId11"/>
    <p:sldId id="421" r:id="rId12"/>
    <p:sldId id="422" r:id="rId13"/>
    <p:sldId id="423" r:id="rId14"/>
    <p:sldId id="424" r:id="rId15"/>
    <p:sldId id="425" r:id="rId16"/>
    <p:sldId id="492" r:id="rId17"/>
    <p:sldId id="494" r:id="rId18"/>
    <p:sldId id="493" r:id="rId19"/>
    <p:sldId id="477" r:id="rId20"/>
    <p:sldId id="426" r:id="rId21"/>
    <p:sldId id="478" r:id="rId22"/>
    <p:sldId id="479" r:id="rId23"/>
    <p:sldId id="429" r:id="rId24"/>
    <p:sldId id="430" r:id="rId25"/>
    <p:sldId id="483" r:id="rId26"/>
    <p:sldId id="484" r:id="rId27"/>
    <p:sldId id="433" r:id="rId28"/>
    <p:sldId id="434" r:id="rId29"/>
    <p:sldId id="435" r:id="rId30"/>
    <p:sldId id="436" r:id="rId31"/>
    <p:sldId id="482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50" r:id="rId41"/>
    <p:sldId id="451" r:id="rId42"/>
    <p:sldId id="488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0" autoAdjust="0"/>
    <p:restoredTop sz="60967" autoAdjust="0"/>
  </p:normalViewPr>
  <p:slideViewPr>
    <p:cSldViewPr snapToGrid="0" snapToObjects="1">
      <p:cViewPr>
        <p:scale>
          <a:sx n="75" d="100"/>
          <a:sy n="75" d="100"/>
        </p:scale>
        <p:origin x="-1144" y="-72"/>
      </p:cViewPr>
      <p:guideLst>
        <p:guide orient="horz" pos="577"/>
        <p:guide pos="2762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 showGuides="1">
      <p:cViewPr varScale="1">
        <p:scale>
          <a:sx n="70" d="100"/>
          <a:sy n="70" d="100"/>
        </p:scale>
        <p:origin x="-25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16FB69-30F6-8F44-ADC8-EA6BD287AEC9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71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234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9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 smtClean="0">
              <a:solidFill>
                <a:schemeClr val="tx1"/>
              </a:solidFill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72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b="1"/>
          </a:p>
          <a:p>
            <a:endParaRPr lang="en-US" sz="24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8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8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74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03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03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2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490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32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800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C667B3-C02E-6A48-B1CA-6C0047FD6EF0}" type="slidenum">
              <a:rPr lang="en-US" sz="1200">
                <a:solidFill>
                  <a:srgbClr val="000000"/>
                </a:solidFill>
              </a:rPr>
              <a:pPr eaLnBrk="1" hangingPunct="1"/>
              <a:t>22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96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96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29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E0BFD-4B97-404E-983D-6841FEADBAFB}" type="slidenum">
              <a:rPr lang="en-US" sz="1200">
                <a:solidFill>
                  <a:srgbClr val="000000"/>
                </a:solidFill>
              </a:rPr>
              <a:pPr eaLnBrk="1" hangingPunct="1"/>
              <a:t>26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03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5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8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640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133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95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523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13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104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781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32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493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167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5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817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23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3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7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5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5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19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87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99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94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8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73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5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5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40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822960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39" y="2539252"/>
            <a:ext cx="7772400" cy="1362075"/>
          </a:xfrm>
        </p:spPr>
        <p:txBody>
          <a:bodyPr anchor="t"/>
          <a:lstStyle>
            <a:lvl1pPr algn="ctr">
              <a:defRPr sz="40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4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23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988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909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50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79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218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256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77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062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822960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993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52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75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197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719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877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999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948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81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7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516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39" y="2539252"/>
            <a:ext cx="7772400" cy="1362075"/>
          </a:xfrm>
        </p:spPr>
        <p:txBody>
          <a:bodyPr anchor="t"/>
          <a:lstStyle>
            <a:lvl1pPr algn="ctr">
              <a:defRPr sz="40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98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7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0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1.xml"/><Relationship Id="rId31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8229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6" r:id="rId7"/>
    <p:sldLayoutId id="2147483729" r:id="rId8"/>
    <p:sldLayoutId id="2147483733" r:id="rId9"/>
    <p:sldLayoutId id="2147483734" r:id="rId10"/>
    <p:sldLayoutId id="2147483735" r:id="rId11"/>
    <p:sldLayoutId id="2147483736" r:id="rId12"/>
    <p:sldLayoutId id="2147483738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77" r:id="rId20"/>
    <p:sldLayoutId id="2147483778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8229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1azA5kcrXb8" TargetMode="External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5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36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mand-suppl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6051769"/>
            <a:ext cx="914400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32052"/>
                </a:solidFill>
                <a:latin typeface="Calibri" charset="0"/>
              </a:rPr>
              <a:t>Coordinating Demand and Supply</a:t>
            </a:r>
            <a:endParaRPr lang="en-US" sz="4800" dirty="0">
              <a:solidFill>
                <a:srgbClr val="032052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1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  <a:ln/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MARKET-CLEARING OR EQUILIBRIUM PRICES</a:t>
            </a:r>
          </a:p>
        </p:txBody>
      </p:sp>
      <p:sp>
        <p:nvSpPr>
          <p:cNvPr id="13313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541867" y="4008959"/>
            <a:ext cx="8060267" cy="2671233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sz="2400" dirty="0">
                <a:latin typeface="Gill Sans" charset="0"/>
                <a:ea typeface="ＭＳ Ｐゴシック" charset="0"/>
              </a:rPr>
              <a:t>Market-clearing or equilibrium prices </a:t>
            </a:r>
            <a:br>
              <a:rPr lang="en-US" sz="2400" dirty="0"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latin typeface="Gill Sans" charset="0"/>
                <a:ea typeface="ＭＳ Ｐゴシック" charset="0"/>
              </a:rPr>
              <a:t>balance quantity </a:t>
            </a:r>
            <a:r>
              <a:rPr lang="en-US" sz="2400" dirty="0">
                <a:latin typeface="Gill Sans" charset="0"/>
                <a:ea typeface="ＭＳ Ｐゴシック" charset="0"/>
              </a:rPr>
              <a:t>demanded and quantity supplied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, </a:t>
            </a:r>
            <a:br>
              <a:rPr lang="en-US" sz="2400" dirty="0" smtClean="0"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latin typeface="Gill Sans" charset="0"/>
                <a:ea typeface="ＭＳ Ｐゴシック" charset="0"/>
              </a:rPr>
              <a:t>coordinating smart </a:t>
            </a:r>
            <a:r>
              <a:rPr lang="en-US" sz="2400" dirty="0">
                <a:latin typeface="Gill Sans" charset="0"/>
                <a:ea typeface="ＭＳ Ｐゴシック" charset="0"/>
              </a:rPr>
              <a:t>choices of 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consumers </a:t>
            </a:r>
            <a:r>
              <a:rPr lang="en-US" sz="2400" dirty="0">
                <a:latin typeface="Gill Sans" charset="0"/>
                <a:ea typeface="ＭＳ Ｐゴシック" charset="0"/>
              </a:rPr>
              <a:t>and businesses.</a:t>
            </a:r>
          </a:p>
        </p:txBody>
      </p:sp>
      <p:pic>
        <p:nvPicPr>
          <p:cNvPr id="13315" name="Picture 3" descr="joan-robins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28" y="1212850"/>
            <a:ext cx="3974545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The price that coordinates the smart choices </a:t>
            </a:r>
            <a:r>
              <a:rPr lang="en-US" dirty="0" smtClean="0">
                <a:latin typeface="Gill Sans" charset="0"/>
                <a:ea typeface="ＭＳ Ｐゴシック" charset="0"/>
              </a:rPr>
              <a:t>of consumers </a:t>
            </a:r>
            <a:r>
              <a:rPr lang="en-US" dirty="0">
                <a:latin typeface="Gill Sans" charset="0"/>
                <a:ea typeface="ＭＳ Ｐゴシック" charset="0"/>
              </a:rPr>
              <a:t>and businesses has two names</a:t>
            </a:r>
          </a:p>
          <a:p>
            <a:pPr lvl="1"/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Market-clearing price</a:t>
            </a:r>
            <a:r>
              <a:rPr lang="en-US" dirty="0">
                <a:ea typeface="ＭＳ Ｐゴシック" charset="0"/>
              </a:rPr>
              <a:t/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the price that equalizes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quantity demanded </a:t>
            </a:r>
            <a:r>
              <a:rPr lang="en-US" dirty="0" smtClean="0"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latin typeface="Gill Sans" charset="0"/>
                <a:ea typeface="ＭＳ Ｐゴシック" charset="0"/>
              </a:rPr>
              <a:t>quantity supplied</a:t>
            </a:r>
          </a:p>
          <a:p>
            <a:pPr lvl="1"/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Equilibrium price</a:t>
            </a:r>
            <a:br>
              <a:rPr lang="en-US" dirty="0">
                <a:solidFill>
                  <a:srgbClr val="1385A7"/>
                </a:solidFill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the price that balances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forces of </a:t>
            </a:r>
            <a:r>
              <a:rPr lang="en-US" dirty="0" smtClean="0">
                <a:latin typeface="Gill Sans" charset="0"/>
                <a:ea typeface="ＭＳ Ｐゴシック" charset="0"/>
              </a:rPr>
              <a:t>competition </a:t>
            </a:r>
            <a:r>
              <a:rPr lang="en-US" dirty="0">
                <a:latin typeface="Gill Sans" charset="0"/>
                <a:ea typeface="ＭＳ Ｐゴシック" charset="0"/>
              </a:rPr>
              <a:t>and cooperation,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so </a:t>
            </a:r>
            <a:r>
              <a:rPr lang="en-US" dirty="0">
                <a:latin typeface="Gill Sans" charset="0"/>
                <a:ea typeface="ＭＳ Ｐゴシック" charset="0"/>
              </a:rPr>
              <a:t>that there </a:t>
            </a:r>
            <a:r>
              <a:rPr lang="en-US" dirty="0">
                <a:latin typeface="+mn-lt"/>
                <a:ea typeface="ＭＳ Ｐゴシック" charset="0"/>
              </a:rPr>
              <a:t>is</a:t>
            </a:r>
            <a:r>
              <a:rPr lang="en-US" dirty="0">
                <a:solidFill>
                  <a:srgbClr val="BD4536"/>
                </a:solidFill>
                <a:latin typeface="+mn-lt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+mn-lt"/>
                <a:ea typeface="ＭＳ Ｐゴシック" charset="0"/>
                <a:cs typeface="Gill Sans SemiBold"/>
              </a:rPr>
              <a:t>no tendency for change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457198" y="430213"/>
            <a:ext cx="8128001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Price signals in markets create incentives,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so </a:t>
            </a:r>
            <a:r>
              <a:rPr lang="en-US" dirty="0">
                <a:latin typeface="Gill Sans" charset="0"/>
                <a:ea typeface="ＭＳ Ｐゴシック" charset="0"/>
              </a:rPr>
              <a:t>that while each person acts only in own </a:t>
            </a:r>
            <a:r>
              <a:rPr lang="en-US" dirty="0" smtClean="0">
                <a:latin typeface="Gill Sans" charset="0"/>
                <a:ea typeface="ＭＳ Ｐゴシック" charset="0"/>
              </a:rPr>
              <a:t>self</a:t>
            </a:r>
            <a:r>
              <a:rPr lang="en-US" dirty="0">
                <a:latin typeface="Gill Sans" charset="0"/>
                <a:ea typeface="ＭＳ Ｐゴシック" charset="0"/>
              </a:rPr>
              <a:t>-interest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Interaction coordinated through Adam Smith’s </a:t>
            </a:r>
            <a:r>
              <a:rPr lang="en-US" dirty="0" smtClean="0">
                <a:solidFill>
                  <a:srgbClr val="1385A7"/>
                </a:solidFill>
                <a:ea typeface="ＭＳ Ｐゴシック" charset="0"/>
              </a:rPr>
              <a:t>invisible </a:t>
            </a: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hand </a:t>
            </a:r>
            <a:r>
              <a:rPr lang="en-US" dirty="0">
                <a:latin typeface="Gill Sans" charset="0"/>
                <a:ea typeface="ＭＳ Ｐゴシック" charset="0"/>
              </a:rPr>
              <a:t>of competition 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Result is the miracle of markets — 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continuous</a:t>
            </a:r>
            <a:r>
              <a:rPr lang="en-US" dirty="0">
                <a:latin typeface="Gill Sans" charset="0"/>
                <a:ea typeface="ＭＳ Ｐゴシック" charset="0"/>
              </a:rPr>
              <a:t>, ever-changing production </a:t>
            </a:r>
            <a:r>
              <a:rPr lang="en-US" dirty="0" smtClean="0">
                <a:latin typeface="Gill Sans" charset="0"/>
                <a:ea typeface="ＭＳ Ｐゴシック" charset="0"/>
              </a:rPr>
              <a:t>of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products </a:t>
            </a:r>
            <a:r>
              <a:rPr lang="en-US" dirty="0">
                <a:latin typeface="Gill Sans" charset="0"/>
                <a:ea typeface="ＭＳ Ｐゴシック" charset="0"/>
              </a:rPr>
              <a:t>and services we want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6482633" cy="4940300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>When an individual makes choices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“…he intends only his own gain, and he is in this... </a:t>
            </a:r>
            <a:r>
              <a:rPr lang="en-US" dirty="0" smtClean="0">
                <a:latin typeface="Gill Sans" charset="0"/>
                <a:ea typeface="ＭＳ Ｐゴシック" charset="0"/>
              </a:rPr>
              <a:t>led </a:t>
            </a:r>
            <a:r>
              <a:rPr lang="en-US" dirty="0">
                <a:latin typeface="Gill Sans" charset="0"/>
                <a:ea typeface="ＭＳ Ｐゴシック" charset="0"/>
              </a:rPr>
              <a:t>by an </a:t>
            </a: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invisible hand </a:t>
            </a:r>
            <a:r>
              <a:rPr lang="en-US" dirty="0">
                <a:latin typeface="Gill Sans" charset="0"/>
                <a:ea typeface="ＭＳ Ｐゴシック" charset="0"/>
              </a:rPr>
              <a:t>to promote an end which </a:t>
            </a:r>
            <a:r>
              <a:rPr lang="en-US" dirty="0" smtClean="0">
                <a:latin typeface="Gill Sans" charset="0"/>
                <a:ea typeface="ＭＳ Ｐゴシック" charset="0"/>
              </a:rPr>
              <a:t>was </a:t>
            </a:r>
            <a:r>
              <a:rPr lang="en-US" dirty="0">
                <a:latin typeface="Gill Sans" charset="0"/>
                <a:ea typeface="ＭＳ Ｐゴシック" charset="0"/>
              </a:rPr>
              <a:t>no part of his intention.... By pursuing his </a:t>
            </a:r>
            <a:r>
              <a:rPr lang="en-US" dirty="0" smtClean="0">
                <a:latin typeface="Gill Sans" charset="0"/>
                <a:ea typeface="ＭＳ Ｐゴシック" charset="0"/>
              </a:rPr>
              <a:t>own </a:t>
            </a:r>
            <a:r>
              <a:rPr lang="en-US" dirty="0">
                <a:latin typeface="Gill Sans" charset="0"/>
                <a:ea typeface="ＭＳ Ｐゴシック" charset="0"/>
              </a:rPr>
              <a:t>interest he frequently promotes that </a:t>
            </a:r>
            <a:r>
              <a:rPr lang="en-US" dirty="0" smtClean="0">
                <a:latin typeface="Gill Sans" charset="0"/>
                <a:ea typeface="ＭＳ Ｐゴシック" charset="0"/>
              </a:rPr>
              <a:t>of </a:t>
            </a:r>
            <a:r>
              <a:rPr lang="en-US" dirty="0">
                <a:latin typeface="Gill Sans" charset="0"/>
                <a:ea typeface="ＭＳ Ｐゴシック" charset="0"/>
              </a:rPr>
              <a:t>the society more effectually than when </a:t>
            </a:r>
            <a:r>
              <a:rPr lang="en-US" dirty="0" smtClean="0">
                <a:latin typeface="Gill Sans" charset="0"/>
                <a:ea typeface="ＭＳ Ｐゴシック" charset="0"/>
              </a:rPr>
              <a:t>he </a:t>
            </a:r>
            <a:r>
              <a:rPr lang="en-US" dirty="0">
                <a:latin typeface="Gill Sans" charset="0"/>
                <a:ea typeface="ＭＳ Ｐゴシック" charset="0"/>
              </a:rPr>
              <a:t>really intends to promote it.”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sz="2400" dirty="0" smtClean="0">
                <a:latin typeface="Gill Sans" charset="0"/>
                <a:ea typeface="ＭＳ Ｐゴシック" charset="0"/>
              </a:rPr>
              <a:t>Adam </a:t>
            </a:r>
            <a:r>
              <a:rPr lang="en-US" sz="2400" dirty="0">
                <a:latin typeface="Gill Sans" charset="0"/>
                <a:ea typeface="ＭＳ Ｐゴシック" charset="0"/>
              </a:rPr>
              <a:t>Smith, </a:t>
            </a:r>
            <a:r>
              <a:rPr lang="en-US" sz="2400" i="1" dirty="0">
                <a:latin typeface="Gill Sans" charset="0"/>
                <a:ea typeface="ＭＳ Ｐゴシック" charset="0"/>
              </a:rPr>
              <a:t>The Wealth of Nations</a:t>
            </a:r>
            <a:r>
              <a:rPr lang="en-US" sz="2400" dirty="0">
                <a:latin typeface="Gill Sans" charset="0"/>
                <a:ea typeface="ＭＳ Ｐゴシック" charset="0"/>
              </a:rPr>
              <a:t>, 1776</a:t>
            </a:r>
          </a:p>
        </p:txBody>
      </p:sp>
      <p:sp>
        <p:nvSpPr>
          <p:cNvPr id="16386" name="Tit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Adam Smith’s Invisible Hand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6387" name="Picture 4" descr="smith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833" y="4351867"/>
            <a:ext cx="2216867" cy="251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  <a:ln/>
        </p:spPr>
        <p:txBody>
          <a:bodyPr/>
          <a:lstStyle/>
          <a:p>
            <a:r>
              <a:rPr lang="en-US" dirty="0">
                <a:ea typeface="ＭＳ Ｐゴシック" charset="0"/>
              </a:rPr>
              <a:t>WHAT HAPPENS WHEN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DEMAND AND SUPPLY CHANGE?</a:t>
            </a:r>
          </a:p>
        </p:txBody>
      </p:sp>
      <p:sp>
        <p:nvSpPr>
          <p:cNvPr id="17409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114425" y="4252358"/>
            <a:ext cx="6915150" cy="2743204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Font typeface="Arial" charset="0"/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When demand or supply change,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equilibrium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prices and quantities change.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price changes cause businesses and consumers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to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adjust their smart choices.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Well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functioning markets supply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changed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products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and services demanded.</a:t>
            </a:r>
          </a:p>
        </p:txBody>
      </p:sp>
      <p:pic>
        <p:nvPicPr>
          <p:cNvPr id="5" name="Picture 4" descr="pig.tiff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58" y="1253042"/>
            <a:ext cx="4566285" cy="2985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8" descr="4.2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892175"/>
            <a:ext cx="7215187" cy="583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Original Equilibrium Price and Quantity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in Bacon Market</a:t>
            </a:r>
          </a:p>
        </p:txBody>
      </p:sp>
      <p:sp>
        <p:nvSpPr>
          <p:cNvPr id="2" name="Rectangle 1"/>
          <p:cNvSpPr/>
          <p:nvPr/>
        </p:nvSpPr>
        <p:spPr>
          <a:xfrm>
            <a:off x="363538" y="2265363"/>
            <a:ext cx="711200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3699405" y="6144685"/>
            <a:ext cx="711200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8" descr="4.2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892175"/>
            <a:ext cx="7215187" cy="583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Rise in Price of Input (Pig Feed) on Bacon Market</a:t>
            </a:r>
          </a:p>
        </p:txBody>
      </p:sp>
      <p:pic>
        <p:nvPicPr>
          <p:cNvPr id="15366" name="Picture 8" descr="4.5-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2265363"/>
            <a:ext cx="9604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4.5-build2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2720975"/>
            <a:ext cx="63341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4.5-build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122363"/>
            <a:ext cx="3489325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4.5-build2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492375"/>
            <a:ext cx="32004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3538" y="2265363"/>
            <a:ext cx="711200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3699405" y="6144685"/>
            <a:ext cx="711200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8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4.2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892175"/>
            <a:ext cx="7215187" cy="583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Increase in Preferences (from </a:t>
            </a:r>
            <a:r>
              <a:rPr lang="en-US" i="1" dirty="0">
                <a:ea typeface="ＭＳ Ｐゴシック" charset="0"/>
              </a:rPr>
              <a:t>Epic</a:t>
            </a:r>
            <a:r>
              <a:rPr lang="en-US" dirty="0">
                <a:ea typeface="ＭＳ Ｐゴシック" charset="0"/>
              </a:rPr>
              <a:t>-</a:t>
            </a:r>
            <a:r>
              <a:rPr lang="en-US" i="1" dirty="0">
                <a:ea typeface="ＭＳ Ｐゴシック" charset="0"/>
              </a:rPr>
              <a:t>Meal-Time</a:t>
            </a:r>
            <a:r>
              <a:rPr lang="en-US" dirty="0">
                <a:ea typeface="ＭＳ Ｐゴシック" charset="0"/>
              </a:rPr>
              <a:t>)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in Bacon Market</a:t>
            </a:r>
          </a:p>
        </p:txBody>
      </p:sp>
      <p:pic>
        <p:nvPicPr>
          <p:cNvPr id="11" name="Picture 10" descr="4.2-build2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2635250"/>
            <a:ext cx="5016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4.2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1281113"/>
            <a:ext cx="48006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4.2-build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787525"/>
            <a:ext cx="936625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4.2-build2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487613"/>
            <a:ext cx="4495800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4241261" y="6161618"/>
            <a:ext cx="711200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329741" y="2453294"/>
            <a:ext cx="711200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517467" cy="49403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ea typeface="ＭＳ Ｐゴシック" charset="0"/>
              </a:rPr>
              <a:t>Price and Quantity changes are the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result</a:t>
            </a:r>
            <a:r>
              <a:rPr lang="en-US" dirty="0" smtClean="0">
                <a:solidFill>
                  <a:srgbClr val="BD4536"/>
                </a:solidFill>
                <a:ea typeface="ＭＳ Ｐゴシック" charset="0"/>
              </a:rPr>
              <a:t>,</a:t>
            </a:r>
            <a:r>
              <a:rPr lang="en-US" dirty="0" smtClean="0">
                <a:ea typeface="ＭＳ Ｐゴシック" charset="0"/>
              </a:rPr>
              <a:t> not </a:t>
            </a:r>
            <a:r>
              <a:rPr lang="en-US" dirty="0">
                <a:ea typeface="ＭＳ Ｐゴシック" charset="0"/>
              </a:rPr>
              <a:t>the cause,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of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economic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events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Thinking like an economist means analyzing a situation using </a:t>
            </a: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comparative statics 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Start with one equilibrium situation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(</a:t>
            </a:r>
            <a:r>
              <a:rPr lang="en-US" dirty="0">
                <a:latin typeface="Gill Sans" charset="0"/>
                <a:ea typeface="ＭＳ Ｐゴシック" charset="0"/>
              </a:rPr>
              <a:t>intersection of demand and supply, </a:t>
            </a:r>
            <a:r>
              <a:rPr lang="en-US" dirty="0" smtClean="0">
                <a:latin typeface="Gill Sans" charset="0"/>
                <a:ea typeface="ＭＳ Ｐゴシック" charset="0"/>
              </a:rPr>
              <a:t>other </a:t>
            </a:r>
            <a:r>
              <a:rPr lang="en-US" dirty="0">
                <a:latin typeface="Gill Sans" charset="0"/>
                <a:ea typeface="ＭＳ Ｐゴシック" charset="0"/>
              </a:rPr>
              <a:t>things the same)</a:t>
            </a:r>
          </a:p>
          <a:p>
            <a:pPr lvl="1" eaLnBrk="1" hangingPunct="1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Change one other thing/variable</a:t>
            </a:r>
          </a:p>
          <a:p>
            <a:pPr lvl="1" eaLnBrk="1" hangingPunct="1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Compare resulting equilibrium situation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(</a:t>
            </a:r>
            <a:r>
              <a:rPr lang="en-US" dirty="0">
                <a:latin typeface="Gill Sans" charset="0"/>
                <a:ea typeface="ＭＳ Ｐゴシック" charset="0"/>
              </a:rPr>
              <a:t>intersection of demand and supply after </a:t>
            </a:r>
            <a:r>
              <a:rPr lang="en-US" dirty="0" smtClean="0">
                <a:latin typeface="Gill Sans" charset="0"/>
                <a:ea typeface="ＭＳ Ｐゴシック" charset="0"/>
              </a:rPr>
              <a:t>the change</a:t>
            </a:r>
            <a:r>
              <a:rPr lang="en-US" dirty="0">
                <a:latin typeface="Gill Sans" charset="0"/>
                <a:ea typeface="ＭＳ Ｐゴシック" charset="0"/>
              </a:rPr>
              <a:t>)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in </a:t>
            </a:r>
            <a:r>
              <a:rPr lang="en-US" dirty="0">
                <a:latin typeface="Gill Sans" charset="0"/>
                <a:ea typeface="ＭＳ Ｐゴシック" charset="0"/>
              </a:rPr>
              <a:t>terms of price and </a:t>
            </a:r>
            <a:r>
              <a:rPr lang="en-US" dirty="0" smtClean="0">
                <a:latin typeface="Gill Sans" charset="0"/>
                <a:ea typeface="ＭＳ Ｐゴシック" charset="0"/>
              </a:rPr>
              <a:t>quantity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Economists Do It With Models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4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Demand changes due to a change in 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Preferences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Prices of related products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Income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Expected future prices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Number of consumers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  <a:ln/>
        </p:spPr>
        <p:txBody>
          <a:bodyPr/>
          <a:lstStyle/>
          <a:p>
            <a:r>
              <a:rPr lang="en-US" dirty="0">
                <a:ea typeface="ＭＳ Ｐゴシック" charset="0"/>
              </a:rPr>
              <a:t>WHAT’S A MARKET?</a:t>
            </a:r>
          </a:p>
        </p:txBody>
      </p:sp>
      <p:sp>
        <p:nvSpPr>
          <p:cNvPr id="7169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852488" y="4275651"/>
            <a:ext cx="7439025" cy="2465917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Font typeface="Arial" charset="0"/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Markets connect competition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between buyers, competition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between sellers,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and cooperation between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buyers and sellers.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Government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guarantees of property rights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allow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markets to function.</a:t>
            </a:r>
          </a:p>
        </p:txBody>
      </p:sp>
      <p:pic>
        <p:nvPicPr>
          <p:cNvPr id="7171" name="Picture 1" descr="socc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35" y="1281113"/>
            <a:ext cx="4312131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2" descr="4.5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949450"/>
            <a:ext cx="5211763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Increase in Demand</a:t>
            </a:r>
          </a:p>
        </p:txBody>
      </p:sp>
      <p:sp>
        <p:nvSpPr>
          <p:cNvPr id="9219" name="TextBox 9"/>
          <p:cNvSpPr txBox="1">
            <a:spLocks noChangeArrowheads="1"/>
          </p:cNvSpPr>
          <p:nvPr/>
        </p:nvSpPr>
        <p:spPr bwMode="auto">
          <a:xfrm>
            <a:off x="0" y="302682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4.2</a:t>
            </a:r>
          </a:p>
        </p:txBody>
      </p:sp>
      <p:pic>
        <p:nvPicPr>
          <p:cNvPr id="9220" name="Picture 4" descr="4.2-tab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532188"/>
            <a:ext cx="347345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1" name="Picture 40" descr="4.2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2120900"/>
            <a:ext cx="3455987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 descr="4.2-build2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143250"/>
            <a:ext cx="3429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 bwMode="auto">
          <a:xfrm>
            <a:off x="2016125" y="4387850"/>
            <a:ext cx="417513" cy="1158875"/>
          </a:xfrm>
          <a:prstGeom prst="rect">
            <a:avLst/>
          </a:prstGeom>
          <a:solidFill>
            <a:srgbClr val="ED1C24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7000" y="3043238"/>
            <a:ext cx="6875463" cy="3049587"/>
            <a:chOff x="127000" y="3017121"/>
            <a:chExt cx="6875346" cy="3050438"/>
          </a:xfrm>
        </p:grpSpPr>
        <p:sp>
          <p:nvSpPr>
            <p:cNvPr id="4" name="Rectangle 3"/>
            <p:cNvSpPr/>
            <p:nvPr/>
          </p:nvSpPr>
          <p:spPr bwMode="auto">
            <a:xfrm>
              <a:off x="127000" y="5071919"/>
              <a:ext cx="3427355" cy="201668"/>
            </a:xfrm>
            <a:prstGeom prst="rect">
              <a:avLst/>
            </a:prstGeom>
            <a:solidFill>
              <a:srgbClr val="ED1C24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  <p:pic>
          <p:nvPicPr>
            <p:cNvPr id="9227" name="Picture 42" descr="4.2-build2b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5370" y="3017121"/>
              <a:ext cx="3236976" cy="305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12" descr="4.2-build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481263"/>
            <a:ext cx="7493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4" descr="4.5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949450"/>
            <a:ext cx="5211763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Decrease in Demand</a:t>
            </a:r>
          </a:p>
        </p:txBody>
      </p:sp>
      <p:pic>
        <p:nvPicPr>
          <p:cNvPr id="10243" name="Picture 2" descr="4.3-tab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3602038"/>
            <a:ext cx="30908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 descr="4.3-b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2928938"/>
            <a:ext cx="6746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4.3-build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3494088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890713" y="2836863"/>
            <a:ext cx="5921375" cy="2686050"/>
            <a:chOff x="1890713" y="2836660"/>
            <a:chExt cx="5921515" cy="2686253"/>
          </a:xfrm>
        </p:grpSpPr>
        <p:pic>
          <p:nvPicPr>
            <p:cNvPr id="10251" name="Picture 5" descr="4.3-build1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198" y="2836660"/>
              <a:ext cx="3215030" cy="233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1890713" y="4387764"/>
              <a:ext cx="395296" cy="1135149"/>
            </a:xfrm>
            <a:prstGeom prst="rect">
              <a:avLst/>
            </a:prstGeom>
            <a:solidFill>
              <a:srgbClr val="ED1C24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1125" y="3683000"/>
            <a:ext cx="6088063" cy="2397125"/>
            <a:chOff x="111125" y="3682784"/>
            <a:chExt cx="6087936" cy="2397557"/>
          </a:xfrm>
        </p:grpSpPr>
        <p:pic>
          <p:nvPicPr>
            <p:cNvPr id="10249" name="Picture 23" descr="4.3-buildb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613" y="3682784"/>
              <a:ext cx="2441448" cy="239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111125" y="4657685"/>
              <a:ext cx="3090799" cy="217527"/>
            </a:xfrm>
            <a:prstGeom prst="rect">
              <a:avLst/>
            </a:prstGeom>
            <a:solidFill>
              <a:srgbClr val="ED1C24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</p:grpSp>
      <p:sp>
        <p:nvSpPr>
          <p:cNvPr id="10248" name="TextBox 9"/>
          <p:cNvSpPr txBox="1">
            <a:spLocks noChangeArrowheads="1"/>
          </p:cNvSpPr>
          <p:nvPr/>
        </p:nvSpPr>
        <p:spPr bwMode="auto">
          <a:xfrm>
            <a:off x="0" y="302682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  <a:cs typeface="Gill Sans" charset="0"/>
              </a:rPr>
              <a:t>Fig. 4.3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8229600" cy="565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Gill Sans" charset="0"/>
                <a:ea typeface="ＭＳ Ｐゴシック" charset="0"/>
              </a:rPr>
              <a:t>Increase in demand causes</a:t>
            </a:r>
          </a:p>
          <a:p>
            <a:pPr lvl="1" eaLnBrk="1" hangingPunct="1">
              <a:defRPr/>
            </a:pPr>
            <a:r>
              <a:rPr lang="en-US" dirty="0">
                <a:latin typeface="Gill Sans" charset="0"/>
                <a:ea typeface="ＭＳ Ｐゴシック" charset="0"/>
              </a:rPr>
              <a:t>R</a:t>
            </a:r>
            <a:r>
              <a:rPr lang="en-US" dirty="0" smtClean="0">
                <a:latin typeface="Gill Sans" charset="0"/>
                <a:ea typeface="ＭＳ Ｐゴシック" charset="0"/>
              </a:rPr>
              <a:t>ise in equilibrium price</a:t>
            </a:r>
          </a:p>
          <a:p>
            <a:pPr lvl="1" eaLnBrk="1" hangingPunct="1">
              <a:defRPr/>
            </a:pPr>
            <a:r>
              <a:rPr lang="en-US" dirty="0">
                <a:latin typeface="Gill Sans" charset="0"/>
                <a:ea typeface="ＭＳ Ｐゴシック" charset="0"/>
              </a:rPr>
              <a:t>I</a:t>
            </a:r>
            <a:r>
              <a:rPr lang="en-US" dirty="0" smtClean="0">
                <a:latin typeface="Gill Sans" charset="0"/>
                <a:ea typeface="ＭＳ Ｐゴシック" charset="0"/>
              </a:rPr>
              <a:t>ncrease in quantity supplied</a:t>
            </a:r>
          </a:p>
          <a:p>
            <a:pPr eaLnBrk="1" hangingPunct="1">
              <a:defRPr/>
            </a:pPr>
            <a:r>
              <a:rPr lang="en-US" dirty="0" smtClean="0">
                <a:latin typeface="Gill Sans" charset="0"/>
                <a:ea typeface="ＭＳ Ｐゴシック" charset="0"/>
              </a:rPr>
              <a:t>Decrease in demand causes</a:t>
            </a:r>
          </a:p>
          <a:p>
            <a:pPr lvl="1" eaLnBrk="1" hangingPunct="1">
              <a:defRPr/>
            </a:pPr>
            <a:r>
              <a:rPr lang="en-US" dirty="0">
                <a:latin typeface="Gill Sans" charset="0"/>
                <a:ea typeface="ＭＳ Ｐゴシック" charset="0"/>
              </a:rPr>
              <a:t>F</a:t>
            </a:r>
            <a:r>
              <a:rPr lang="en-US" dirty="0" smtClean="0">
                <a:latin typeface="Gill Sans" charset="0"/>
                <a:ea typeface="ＭＳ Ｐゴシック" charset="0"/>
              </a:rPr>
              <a:t>all in equilibrium price</a:t>
            </a:r>
          </a:p>
          <a:p>
            <a:pPr lvl="1" eaLnBrk="1" hangingPunct="1">
              <a:defRPr/>
            </a:pPr>
            <a:r>
              <a:rPr lang="en-US" dirty="0">
                <a:latin typeface="Gill Sans" charset="0"/>
                <a:ea typeface="ＭＳ Ｐゴシック" charset="0"/>
              </a:rPr>
              <a:t>D</a:t>
            </a:r>
            <a:r>
              <a:rPr lang="en-US" dirty="0" smtClean="0">
                <a:latin typeface="Gill Sans" charset="0"/>
                <a:ea typeface="ＭＳ Ｐゴシック" charset="0"/>
              </a:rPr>
              <a:t>ecrease in quantity supplied</a:t>
            </a:r>
          </a:p>
          <a:p>
            <a:pPr marL="0" indent="0" eaLnBrk="1" hangingPunct="1">
              <a:spcAft>
                <a:spcPct val="0"/>
              </a:spcAft>
              <a:buFont typeface="Arial" charset="0"/>
              <a:buNone/>
              <a:defRPr/>
            </a:pPr>
            <a:endParaRPr lang="en-US" dirty="0" smtClean="0">
              <a:latin typeface="Gill Sans" charset="0"/>
              <a:ea typeface="ＭＳ Ｐゴシック" charset="0"/>
            </a:endParaRPr>
          </a:p>
          <a:p>
            <a:pPr eaLnBrk="1" hangingPunct="1">
              <a:spcAft>
                <a:spcPct val="0"/>
              </a:spcAft>
              <a:defRPr/>
            </a:pPr>
            <a:endParaRPr lang="en-US" dirty="0">
              <a:latin typeface="Gill Sans" charset="0"/>
              <a:ea typeface="ＭＳ Ｐゴシック" charset="0"/>
            </a:endParaRPr>
          </a:p>
          <a:p>
            <a:pPr eaLnBrk="1" hangingPunct="1">
              <a:spcAft>
                <a:spcPct val="0"/>
              </a:spcAft>
              <a:buFont typeface="Arial" charset="0"/>
              <a:buNone/>
              <a:defRPr/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8229600" cy="5653087"/>
          </a:xfrm>
        </p:spPr>
        <p:txBody>
          <a:bodyPr/>
          <a:lstStyle/>
          <a:p>
            <a:pPr eaLnBrk="1" hangingPunct="1"/>
            <a:r>
              <a:rPr lang="en-US" dirty="0">
                <a:latin typeface="Gill Sans" charset="0"/>
                <a:ea typeface="ＭＳ Ｐゴシック" charset="0"/>
              </a:rPr>
              <a:t>Supply changes due to a change in </a:t>
            </a:r>
          </a:p>
          <a:p>
            <a:pPr lvl="1" eaLnBrk="1" hangingPunct="1"/>
            <a:r>
              <a:rPr lang="en-US" dirty="0" smtClean="0">
                <a:latin typeface="Gill Sans" charset="0"/>
                <a:ea typeface="ＭＳ Ｐゴシック" charset="0"/>
              </a:rPr>
              <a:t>Technology</a:t>
            </a:r>
          </a:p>
          <a:p>
            <a:pPr lvl="1" eaLnBrk="1" hangingPunct="1"/>
            <a:r>
              <a:rPr lang="en-US" dirty="0" smtClean="0">
                <a:latin typeface="Gill Sans" charset="0"/>
                <a:ea typeface="ＭＳ Ｐゴシック" charset="0"/>
              </a:rPr>
              <a:t>Environment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Gill Sans" charset="0"/>
                <a:ea typeface="ＭＳ Ｐゴシック" charset="0"/>
              </a:rPr>
              <a:t>Prices of inputs</a:t>
            </a:r>
          </a:p>
          <a:p>
            <a:pPr lvl="1" eaLnBrk="1" hangingPunct="1"/>
            <a:r>
              <a:rPr lang="en-US" dirty="0">
                <a:latin typeface="Gill Sans" charset="0"/>
                <a:ea typeface="ＭＳ Ｐゴシック" charset="0"/>
              </a:rPr>
              <a:t>Prices of related products produced</a:t>
            </a:r>
          </a:p>
          <a:p>
            <a:pPr lvl="1" eaLnBrk="1" hangingPunct="1"/>
            <a:r>
              <a:rPr lang="en-US" dirty="0">
                <a:latin typeface="Gill Sans" charset="0"/>
                <a:ea typeface="ＭＳ Ｐゴシック" charset="0"/>
              </a:rPr>
              <a:t>Expected future prices</a:t>
            </a:r>
          </a:p>
          <a:p>
            <a:pPr lvl="1" eaLnBrk="1" hangingPunct="1"/>
            <a:r>
              <a:rPr lang="en-US" dirty="0">
                <a:latin typeface="Gill Sans" charset="0"/>
                <a:ea typeface="ＭＳ Ｐゴシック" charset="0"/>
              </a:rPr>
              <a:t>Number of businesses</a:t>
            </a:r>
          </a:p>
          <a:p>
            <a:pPr eaLnBrk="1" hangingPunct="1">
              <a:spcAft>
                <a:spcPct val="0"/>
              </a:spcAft>
            </a:pPr>
            <a:endParaRPr lang="en-US" dirty="0">
              <a:latin typeface="Gill Sans" charset="0"/>
              <a:ea typeface="ＭＳ Ｐゴシック" charset="0"/>
            </a:endParaRPr>
          </a:p>
          <a:p>
            <a:pPr eaLnBrk="1" hangingPunct="1">
              <a:spcAft>
                <a:spcPct val="0"/>
              </a:spcAft>
              <a:buFont typeface="Arial" charset="0"/>
              <a:buNone/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6" descr="4.5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949450"/>
            <a:ext cx="5211763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Increase in Supply</a:t>
            </a:r>
          </a:p>
        </p:txBody>
      </p:sp>
      <p:pic>
        <p:nvPicPr>
          <p:cNvPr id="11267" name="Picture 3" descr="4.4-tab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67125"/>
            <a:ext cx="32670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4.4-build2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481388"/>
            <a:ext cx="4445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0500" y="2027238"/>
            <a:ext cx="5946775" cy="3538537"/>
            <a:chOff x="2730500" y="2026691"/>
            <a:chExt cx="5946775" cy="3539084"/>
          </a:xfrm>
        </p:grpSpPr>
        <p:pic>
          <p:nvPicPr>
            <p:cNvPr id="11275" name="Picture 3" descr="4.4-build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813" y="2026691"/>
              <a:ext cx="3242462" cy="328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2730500" y="4305105"/>
              <a:ext cx="431800" cy="1260670"/>
            </a:xfrm>
            <a:prstGeom prst="rect">
              <a:avLst/>
            </a:prstGeom>
            <a:solidFill>
              <a:srgbClr val="ED1C24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0013" y="3687763"/>
            <a:ext cx="6948487" cy="2397125"/>
            <a:chOff x="100013" y="3687355"/>
            <a:chExt cx="6948970" cy="2397557"/>
          </a:xfrm>
        </p:grpSpPr>
        <p:pic>
          <p:nvPicPr>
            <p:cNvPr id="11273" name="Picture 13" descr="4.4-build2b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143" y="3687355"/>
              <a:ext cx="3291840" cy="239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 bwMode="auto">
            <a:xfrm>
              <a:off x="100013" y="4541584"/>
              <a:ext cx="3267302" cy="252457"/>
            </a:xfrm>
            <a:prstGeom prst="rect">
              <a:avLst/>
            </a:prstGeom>
            <a:solidFill>
              <a:srgbClr val="ED1C24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</p:grpSp>
      <p:sp>
        <p:nvSpPr>
          <p:cNvPr id="11271" name="TextBox 9"/>
          <p:cNvSpPr txBox="1">
            <a:spLocks noChangeArrowheads="1"/>
          </p:cNvSpPr>
          <p:nvPr/>
        </p:nvSpPr>
        <p:spPr bwMode="auto">
          <a:xfrm>
            <a:off x="0" y="302682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  <a:cs typeface="Gill Sans" charset="0"/>
              </a:rPr>
              <a:t>Fig. 4.4</a:t>
            </a:r>
          </a:p>
        </p:txBody>
      </p:sp>
      <p:pic>
        <p:nvPicPr>
          <p:cNvPr id="2" name="Picture 1" descr="4.4-box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650" y="3259138"/>
            <a:ext cx="581025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92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2" descr="4.5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949450"/>
            <a:ext cx="5211763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Decrease in Supply</a:t>
            </a:r>
          </a:p>
        </p:txBody>
      </p:sp>
      <p:pic>
        <p:nvPicPr>
          <p:cNvPr id="12291" name="Picture 2" descr="4.5-tab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748088"/>
            <a:ext cx="3259137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4.5-b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2927350"/>
            <a:ext cx="6905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4.5-build2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3203575"/>
            <a:ext cx="4540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9"/>
          <p:cNvSpPr txBox="1">
            <a:spLocks noChangeArrowheads="1"/>
          </p:cNvSpPr>
          <p:nvPr/>
        </p:nvSpPr>
        <p:spPr bwMode="auto">
          <a:xfrm>
            <a:off x="0" y="302682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  <a:cs typeface="Gill Sans" charset="0"/>
              </a:rPr>
              <a:t>Fig. 4.5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743200" y="2035175"/>
            <a:ext cx="4329113" cy="3503613"/>
            <a:chOff x="2743200" y="2035175"/>
            <a:chExt cx="4328871" cy="3503613"/>
          </a:xfrm>
        </p:grpSpPr>
        <p:sp>
          <p:nvSpPr>
            <p:cNvPr id="14" name="Rectangle 13"/>
            <p:cNvSpPr/>
            <p:nvPr/>
          </p:nvSpPr>
          <p:spPr>
            <a:xfrm>
              <a:off x="2743200" y="4351338"/>
              <a:ext cx="401616" cy="1187450"/>
            </a:xfrm>
            <a:prstGeom prst="rect">
              <a:avLst/>
            </a:prstGeom>
            <a:solidFill>
              <a:srgbClr val="ED1C24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  <p:pic>
          <p:nvPicPr>
            <p:cNvPr id="12300" name="Picture 1" descr="4.5-build1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300" y="2035175"/>
              <a:ext cx="2512771" cy="247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5888" y="3046413"/>
            <a:ext cx="5946775" cy="3055937"/>
            <a:chOff x="115888" y="3046731"/>
            <a:chExt cx="5947420" cy="305592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15888" y="5088248"/>
              <a:ext cx="3227737" cy="201611"/>
            </a:xfrm>
            <a:prstGeom prst="rect">
              <a:avLst/>
            </a:prstGeom>
            <a:solidFill>
              <a:srgbClr val="ED1C24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  <p:pic>
          <p:nvPicPr>
            <p:cNvPr id="12298" name="Picture 4" descr="4.5-build3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9020" y="3046731"/>
              <a:ext cx="2304288" cy="305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055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8229600" cy="5653087"/>
          </a:xfrm>
        </p:spPr>
        <p:txBody>
          <a:bodyPr/>
          <a:lstStyle/>
          <a:p>
            <a:pPr eaLnBrk="1" hangingPunct="1"/>
            <a:r>
              <a:rPr lang="en-US" dirty="0">
                <a:latin typeface="Gill Sans" charset="0"/>
                <a:ea typeface="ＭＳ Ｐゴシック" charset="0"/>
              </a:rPr>
              <a:t>Increase in supply causes</a:t>
            </a:r>
          </a:p>
          <a:p>
            <a:pPr lvl="1" eaLnBrk="1" hangingPunct="1"/>
            <a:r>
              <a:rPr lang="en-US" dirty="0">
                <a:latin typeface="Gill Sans" charset="0"/>
                <a:ea typeface="ＭＳ Ｐゴシック" charset="0"/>
              </a:rPr>
              <a:t>F</a:t>
            </a:r>
            <a:r>
              <a:rPr lang="en-US" dirty="0" smtClean="0">
                <a:latin typeface="Gill Sans" charset="0"/>
                <a:ea typeface="ＭＳ Ｐゴシック" charset="0"/>
              </a:rPr>
              <a:t>all </a:t>
            </a:r>
            <a:r>
              <a:rPr lang="en-US" dirty="0">
                <a:latin typeface="Gill Sans" charset="0"/>
                <a:ea typeface="ＭＳ Ｐゴシック" charset="0"/>
              </a:rPr>
              <a:t>in equilibrium price</a:t>
            </a:r>
          </a:p>
          <a:p>
            <a:pPr lvl="1" eaLnBrk="1" hangingPunct="1"/>
            <a:r>
              <a:rPr lang="en-US" dirty="0">
                <a:latin typeface="Gill Sans" charset="0"/>
                <a:ea typeface="ＭＳ Ｐゴシック" charset="0"/>
              </a:rPr>
              <a:t>I</a:t>
            </a:r>
            <a:r>
              <a:rPr lang="en-US" dirty="0" smtClean="0">
                <a:latin typeface="Gill Sans" charset="0"/>
                <a:ea typeface="ＭＳ Ｐゴシック" charset="0"/>
              </a:rPr>
              <a:t>ncrease </a:t>
            </a:r>
            <a:r>
              <a:rPr lang="en-US" dirty="0">
                <a:latin typeface="Gill Sans" charset="0"/>
                <a:ea typeface="ＭＳ Ｐゴシック" charset="0"/>
              </a:rPr>
              <a:t>in quantity demanded</a:t>
            </a:r>
          </a:p>
          <a:p>
            <a:pPr eaLnBrk="1" hangingPunct="1"/>
            <a:r>
              <a:rPr lang="en-US" dirty="0">
                <a:latin typeface="Gill Sans" charset="0"/>
                <a:ea typeface="ＭＳ Ｐゴシック" charset="0"/>
              </a:rPr>
              <a:t>Decrease in supply causes</a:t>
            </a:r>
          </a:p>
          <a:p>
            <a:pPr lvl="1" eaLnBrk="1" hangingPunct="1"/>
            <a:r>
              <a:rPr lang="en-US" dirty="0">
                <a:latin typeface="Gill Sans" charset="0"/>
                <a:ea typeface="ＭＳ Ｐゴシック" charset="0"/>
              </a:rPr>
              <a:t>R</a:t>
            </a:r>
            <a:r>
              <a:rPr lang="en-US" dirty="0" smtClean="0">
                <a:latin typeface="Gill Sans" charset="0"/>
                <a:ea typeface="ＭＳ Ｐゴシック" charset="0"/>
              </a:rPr>
              <a:t>ise </a:t>
            </a:r>
            <a:r>
              <a:rPr lang="en-US" dirty="0">
                <a:latin typeface="Gill Sans" charset="0"/>
                <a:ea typeface="ＭＳ Ｐゴシック" charset="0"/>
              </a:rPr>
              <a:t>in equilibrium price</a:t>
            </a:r>
          </a:p>
          <a:p>
            <a:pPr lvl="1" eaLnBrk="1" hangingPunct="1"/>
            <a:r>
              <a:rPr lang="en-US" dirty="0">
                <a:latin typeface="Gill Sans" charset="0"/>
                <a:ea typeface="ＭＳ Ｐゴシック" charset="0"/>
              </a:rPr>
              <a:t>D</a:t>
            </a:r>
            <a:r>
              <a:rPr lang="en-US" dirty="0" smtClean="0">
                <a:latin typeface="Gill Sans" charset="0"/>
                <a:ea typeface="ＭＳ Ｐゴシック" charset="0"/>
              </a:rPr>
              <a:t>ecrease </a:t>
            </a:r>
            <a:r>
              <a:rPr lang="en-US" dirty="0">
                <a:latin typeface="Gill Sans" charset="0"/>
                <a:ea typeface="ＭＳ Ｐゴシック" charset="0"/>
              </a:rPr>
              <a:t>in quantity demanded</a:t>
            </a:r>
          </a:p>
          <a:p>
            <a:pPr eaLnBrk="1" hangingPunct="1">
              <a:spcAft>
                <a:spcPct val="0"/>
              </a:spcAft>
            </a:pPr>
            <a:endParaRPr lang="en-US" dirty="0">
              <a:latin typeface="Gill Sans" charset="0"/>
              <a:ea typeface="ＭＳ Ｐゴシック" charset="0"/>
            </a:endParaRPr>
          </a:p>
          <a:p>
            <a:pPr eaLnBrk="1" hangingPunct="1">
              <a:spcAft>
                <a:spcPct val="0"/>
              </a:spcAft>
            </a:pPr>
            <a:endParaRPr lang="en-US" dirty="0">
              <a:latin typeface="Gill Sans" charset="0"/>
              <a:ea typeface="ＭＳ Ｐゴシック" charset="0"/>
            </a:endParaRPr>
          </a:p>
          <a:p>
            <a:pPr eaLnBrk="1" hangingPunct="1">
              <a:spcAft>
                <a:spcPct val="0"/>
              </a:spcAft>
              <a:buFont typeface="Arial" charset="0"/>
              <a:buNone/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3"/>
          <p:cNvSpPr>
            <a:spLocks noGrp="1"/>
          </p:cNvSpPr>
          <p:nvPr>
            <p:ph idx="1"/>
          </p:nvPr>
        </p:nvSpPr>
        <p:spPr>
          <a:xfrm>
            <a:off x="457199" y="1225746"/>
            <a:ext cx="8500533" cy="565391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ea typeface="ＭＳ Ｐゴシック" charset="0"/>
              </a:rPr>
              <a:t>Price and Quantity changes are the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result</a:t>
            </a:r>
            <a:r>
              <a:rPr lang="en-US" dirty="0" smtClean="0">
                <a:ea typeface="ＭＳ Ｐゴシック" charset="0"/>
              </a:rPr>
              <a:t>, not </a:t>
            </a:r>
            <a:r>
              <a:rPr lang="en-US" dirty="0">
                <a:ea typeface="ＭＳ Ｐゴシック" charset="0"/>
              </a:rPr>
              <a:t>the cause,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of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economic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events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Thinking like an economists means analyzing a situation using </a:t>
            </a: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comparative statics 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Start with one equilibrium situation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(</a:t>
            </a:r>
            <a:r>
              <a:rPr lang="en-US" dirty="0">
                <a:latin typeface="Gill Sans" charset="0"/>
                <a:ea typeface="ＭＳ Ｐゴシック" charset="0"/>
              </a:rPr>
              <a:t>intersection of demand and supply, </a:t>
            </a:r>
            <a:r>
              <a:rPr lang="en-US" dirty="0" smtClean="0">
                <a:latin typeface="Gill Sans" charset="0"/>
                <a:ea typeface="ＭＳ Ｐゴシック" charset="0"/>
              </a:rPr>
              <a:t>other </a:t>
            </a:r>
            <a:r>
              <a:rPr lang="en-US" dirty="0">
                <a:latin typeface="Gill Sans" charset="0"/>
                <a:ea typeface="ＭＳ Ｐゴシック" charset="0"/>
              </a:rPr>
              <a:t>things the same)</a:t>
            </a:r>
          </a:p>
          <a:p>
            <a:pPr lvl="1" eaLnBrk="1" hangingPunct="1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Change one other thing/variable</a:t>
            </a:r>
          </a:p>
          <a:p>
            <a:pPr lvl="1" eaLnBrk="1" hangingPunct="1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Compare resulting equilibrium situation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(</a:t>
            </a:r>
            <a:r>
              <a:rPr lang="en-US" dirty="0">
                <a:latin typeface="Gill Sans" charset="0"/>
                <a:ea typeface="ＭＳ Ｐゴシック" charset="0"/>
              </a:rPr>
              <a:t>intersection of demand and supply after </a:t>
            </a:r>
            <a:r>
              <a:rPr lang="en-US" dirty="0" smtClean="0">
                <a:latin typeface="Gill Sans" charset="0"/>
                <a:ea typeface="ＭＳ Ｐゴシック" charset="0"/>
              </a:rPr>
              <a:t>the change</a:t>
            </a:r>
            <a:r>
              <a:rPr lang="en-US" dirty="0">
                <a:latin typeface="Gill Sans" charset="0"/>
                <a:ea typeface="ＭＳ Ｐゴシック" charset="0"/>
              </a:rPr>
              <a:t>)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in </a:t>
            </a:r>
            <a:r>
              <a:rPr lang="en-US" dirty="0">
                <a:latin typeface="Gill Sans" charset="0"/>
                <a:ea typeface="ＭＳ Ｐゴシック" charset="0"/>
              </a:rPr>
              <a:t>terms of price and </a:t>
            </a:r>
            <a:r>
              <a:rPr lang="en-US" dirty="0" smtClean="0">
                <a:latin typeface="Gill Sans" charset="0"/>
                <a:ea typeface="ＭＳ Ｐゴシック" charset="0"/>
              </a:rPr>
              <a:t>quantity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57200" y="220129"/>
            <a:ext cx="8229600" cy="695859"/>
          </a:xfrm>
          <a:prstGeom prst="rect">
            <a:avLst/>
          </a:prstGeom>
          <a:ln/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BD4536"/>
                </a:solidFill>
                <a:latin typeface="Gill Sans"/>
                <a:ea typeface="ＭＳ Ｐゴシック" pitchFamily="-65" charset="-128"/>
                <a:cs typeface="Gill San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9pPr>
          </a:lstStyle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Review of Comparative Statics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7543800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When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both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demand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and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supply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change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at </a:t>
            </a:r>
            <a:r>
              <a:rPr lang="en-US" dirty="0" smtClean="0">
                <a:latin typeface="Gill Sans" charset="0"/>
                <a:ea typeface="ＭＳ Ｐゴシック" charset="0"/>
              </a:rPr>
              <a:t>the same </a:t>
            </a:r>
            <a:r>
              <a:rPr lang="en-US" dirty="0">
                <a:latin typeface="Gill Sans" charset="0"/>
                <a:ea typeface="ＭＳ Ｐゴシック" charset="0"/>
              </a:rPr>
              <a:t>time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Can predict change in equilibrium price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b="1" dirty="0">
                <a:solidFill>
                  <a:srgbClr val="BD4536"/>
                </a:solidFill>
                <a:ea typeface="ＭＳ Ｐゴシック" charset="0"/>
              </a:rPr>
              <a:t>or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dirty="0" smtClean="0">
                <a:latin typeface="Gill Sans" charset="0"/>
                <a:ea typeface="ＭＳ Ｐゴシック" charset="0"/>
              </a:rPr>
              <a:t>equilibrium </a:t>
            </a:r>
            <a:r>
              <a:rPr lang="en-US" dirty="0">
                <a:latin typeface="Gill Sans" charset="0"/>
                <a:ea typeface="ＭＳ Ｐゴシック" charset="0"/>
              </a:rPr>
              <a:t>quantity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But without information about relative size </a:t>
            </a:r>
            <a:r>
              <a:rPr lang="en-US" dirty="0" smtClean="0">
                <a:latin typeface="Gill Sans" charset="0"/>
                <a:ea typeface="ＭＳ Ｐゴシック" charset="0"/>
              </a:rPr>
              <a:t>of </a:t>
            </a:r>
            <a:r>
              <a:rPr lang="en-US" dirty="0">
                <a:latin typeface="Gill Sans" charset="0"/>
                <a:ea typeface="ＭＳ Ｐゴシック" charset="0"/>
              </a:rPr>
              <a:t>shifts of demand and supply curves</a:t>
            </a:r>
            <a:r>
              <a:rPr lang="en-US" dirty="0" smtClean="0">
                <a:latin typeface="Gill Sans" charset="0"/>
                <a:ea typeface="ＭＳ Ｐゴシック" charset="0"/>
              </a:rPr>
              <a:t>,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cannot </a:t>
            </a:r>
            <a:r>
              <a:rPr lang="en-US" dirty="0">
                <a:latin typeface="Gill Sans" charset="0"/>
                <a:ea typeface="ＭＳ Ｐゴシック" charset="0"/>
              </a:rPr>
              <a:t>predict the other equilibrium outcome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 descr="4.6a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109663"/>
            <a:ext cx="5424487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Increase in Both Demand and Supply</a:t>
            </a:r>
          </a:p>
        </p:txBody>
      </p:sp>
      <p:sp>
        <p:nvSpPr>
          <p:cNvPr id="30723" name="TextBox 9"/>
          <p:cNvSpPr txBox="1">
            <a:spLocks noChangeArrowheads="1"/>
          </p:cNvSpPr>
          <p:nvPr/>
        </p:nvSpPr>
        <p:spPr bwMode="auto">
          <a:xfrm>
            <a:off x="0" y="294215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  <a:cs typeface="Gill Sans" charset="0"/>
              </a:rPr>
              <a:t>Fig. 4.6a</a:t>
            </a:r>
          </a:p>
        </p:txBody>
      </p:sp>
      <p:pic>
        <p:nvPicPr>
          <p:cNvPr id="6" name="Picture 5" descr="4.6a-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2709863"/>
            <a:ext cx="10207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4.6a-build1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476375"/>
            <a:ext cx="34829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4.6a-build1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771650"/>
            <a:ext cx="3170238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4.6a-build1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3221038"/>
            <a:ext cx="3535362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Content Placeholder 1"/>
          <p:cNvSpPr>
            <a:spLocks noGrp="1"/>
          </p:cNvSpPr>
          <p:nvPr>
            <p:ph idx="1"/>
          </p:nvPr>
        </p:nvSpPr>
        <p:spPr>
          <a:xfrm>
            <a:off x="457199" y="429895"/>
            <a:ext cx="8686801" cy="5653910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Market </a:t>
            </a:r>
            <a:r>
              <a:rPr lang="en-US" dirty="0" smtClean="0">
                <a:latin typeface="Gill Sans" charset="0"/>
                <a:ea typeface="ＭＳ Ｐゴシック" charset="0"/>
              </a:rPr>
              <a:t>— interactions </a:t>
            </a:r>
            <a:r>
              <a:rPr lang="en-US" dirty="0">
                <a:latin typeface="Gill Sans" charset="0"/>
                <a:ea typeface="ＭＳ Ｐゴシック" charset="0"/>
              </a:rPr>
              <a:t>between buyers and sellers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Markets mix</a:t>
            </a:r>
          </a:p>
          <a:p>
            <a:pPr lvl="1">
              <a:spcAft>
                <a:spcPts val="800"/>
              </a:spcAft>
            </a:pP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Competition</a:t>
            </a:r>
            <a:r>
              <a:rPr lang="en-US" dirty="0">
                <a:latin typeface="Gill Sans" charset="0"/>
                <a:ea typeface="ＭＳ Ｐゴシック" charset="0"/>
              </a:rPr>
              <a:t> — between buyers, between sellers</a:t>
            </a:r>
          </a:p>
          <a:p>
            <a:pPr lvl="1">
              <a:spcAft>
                <a:spcPts val="800"/>
              </a:spcAft>
            </a:pP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Cooperation</a:t>
            </a:r>
            <a:r>
              <a:rPr lang="en-US" dirty="0">
                <a:latin typeface="Gill Sans" charset="0"/>
                <a:ea typeface="ＭＳ Ｐゴシック" charset="0"/>
              </a:rPr>
              <a:t> — between buyers and sellers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Voluntary exchanges </a:t>
            </a:r>
            <a:r>
              <a:rPr lang="en-US" dirty="0">
                <a:latin typeface="Gill Sans" charset="0"/>
                <a:ea typeface="ＭＳ Ｐゴシック" charset="0"/>
              </a:rPr>
              <a:t>between buyers and sellers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happen </a:t>
            </a:r>
            <a:r>
              <a:rPr lang="en-US" dirty="0" smtClean="0">
                <a:latin typeface="Gill Sans" charset="0"/>
                <a:ea typeface="ＭＳ Ｐゴシック" charset="0"/>
              </a:rPr>
              <a:t>only </a:t>
            </a:r>
            <a:r>
              <a:rPr lang="en-US" dirty="0">
                <a:latin typeface="Gill Sans" charset="0"/>
                <a:ea typeface="ＭＳ Ｐゴシック" charset="0"/>
              </a:rPr>
              <a:t>when both sides end up better off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Property rights</a:t>
            </a:r>
            <a:br>
              <a:rPr lang="en-US" dirty="0">
                <a:solidFill>
                  <a:srgbClr val="1385A7"/>
                </a:solidFill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legally enforceable guarantees of ownership </a:t>
            </a:r>
            <a:r>
              <a:rPr lang="en-US" dirty="0" smtClean="0">
                <a:latin typeface="Gill Sans" charset="0"/>
                <a:ea typeface="ＭＳ Ｐゴシック" charset="0"/>
              </a:rPr>
              <a:t>of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physical, financial, and intellectual </a:t>
            </a:r>
            <a:r>
              <a:rPr lang="en-US" dirty="0" smtClean="0">
                <a:latin typeface="Gill Sans" charset="0"/>
                <a:ea typeface="ＭＳ Ｐゴシック" charset="0"/>
              </a:rPr>
              <a:t>property</a:t>
            </a:r>
          </a:p>
          <a:p>
            <a:pPr marL="342900" lvl="1" indent="-342900">
              <a:lnSpc>
                <a:spcPct val="125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Government sets rules of the game</a:t>
            </a:r>
            <a:r>
              <a:rPr lang="en-US" dirty="0">
                <a:latin typeface="Gill Sans" charset="0"/>
                <a:ea typeface="ＭＳ Ｐゴシック" charset="0"/>
              </a:rPr>
              <a:t>, defining and enforcing property rights necessary for free and voluntary exchange</a:t>
            </a:r>
          </a:p>
          <a:p>
            <a:pPr>
              <a:spcAft>
                <a:spcPts val="800"/>
              </a:spcAft>
            </a:pPr>
            <a:endParaRPr lang="en-US" dirty="0" smtClean="0">
              <a:latin typeface="Gill Sans" charset="0"/>
              <a:ea typeface="ＭＳ Ｐゴシック" charset="0"/>
            </a:endParaRPr>
          </a:p>
          <a:p>
            <a:pPr>
              <a:spcAft>
                <a:spcPts val="800"/>
              </a:spcAft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4355" y="503238"/>
            <a:ext cx="8056562" cy="5749925"/>
            <a:chOff x="217488" y="906463"/>
            <a:chExt cx="8056562" cy="5749925"/>
          </a:xfrm>
        </p:grpSpPr>
        <p:pic>
          <p:nvPicPr>
            <p:cNvPr id="13313" name="Picture 2" descr="4.6d-comple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1788" y="3951288"/>
              <a:ext cx="2854325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4" name="Picture 3" descr="4.6c-comple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00" y="3951288"/>
              <a:ext cx="2906713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4" descr="4.6b-comple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938" y="922338"/>
              <a:ext cx="3059112" cy="252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6" name="Picture 5" descr="4.6a-complet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88" y="906463"/>
              <a:ext cx="3063875" cy="254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24355" y="3144838"/>
            <a:ext cx="9157228" cy="3493558"/>
            <a:chOff x="124355" y="3144838"/>
            <a:chExt cx="9157228" cy="3493558"/>
          </a:xfrm>
        </p:grpSpPr>
        <p:sp>
          <p:nvSpPr>
            <p:cNvPr id="13317" name="TextBox 6"/>
            <p:cNvSpPr txBox="1">
              <a:spLocks noChangeArrowheads="1"/>
            </p:cNvSpPr>
            <p:nvPr/>
          </p:nvSpPr>
          <p:spPr bwMode="auto">
            <a:xfrm>
              <a:off x="5002213" y="6330421"/>
              <a:ext cx="40846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1950" indent="-3619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prstClr val="black"/>
                  </a:solidFill>
                  <a:latin typeface="Gill Sans"/>
                  <a:cs typeface="Gill Sans"/>
                </a:rPr>
                <a:t>d) Decrease in Demand and Increase in Supply</a:t>
              </a:r>
            </a:p>
          </p:txBody>
        </p:sp>
        <p:sp>
          <p:nvSpPr>
            <p:cNvPr id="13318" name="TextBox 7"/>
            <p:cNvSpPr txBox="1">
              <a:spLocks noChangeArrowheads="1"/>
            </p:cNvSpPr>
            <p:nvPr/>
          </p:nvSpPr>
          <p:spPr bwMode="auto">
            <a:xfrm>
              <a:off x="262467" y="6245226"/>
              <a:ext cx="40846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1950" indent="-3619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prstClr val="black"/>
                  </a:solidFill>
                  <a:latin typeface="Gill Sans"/>
                  <a:cs typeface="Gill Sans"/>
                </a:rPr>
                <a:t>c) Increase in Demand and Decrease in Supply</a:t>
              </a:r>
            </a:p>
          </p:txBody>
        </p:sp>
        <p:sp>
          <p:nvSpPr>
            <p:cNvPr id="13319" name="TextBox 8"/>
            <p:cNvSpPr txBox="1">
              <a:spLocks noChangeArrowheads="1"/>
            </p:cNvSpPr>
            <p:nvPr/>
          </p:nvSpPr>
          <p:spPr bwMode="auto">
            <a:xfrm>
              <a:off x="124355" y="3144838"/>
              <a:ext cx="40846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1950" indent="-3619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prstClr val="black"/>
                  </a:solidFill>
                  <a:latin typeface="Gill Sans"/>
                  <a:cs typeface="Gill Sans"/>
                </a:rPr>
                <a:t>a) Increase in Both Demand and Supply</a:t>
              </a:r>
            </a:p>
          </p:txBody>
        </p:sp>
        <p:sp>
          <p:nvSpPr>
            <p:cNvPr id="13320" name="TextBox 9"/>
            <p:cNvSpPr txBox="1">
              <a:spLocks noChangeArrowheads="1"/>
            </p:cNvSpPr>
            <p:nvPr/>
          </p:nvSpPr>
          <p:spPr bwMode="auto">
            <a:xfrm>
              <a:off x="5196946" y="3144838"/>
              <a:ext cx="40846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1950" indent="-3619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prstClr val="black"/>
                  </a:solidFill>
                  <a:latin typeface="Gill Sans"/>
                  <a:cs typeface="Gill Sans"/>
                </a:rPr>
                <a:t>b) Decrease in Both Demand and Supply</a:t>
              </a:r>
            </a:p>
          </p:txBody>
        </p:sp>
      </p:grpSp>
      <p:sp>
        <p:nvSpPr>
          <p:cNvPr id="13321" name="TextBox 9"/>
          <p:cNvSpPr txBox="1">
            <a:spLocks noChangeArrowheads="1"/>
          </p:cNvSpPr>
          <p:nvPr/>
        </p:nvSpPr>
        <p:spPr bwMode="auto">
          <a:xfrm>
            <a:off x="0" y="15875"/>
            <a:ext cx="184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26522"/>
                </a:solidFill>
                <a:latin typeface="Gill Sans" charset="0"/>
                <a:cs typeface="Gill Sans" charset="0"/>
              </a:rPr>
              <a:t>Fig. 4.6</a:t>
            </a:r>
          </a:p>
        </p:txBody>
      </p:sp>
      <p:sp>
        <p:nvSpPr>
          <p:cNvPr id="13322" name="Title 1"/>
          <p:cNvSpPr>
            <a:spLocks noGrp="1"/>
          </p:cNvSpPr>
          <p:nvPr>
            <p:ph type="title"/>
          </p:nvPr>
        </p:nvSpPr>
        <p:spPr>
          <a:xfrm>
            <a:off x="1608138" y="-34925"/>
            <a:ext cx="7364412" cy="485775"/>
          </a:xfrm>
        </p:spPr>
        <p:txBody>
          <a:bodyPr/>
          <a:lstStyle/>
          <a:p>
            <a:r>
              <a:rPr lang="en-US" sz="1800" dirty="0">
                <a:ea typeface="ＭＳ Ｐゴシック" charset="0"/>
              </a:rPr>
              <a:t>The Effects of Combined Changes in Demand and Supply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Effects in Changes in Demand or Supply</a:t>
            </a:r>
          </a:p>
        </p:txBody>
      </p:sp>
      <p:pic>
        <p:nvPicPr>
          <p:cNvPr id="36866" name="Content Placeholder 2" descr="4-7-table.png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62" b="-8362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>
                <a:ea typeface="ＭＳ Ｐゴシック" charset="0"/>
              </a:rPr>
              <a:t>CONSUMER SURPLUS, PRODUCER SURPLUS,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AND EFFICIENCY</a:t>
            </a:r>
          </a:p>
        </p:txBody>
      </p:sp>
      <p:sp>
        <p:nvSpPr>
          <p:cNvPr id="37889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174750" y="3970864"/>
            <a:ext cx="6838950" cy="243840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 efficient market outcome has the largest total surplus,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prices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just cover all opportunity costs of production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and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consumers’ marginal benefit equals businesses’ marginal cost.</a:t>
            </a:r>
          </a:p>
        </p:txBody>
      </p:sp>
      <p:pic>
        <p:nvPicPr>
          <p:cNvPr id="37891" name="Picture 1" descr="KEY 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1316038"/>
            <a:ext cx="289242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2" descr="KEY 2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1250950"/>
            <a:ext cx="3227388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Reading demand and supply curves as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marginal benefit </a:t>
            </a:r>
            <a:b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marginal cost curves </a:t>
            </a:r>
            <a:r>
              <a:rPr lang="en-US" dirty="0">
                <a:latin typeface="Gill Sans" charset="0"/>
                <a:ea typeface="ＭＳ Ｐゴシック" charset="0"/>
              </a:rPr>
              <a:t>reveals concepts of</a:t>
            </a:r>
          </a:p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Consumer surplus</a:t>
            </a:r>
            <a:br>
              <a:rPr lang="en-US" dirty="0">
                <a:solidFill>
                  <a:srgbClr val="1385A7"/>
                </a:solidFill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difference between amount a consumer is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willing </a:t>
            </a:r>
            <a:r>
              <a:rPr lang="en-US" dirty="0">
                <a:latin typeface="Gill Sans" charset="0"/>
                <a:ea typeface="ＭＳ Ｐゴシック" charset="0"/>
              </a:rPr>
              <a:t>and able to pay, and the price actually paid</a:t>
            </a:r>
            <a:r>
              <a:rPr lang="en-US" dirty="0" smtClean="0">
                <a:latin typeface="Gill Sans" charset="0"/>
                <a:ea typeface="ＭＳ Ｐゴシック" charset="0"/>
              </a:rPr>
              <a:t>;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area </a:t>
            </a:r>
            <a:r>
              <a:rPr lang="en-US" dirty="0">
                <a:latin typeface="Gill Sans" charset="0"/>
                <a:ea typeface="ＭＳ Ｐゴシック" charset="0"/>
              </a:rPr>
              <a:t>under marginal benefit curve but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above market </a:t>
            </a:r>
            <a:r>
              <a:rPr lang="en-US" dirty="0">
                <a:latin typeface="Gill Sans" charset="0"/>
                <a:ea typeface="ＭＳ Ｐゴシック" charset="0"/>
              </a:rPr>
              <a:t>price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Marginal Benefit and Consumer Surplus</a:t>
            </a:r>
          </a:p>
        </p:txBody>
      </p:sp>
      <p:pic>
        <p:nvPicPr>
          <p:cNvPr id="39938" name="Picture 2" descr="4.8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001713"/>
            <a:ext cx="6965950" cy="585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4.8-build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1216025"/>
            <a:ext cx="55753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4.8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1236663"/>
            <a:ext cx="2687637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4.8-build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2170113"/>
            <a:ext cx="3221038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TextBox 9"/>
          <p:cNvSpPr txBox="1">
            <a:spLocks noChangeArrowheads="1"/>
          </p:cNvSpPr>
          <p:nvPr/>
        </p:nvSpPr>
        <p:spPr bwMode="auto">
          <a:xfrm>
            <a:off x="0" y="302682"/>
            <a:ext cx="1530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  <a:cs typeface="Gill Sans" charset="0"/>
              </a:rPr>
              <a:t>Fig. 4.8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7596717" cy="5653087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Producer surplus</a:t>
            </a:r>
            <a:br>
              <a:rPr lang="en-US" dirty="0">
                <a:solidFill>
                  <a:srgbClr val="1385A7"/>
                </a:solidFill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difference between amount a producer is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willing </a:t>
            </a:r>
            <a:r>
              <a:rPr lang="en-US" dirty="0">
                <a:latin typeface="Gill Sans" charset="0"/>
                <a:ea typeface="ＭＳ Ｐゴシック" charset="0"/>
              </a:rPr>
              <a:t>to accept, and the price actually received</a:t>
            </a:r>
            <a:r>
              <a:rPr lang="en-US" dirty="0" smtClean="0">
                <a:latin typeface="Gill Sans" charset="0"/>
                <a:ea typeface="ＭＳ Ｐゴシック" charset="0"/>
              </a:rPr>
              <a:t>;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area </a:t>
            </a:r>
            <a:r>
              <a:rPr lang="en-US" dirty="0">
                <a:latin typeface="Gill Sans" charset="0"/>
                <a:ea typeface="ＭＳ Ｐゴシック" charset="0"/>
              </a:rPr>
              <a:t>below market price but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above marginal </a:t>
            </a:r>
            <a:r>
              <a:rPr lang="en-US" dirty="0">
                <a:latin typeface="Gill Sans" charset="0"/>
                <a:ea typeface="ＭＳ Ｐゴシック" charset="0"/>
              </a:rPr>
              <a:t>cost curve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Marginal Cost and Producer Surplus</a:t>
            </a:r>
          </a:p>
        </p:txBody>
      </p:sp>
      <p:pic>
        <p:nvPicPr>
          <p:cNvPr id="41986" name="Picture 2" descr="4.9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869950"/>
            <a:ext cx="7045325" cy="59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4.9-build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781175"/>
            <a:ext cx="2989263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4.9-buil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3225800"/>
            <a:ext cx="3670300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4.9-build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3228975"/>
            <a:ext cx="4183063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TextBox 9"/>
          <p:cNvSpPr txBox="1">
            <a:spLocks noChangeArrowheads="1"/>
          </p:cNvSpPr>
          <p:nvPr/>
        </p:nvSpPr>
        <p:spPr bwMode="auto">
          <a:xfrm>
            <a:off x="0" y="302682"/>
            <a:ext cx="1530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  <a:cs typeface="Gill Sans" charset="0"/>
              </a:rPr>
              <a:t>Fig. 4.9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8382000" cy="56530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Efficient market outcome</a:t>
            </a:r>
            <a:r>
              <a:rPr lang="en-US" dirty="0">
                <a:ea typeface="ＭＳ Ｐゴシック" charset="0"/>
              </a:rPr>
              <a:t/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coordinates smart choices of businesses </a:t>
            </a:r>
            <a:r>
              <a:rPr lang="en-US" dirty="0" smtClean="0"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latin typeface="Gill Sans" charset="0"/>
                <a:ea typeface="ＭＳ Ｐゴシック" charset="0"/>
              </a:rPr>
              <a:t>consumers so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Consumers buy only products and services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where </a:t>
            </a:r>
            <a:r>
              <a:rPr lang="en-US" dirty="0">
                <a:latin typeface="Gill Sans" charset="0"/>
                <a:ea typeface="ＭＳ Ｐゴシック" charset="0"/>
              </a:rPr>
              <a:t>marginal benefit is greater than price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Product and services produced at lowest cost;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prices </a:t>
            </a:r>
            <a:r>
              <a:rPr lang="en-US" dirty="0">
                <a:latin typeface="Gill Sans" charset="0"/>
                <a:ea typeface="ＭＳ Ｐゴシック" charset="0"/>
              </a:rPr>
              <a:t>just cover all opportunity costs of </a:t>
            </a:r>
            <a:r>
              <a:rPr lang="en-US" dirty="0" smtClean="0">
                <a:latin typeface="Gill Sans" charset="0"/>
                <a:ea typeface="ＭＳ Ｐゴシック" charset="0"/>
              </a:rPr>
              <a:t>production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Products and services go to consumers most </a:t>
            </a:r>
            <a:br>
              <a:rPr lang="en-US" dirty="0">
                <a:solidFill>
                  <a:srgbClr val="BD4536"/>
                </a:solidFill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ea typeface="ＭＳ Ｐゴシック" charset="0"/>
              </a:rPr>
              <a:t>willing and able to </a:t>
            </a:r>
            <a:r>
              <a:rPr lang="en-US" dirty="0" smtClean="0">
                <a:solidFill>
                  <a:srgbClr val="BD4536"/>
                </a:solidFill>
                <a:ea typeface="ＭＳ Ｐゴシック" charset="0"/>
              </a:rPr>
              <a:t>pay</a:t>
            </a:r>
            <a:endParaRPr lang="en-US" dirty="0">
              <a:solidFill>
                <a:srgbClr val="BD4536"/>
              </a:solidFill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Total surplus </a:t>
            </a:r>
            <a:r>
              <a:rPr lang="en-US" dirty="0" smtClean="0">
                <a:latin typeface="Gill Sans" charset="0"/>
                <a:ea typeface="ＭＳ Ｐゴシック" charset="0"/>
              </a:rPr>
              <a:t>(</a:t>
            </a:r>
            <a:r>
              <a:rPr lang="en-US" dirty="0">
                <a:latin typeface="Gill Sans" charset="0"/>
                <a:ea typeface="ＭＳ Ｐゴシック" charset="0"/>
              </a:rPr>
              <a:t>consumer surplus plus producer surplus) i</a:t>
            </a:r>
            <a:r>
              <a:rPr lang="en-US" dirty="0" smtClean="0">
                <a:latin typeface="Gill Sans" charset="0"/>
                <a:ea typeface="ＭＳ Ｐゴシック" charset="0"/>
              </a:rPr>
              <a:t>s </a:t>
            </a:r>
            <a:r>
              <a:rPr lang="en-US" dirty="0">
                <a:latin typeface="Gill Sans" charset="0"/>
                <a:ea typeface="ＭＳ Ｐゴシック" charset="0"/>
              </a:rPr>
              <a:t>at a </a:t>
            </a:r>
            <a:r>
              <a:rPr lang="en-US" dirty="0" smtClean="0">
                <a:latin typeface="Gill Sans" charset="0"/>
                <a:ea typeface="ＭＳ Ｐゴシック" charset="0"/>
              </a:rPr>
              <a:t>maximum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589619" y="0"/>
            <a:ext cx="6817783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Maximum Total Surplus for 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</a:rPr>
              <a:t>Efficient 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Market</a:t>
            </a:r>
          </a:p>
        </p:txBody>
      </p:sp>
      <p:sp>
        <p:nvSpPr>
          <p:cNvPr id="44034" name="TextBox 9"/>
          <p:cNvSpPr txBox="1">
            <a:spLocks noChangeArrowheads="1"/>
          </p:cNvSpPr>
          <p:nvPr/>
        </p:nvSpPr>
        <p:spPr bwMode="auto">
          <a:xfrm>
            <a:off x="0" y="302682"/>
            <a:ext cx="1530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  <a:cs typeface="Gill Sans" charset="0"/>
              </a:rPr>
              <a:t>Fig. 4.10a</a:t>
            </a:r>
          </a:p>
        </p:txBody>
      </p:sp>
      <p:pic>
        <p:nvPicPr>
          <p:cNvPr id="44035" name="Picture 1" descr="4.10a-no-buil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035050"/>
            <a:ext cx="69818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7670800" cy="56530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ＭＳ Ｐゴシック" charset="0"/>
              </a:rPr>
              <a:t>Inefficient Outcomes</a:t>
            </a:r>
          </a:p>
          <a:p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Deadweight loss</a:t>
            </a:r>
            <a:r>
              <a:rPr lang="en-US" dirty="0">
                <a:ea typeface="ＭＳ Ｐゴシック" charset="0"/>
              </a:rPr>
              <a:t/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decrease in total surplus compared to </a:t>
            </a:r>
            <a:r>
              <a:rPr lang="en-US" dirty="0" smtClean="0">
                <a:latin typeface="Gill Sans" charset="0"/>
                <a:ea typeface="ＭＳ Ｐゴシック" charset="0"/>
              </a:rPr>
              <a:t>an </a:t>
            </a:r>
            <a:r>
              <a:rPr lang="en-US" dirty="0">
                <a:latin typeface="Gill Sans" charset="0"/>
                <a:ea typeface="ＭＳ Ｐゴシック" charset="0"/>
              </a:rPr>
              <a:t>economically efficient outcome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For an inefficient outcome, subtract deadweight loss, so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total surplus is less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than for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an economically efficient outcome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  <a:ln/>
        </p:spPr>
        <p:txBody>
          <a:bodyPr/>
          <a:lstStyle/>
          <a:p>
            <a:r>
              <a:rPr lang="en-US" dirty="0">
                <a:ea typeface="ＭＳ Ｐゴシック" charset="0"/>
              </a:rPr>
              <a:t>PRICE SIGNALS FROM COMBINING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DEMAND &amp; SUPPLY</a:t>
            </a:r>
          </a:p>
        </p:txBody>
      </p:sp>
      <p:sp>
        <p:nvSpPr>
          <p:cNvPr id="9217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346200" y="4630191"/>
            <a:ext cx="6451600" cy="2388658"/>
          </a:xfrm>
        </p:spPr>
        <p:txBody>
          <a:bodyPr/>
          <a:lstStyle/>
          <a:p>
            <a:pPr marL="0" indent="0" algn="ctr">
              <a:lnSpc>
                <a:spcPct val="114000"/>
              </a:lnSpc>
              <a:buFont typeface="Arial" charset="0"/>
              <a:buNone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When there are shortages,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competition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between buyers drives prices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up. When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there are surpluses,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competition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between sellers drives prices down.</a:t>
            </a:r>
          </a:p>
        </p:txBody>
      </p:sp>
      <p:pic>
        <p:nvPicPr>
          <p:cNvPr id="9219" name="Picture 1" descr="sa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654" y="1550988"/>
            <a:ext cx="4100692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2046816" y="0"/>
            <a:ext cx="6730295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Inefficiency of Producing Too Little</a:t>
            </a:r>
          </a:p>
        </p:txBody>
      </p:sp>
      <p:sp>
        <p:nvSpPr>
          <p:cNvPr id="47106" name="TextBox 9"/>
          <p:cNvSpPr txBox="1">
            <a:spLocks noChangeArrowheads="1"/>
          </p:cNvSpPr>
          <p:nvPr/>
        </p:nvSpPr>
        <p:spPr bwMode="auto">
          <a:xfrm>
            <a:off x="0" y="302682"/>
            <a:ext cx="184385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  <a:cs typeface="Gill Sans" charset="0"/>
              </a:rPr>
              <a:t>Fig. 4.11a</a:t>
            </a:r>
          </a:p>
        </p:txBody>
      </p:sp>
      <p:pic>
        <p:nvPicPr>
          <p:cNvPr id="47107" name="Picture 2" descr="4.11a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025525"/>
            <a:ext cx="69818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4.11a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2114550"/>
            <a:ext cx="171767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2083509" y="0"/>
            <a:ext cx="7060491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Inefficiency of Producing Too Much</a:t>
            </a:r>
          </a:p>
        </p:txBody>
      </p:sp>
      <p:sp>
        <p:nvSpPr>
          <p:cNvPr id="48130" name="TextBox 9"/>
          <p:cNvSpPr txBox="1">
            <a:spLocks noChangeArrowheads="1"/>
          </p:cNvSpPr>
          <p:nvPr/>
        </p:nvSpPr>
        <p:spPr bwMode="auto">
          <a:xfrm>
            <a:off x="0" y="302682"/>
            <a:ext cx="190970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6600"/>
                </a:solidFill>
                <a:latin typeface="Gill Sans" charset="0"/>
                <a:cs typeface="Gill Sans" charset="0"/>
              </a:rPr>
              <a:t>Fig. 4.11b</a:t>
            </a:r>
          </a:p>
        </p:txBody>
      </p:sp>
      <p:pic>
        <p:nvPicPr>
          <p:cNvPr id="48131" name="Picture 2" descr="4.11a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022350"/>
            <a:ext cx="69818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4.11b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711325"/>
            <a:ext cx="2674938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Demand and Supply for Piercings</a:t>
            </a:r>
          </a:p>
        </p:txBody>
      </p:sp>
      <p:sp>
        <p:nvSpPr>
          <p:cNvPr id="8194" name="TextBox 9"/>
          <p:cNvSpPr txBox="1">
            <a:spLocks noChangeArrowheads="1"/>
          </p:cNvSpPr>
          <p:nvPr/>
        </p:nvSpPr>
        <p:spPr bwMode="auto">
          <a:xfrm>
            <a:off x="0" y="302682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4.1</a:t>
            </a:r>
          </a:p>
        </p:txBody>
      </p:sp>
      <p:pic>
        <p:nvPicPr>
          <p:cNvPr id="8196" name="Picture 1" descr="4.1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639888"/>
            <a:ext cx="559435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0" descr="4.1-build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1517650"/>
            <a:ext cx="3421063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11" descr="4.1-build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1820863"/>
            <a:ext cx="485775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4463" y="3892550"/>
            <a:ext cx="7294562" cy="736600"/>
            <a:chOff x="144463" y="3892550"/>
            <a:chExt cx="7294562" cy="736600"/>
          </a:xfrm>
        </p:grpSpPr>
        <p:pic>
          <p:nvPicPr>
            <p:cNvPr id="8206" name="Picture 13" descr="shortag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4063" y="3892550"/>
              <a:ext cx="1604962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/>
            <p:cNvSpPr/>
            <p:nvPr/>
          </p:nvSpPr>
          <p:spPr bwMode="auto">
            <a:xfrm>
              <a:off x="144463" y="4195763"/>
              <a:ext cx="3216275" cy="250825"/>
            </a:xfrm>
            <a:prstGeom prst="rect">
              <a:avLst/>
            </a:prstGeom>
            <a:solidFill>
              <a:srgbClr val="FBBEA7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316" y="3239566"/>
            <a:ext cx="3315614" cy="2285448"/>
            <a:chOff x="87316" y="3239566"/>
            <a:chExt cx="3315614" cy="2285448"/>
          </a:xfrm>
        </p:grpSpPr>
        <p:pic>
          <p:nvPicPr>
            <p:cNvPr id="5" name="Picture 4" descr="Table4.1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6" y="3262331"/>
              <a:ext cx="3315614" cy="226268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69168" y="3239566"/>
              <a:ext cx="142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-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8711" y="3444881"/>
              <a:ext cx="185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+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Prices are the outcome of a market process of competing bids (from buyers) and offers (from sellers)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ＭＳ Ｐゴシック" charset="0"/>
              </a:rPr>
              <a:t>Frustrated </a:t>
            </a:r>
            <a:r>
              <a:rPr lang="en-US" dirty="0" smtClean="0">
                <a:ea typeface="ＭＳ Ｐゴシック" charset="0"/>
              </a:rPr>
              <a:t>Buyers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latin typeface="Gill Sans" charset="0"/>
                <a:ea typeface="ＭＳ Ｐゴシック" charset="0"/>
              </a:rPr>
              <a:t>—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market </a:t>
            </a:r>
            <a:r>
              <a:rPr lang="en-US" dirty="0">
                <a:latin typeface="Gill Sans" charset="0"/>
                <a:ea typeface="ＭＳ Ｐゴシック" charset="0"/>
              </a:rPr>
              <a:t>price too low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Shortage</a:t>
            </a:r>
            <a:r>
              <a:rPr lang="en-US" dirty="0">
                <a:latin typeface="Gill Sans" charset="0"/>
                <a:ea typeface="ＭＳ Ｐゴシック" charset="0"/>
              </a:rPr>
              <a:t>,  or </a:t>
            </a: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excess demand   </a:t>
            </a:r>
            <a:r>
              <a:rPr lang="en-US" dirty="0">
                <a:ea typeface="ＭＳ Ｐゴシック" charset="0"/>
              </a:rPr>
              <a:t/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quantity demanded exceeds quantity supplied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Shortages create pressure for prices to rise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Rising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prices</a:t>
            </a:r>
            <a:r>
              <a:rPr lang="en-US" dirty="0">
                <a:latin typeface="Gill Sans" charset="0"/>
                <a:ea typeface="ＭＳ Ｐゴシック" charset="0"/>
              </a:rPr>
              <a:t> provide signals and incentives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for businesses to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increase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quantity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supplied</a:t>
            </a:r>
            <a:r>
              <a:rPr lang="en-US" dirty="0">
                <a:latin typeface="Gill Sans" charset="0"/>
                <a:ea typeface="ＭＳ Ｐゴシック" charset="0"/>
              </a:rPr>
              <a:t> and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for consumers to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decrease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quantity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demanded</a:t>
            </a:r>
            <a:r>
              <a:rPr lang="en-US" dirty="0">
                <a:latin typeface="Gill Sans" charset="0"/>
                <a:ea typeface="ＭＳ Ｐゴシック" charset="0"/>
              </a:rPr>
              <a:t>, eliminating the shortage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Demand and Supply for Piercings</a:t>
            </a:r>
          </a:p>
        </p:txBody>
      </p:sp>
      <p:sp>
        <p:nvSpPr>
          <p:cNvPr id="8194" name="TextBox 9"/>
          <p:cNvSpPr txBox="1">
            <a:spLocks noChangeArrowheads="1"/>
          </p:cNvSpPr>
          <p:nvPr/>
        </p:nvSpPr>
        <p:spPr bwMode="auto">
          <a:xfrm>
            <a:off x="0" y="302682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4.1</a:t>
            </a:r>
          </a:p>
        </p:txBody>
      </p:sp>
      <p:pic>
        <p:nvPicPr>
          <p:cNvPr id="8196" name="Picture 1" descr="4.1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639888"/>
            <a:ext cx="559435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0" descr="4.1-build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1517650"/>
            <a:ext cx="3421063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11" descr="4.1-build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1820863"/>
            <a:ext cx="485775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44463" y="2084388"/>
            <a:ext cx="6889750" cy="3022600"/>
            <a:chOff x="144463" y="2084388"/>
            <a:chExt cx="6889750" cy="3022600"/>
          </a:xfrm>
        </p:grpSpPr>
        <p:pic>
          <p:nvPicPr>
            <p:cNvPr id="8202" name="Picture 12" descr="surplu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675" y="2084388"/>
              <a:ext cx="1506538" cy="75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 bwMode="auto">
            <a:xfrm>
              <a:off x="144463" y="4854575"/>
              <a:ext cx="3216275" cy="252413"/>
            </a:xfrm>
            <a:prstGeom prst="rect">
              <a:avLst/>
            </a:prstGeom>
            <a:solidFill>
              <a:srgbClr val="ABE1FA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316" y="3239566"/>
            <a:ext cx="3315614" cy="2285448"/>
            <a:chOff x="87316" y="3239566"/>
            <a:chExt cx="3315614" cy="2285448"/>
          </a:xfrm>
        </p:grpSpPr>
        <p:pic>
          <p:nvPicPr>
            <p:cNvPr id="5" name="Picture 4" descr="Table4.1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6" y="3262331"/>
              <a:ext cx="3315614" cy="226268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69168" y="3239566"/>
              <a:ext cx="142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-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8711" y="3444881"/>
              <a:ext cx="185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+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303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8686800" cy="5653087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Frustrated </a:t>
            </a:r>
            <a:r>
              <a:rPr lang="en-US" dirty="0" smtClean="0">
                <a:ea typeface="ＭＳ Ｐゴシック" charset="0"/>
              </a:rPr>
              <a:t>Sellers </a:t>
            </a:r>
            <a:r>
              <a:rPr lang="en-US" dirty="0" smtClean="0">
                <a:latin typeface="Gill Sans" charset="0"/>
                <a:ea typeface="ＭＳ Ｐゴシック" charset="0"/>
              </a:rPr>
              <a:t>—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market </a:t>
            </a:r>
            <a:r>
              <a:rPr lang="en-US" dirty="0">
                <a:latin typeface="Gill Sans" charset="0"/>
                <a:ea typeface="ＭＳ Ｐゴシック" charset="0"/>
              </a:rPr>
              <a:t>price too high</a:t>
            </a:r>
          </a:p>
          <a:p>
            <a:pPr lvl="1"/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Surplus</a:t>
            </a:r>
            <a:r>
              <a:rPr lang="en-US" dirty="0">
                <a:latin typeface="Gill Sans" charset="0"/>
                <a:ea typeface="ＭＳ Ｐゴシック" charset="0"/>
              </a:rPr>
              <a:t>,  or </a:t>
            </a:r>
            <a:r>
              <a:rPr lang="en-US" dirty="0">
                <a:solidFill>
                  <a:srgbClr val="1385A7"/>
                </a:solidFill>
                <a:ea typeface="ＭＳ Ｐゴシック" charset="0"/>
              </a:rPr>
              <a:t>excess supply</a:t>
            </a:r>
            <a:br>
              <a:rPr lang="en-US" dirty="0">
                <a:solidFill>
                  <a:srgbClr val="1385A7"/>
                </a:solidFill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quantity supplied exceeds quantity demanded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Surpluses create pressure for prices to fall</a:t>
            </a:r>
          </a:p>
          <a:p>
            <a:pPr lvl="1"/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Falling prices </a:t>
            </a:r>
            <a:r>
              <a:rPr lang="en-US" dirty="0">
                <a:latin typeface="Gill Sans" charset="0"/>
                <a:ea typeface="ＭＳ Ｐゴシック" charset="0"/>
              </a:rPr>
              <a:t>provide signals and incentives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for businesses </a:t>
            </a:r>
            <a:r>
              <a:rPr lang="en-US" dirty="0">
                <a:latin typeface="Gill Sans" charset="0"/>
                <a:ea typeface="ＭＳ Ｐゴシック" charset="0"/>
              </a:rPr>
              <a:t>to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decrease quantity supplied </a:t>
            </a:r>
            <a:r>
              <a:rPr lang="en-US" dirty="0">
                <a:latin typeface="Gill Sans" charset="0"/>
                <a:ea typeface="ＭＳ Ｐゴシック" charset="0"/>
              </a:rPr>
              <a:t>and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for </a:t>
            </a:r>
            <a:r>
              <a:rPr lang="en-US" dirty="0">
                <a:latin typeface="Gill Sans" charset="0"/>
                <a:ea typeface="ＭＳ Ｐゴシック" charset="0"/>
              </a:rPr>
              <a:t>consumers to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increase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quantity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demanded</a:t>
            </a:r>
            <a:r>
              <a:rPr lang="en-US" dirty="0">
                <a:latin typeface="Gill Sans" charset="0"/>
                <a:ea typeface="ＭＳ Ｐゴシック" charset="0"/>
              </a:rPr>
              <a:t>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eliminating the surplus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4.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6" y="3262331"/>
            <a:ext cx="3315614" cy="2262683"/>
          </a:xfrm>
          <a:prstGeom prst="rect">
            <a:avLst/>
          </a:prstGeom>
        </p:spPr>
      </p:pic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Demand and Supply for Piercings</a:t>
            </a:r>
          </a:p>
        </p:txBody>
      </p:sp>
      <p:sp>
        <p:nvSpPr>
          <p:cNvPr id="8194" name="TextBox 9"/>
          <p:cNvSpPr txBox="1">
            <a:spLocks noChangeArrowheads="1"/>
          </p:cNvSpPr>
          <p:nvPr/>
        </p:nvSpPr>
        <p:spPr bwMode="auto">
          <a:xfrm>
            <a:off x="0" y="302682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4.1</a:t>
            </a:r>
          </a:p>
        </p:txBody>
      </p:sp>
      <p:pic>
        <p:nvPicPr>
          <p:cNvPr id="8196" name="Picture 1" descr="4.1-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639888"/>
            <a:ext cx="559435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0" descr="4.1-build-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1517650"/>
            <a:ext cx="3421063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11" descr="4.1-build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1820863"/>
            <a:ext cx="485775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4463" y="3209925"/>
            <a:ext cx="8491537" cy="1574800"/>
            <a:chOff x="144463" y="3209925"/>
            <a:chExt cx="8491537" cy="1574800"/>
          </a:xfrm>
        </p:grpSpPr>
        <p:pic>
          <p:nvPicPr>
            <p:cNvPr id="8204" name="Picture 6" descr="4.1-build-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938" y="3209925"/>
              <a:ext cx="2278062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/>
            <p:cNvSpPr/>
            <p:nvPr/>
          </p:nvSpPr>
          <p:spPr bwMode="auto">
            <a:xfrm>
              <a:off x="144463" y="4532313"/>
              <a:ext cx="3216275" cy="252412"/>
            </a:xfrm>
            <a:prstGeom prst="rect">
              <a:avLst/>
            </a:prstGeom>
            <a:solidFill>
              <a:srgbClr val="ED1C24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69168" y="3239566"/>
            <a:ext cx="14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-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8711" y="3444881"/>
            <a:ext cx="18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+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601</Words>
  <Application>Microsoft Macintosh PowerPoint</Application>
  <PresentationFormat>On-screen Show (4:3)</PresentationFormat>
  <Paragraphs>174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1_Office Theme</vt:lpstr>
      <vt:lpstr>Office Theme</vt:lpstr>
      <vt:lpstr>PowerPoint Presentation</vt:lpstr>
      <vt:lpstr>WHAT’S A MARKET?</vt:lpstr>
      <vt:lpstr>PowerPoint Presentation</vt:lpstr>
      <vt:lpstr>PRICE SIGNALS FROM COMBINING  DEMAND &amp; SUPPLY</vt:lpstr>
      <vt:lpstr>Market Demand and Supply for Piercings</vt:lpstr>
      <vt:lpstr>PowerPoint Presentation</vt:lpstr>
      <vt:lpstr>Market Demand and Supply for Piercings</vt:lpstr>
      <vt:lpstr>PowerPoint Presentation</vt:lpstr>
      <vt:lpstr>Market Demand and Supply for Piercings</vt:lpstr>
      <vt:lpstr>MARKET-CLEARING OR EQUILIBRIUM PRICES</vt:lpstr>
      <vt:lpstr>PowerPoint Presentation</vt:lpstr>
      <vt:lpstr>PowerPoint Presentation</vt:lpstr>
      <vt:lpstr>Adam Smith’s Invisible Hand</vt:lpstr>
      <vt:lpstr>WHAT HAPPENS WHEN  DEMAND AND SUPPLY CHANGE?</vt:lpstr>
      <vt:lpstr>Original Equilibrium Price and Quantity  in Bacon Market</vt:lpstr>
      <vt:lpstr>Rise in Price of Input (Pig Feed) on Bacon Market</vt:lpstr>
      <vt:lpstr>Increase in Preferences (from Epic-Meal-Time) in Bacon Market</vt:lpstr>
      <vt:lpstr>Economists Do It With Models</vt:lpstr>
      <vt:lpstr>PowerPoint Presentation</vt:lpstr>
      <vt:lpstr>Increase in Demand</vt:lpstr>
      <vt:lpstr>Decrease in Demand</vt:lpstr>
      <vt:lpstr>PowerPoint Presentation</vt:lpstr>
      <vt:lpstr>PowerPoint Presentation</vt:lpstr>
      <vt:lpstr>Increase in Supply</vt:lpstr>
      <vt:lpstr>Decrease in Supply</vt:lpstr>
      <vt:lpstr>PowerPoint Presentation</vt:lpstr>
      <vt:lpstr>PowerPoint Presentation</vt:lpstr>
      <vt:lpstr>PowerPoint Presentation</vt:lpstr>
      <vt:lpstr>Increase in Both Demand and Supply</vt:lpstr>
      <vt:lpstr>The Effects of Combined Changes in Demand and Supply</vt:lpstr>
      <vt:lpstr>Effects in Changes in Demand or Supply</vt:lpstr>
      <vt:lpstr>CONSUMER SURPLUS, PRODUCER SURPLUS,  AND EFFICIENCY</vt:lpstr>
      <vt:lpstr>PowerPoint Presentation</vt:lpstr>
      <vt:lpstr>Marginal Benefit and Consumer Surplus</vt:lpstr>
      <vt:lpstr>PowerPoint Presentation</vt:lpstr>
      <vt:lpstr>Marginal Cost and Producer Surplus</vt:lpstr>
      <vt:lpstr>PowerPoint Presentation</vt:lpstr>
      <vt:lpstr>Maximum Total Surplus for Efficient Market</vt:lpstr>
      <vt:lpstr>PowerPoint Presentation</vt:lpstr>
      <vt:lpstr>Inefficiency of Producing Too Little</vt:lpstr>
      <vt:lpstr>Inefficiency of Producing Too Much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Ch 4</dc:title>
  <dc:subject/>
  <dc:creator>Professor Avi Cohen</dc:creator>
  <cp:keywords/>
  <dc:description/>
  <cp:lastModifiedBy>Avi J. Cohen</cp:lastModifiedBy>
  <cp:revision>326</cp:revision>
  <cp:lastPrinted>2015-09-21T02:20:40Z</cp:lastPrinted>
  <dcterms:created xsi:type="dcterms:W3CDTF">2014-09-07T21:06:58Z</dcterms:created>
  <dcterms:modified xsi:type="dcterms:W3CDTF">2016-10-01T19:58:44Z</dcterms:modified>
  <cp:category/>
</cp:coreProperties>
</file>