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  <p:sldMasterId id="2147483758" r:id="rId2"/>
  </p:sldMasterIdLst>
  <p:notesMasterIdLst>
    <p:notesMasterId r:id="rId27"/>
  </p:notesMasterIdLst>
  <p:handoutMasterIdLst>
    <p:handoutMasterId r:id="rId28"/>
  </p:handoutMasterIdLst>
  <p:sldIdLst>
    <p:sldId id="546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63097" autoAdjust="0"/>
  </p:normalViewPr>
  <p:slideViewPr>
    <p:cSldViewPr snapToGrid="0" snapToObjects="1">
      <p:cViewPr>
        <p:scale>
          <a:sx n="75" d="100"/>
          <a:sy n="75" d="100"/>
        </p:scale>
        <p:origin x="-488" y="-80"/>
      </p:cViewPr>
      <p:guideLst>
        <p:guide orient="horz" pos="569"/>
        <p:guide pos="3586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2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10</a:t>
            </a:r>
            <a:br>
              <a:rPr lang="en-CA" dirty="0" smtClean="0"/>
            </a:br>
            <a:r>
              <a:rPr lang="en-CA" dirty="0" smtClean="0"/>
              <a:t>   7 December 2015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5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416A1-AC97-854B-B0B7-B99D9D7E5F2D}" type="slidenum">
              <a:rPr 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23EB07-69B4-434A-BEA3-5F5C3504105F}" type="slidenum">
              <a:rPr 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7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48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CEB16A-C344-2342-BD10-DA10491E58FB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7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0D46D-CFC6-6B40-9B45-6500B4DEF8DF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0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78B59B-E215-D94D-8F53-4046E97284DB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2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DE1483-B0E1-114E-977B-04533084ECDC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21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7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F5C65-BA69-F64F-B95E-0E3FFB772134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1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50FFD-E04E-E447-AC1C-CE4F3DA40D88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DE877D-5E3A-AA4B-94AD-556ABD75CA1F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2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6324B-9ACD-864A-8971-703A195D8ACC}" type="slidenum">
              <a:rPr 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8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66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2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6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7"/>
            <a:ext cx="8229600" cy="5653911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3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4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434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6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3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7" y="1466851"/>
            <a:ext cx="4284725" cy="2774951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76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89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1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CE1618-693E-544A-B74D-843D30511F0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16-11-26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0CC75B2-04A9-C848-8E2A-4E5422AE1B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76390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7306"/>
            <a:ext cx="9144000" cy="84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294" y="222417"/>
            <a:ext cx="9143999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prstClr val="white"/>
                </a:solidFill>
                <a:latin typeface="Calibri" charset="0"/>
              </a:rPr>
              <a:t>Acid Rain on Others’ Parades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800" dirty="0" smtClean="0">
              <a:solidFill>
                <a:prstClr val="black"/>
              </a:solidFill>
              <a:latin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prstClr val="black">
                  <a:lumMod val="50000"/>
                  <a:lumOff val="50000"/>
                </a:prstClr>
              </a:solidFill>
              <a:latin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prstClr val="black">
                  <a:lumMod val="50000"/>
                  <a:lumOff val="50000"/>
                </a:prstClr>
              </a:solidFill>
              <a:latin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4800" dirty="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g11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4" y="1143000"/>
            <a:ext cx="5826557" cy="5640019"/>
          </a:xfrm>
          <a:prstGeom prst="rect">
            <a:avLst/>
          </a:prstGeom>
        </p:spPr>
      </p:pic>
      <p:pic>
        <p:nvPicPr>
          <p:cNvPr id="4" name="Picture 3" descr="fg11_curv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638300"/>
            <a:ext cx="5261458" cy="3758184"/>
          </a:xfrm>
          <a:prstGeom prst="rect">
            <a:avLst/>
          </a:prstGeom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336551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</a:t>
            </a:r>
            <a:r>
              <a:rPr lang="en-US" sz="2800" dirty="0" smtClean="0">
                <a:solidFill>
                  <a:srgbClr val="F26522"/>
                </a:solidFill>
                <a:latin typeface="Gill Sans" charset="0"/>
              </a:rPr>
              <a:t>11.1</a:t>
            </a:r>
            <a:endParaRPr lang="en-US" sz="2800" dirty="0">
              <a:solidFill>
                <a:srgbClr val="F26522"/>
              </a:solidFill>
              <a:latin typeface="Gill Sans" charset="0"/>
            </a:endParaRPr>
          </a:p>
        </p:txBody>
      </p:sp>
      <p:pic>
        <p:nvPicPr>
          <p:cNvPr id="7" name="Picture 6" descr="fg11.1_red-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3856567"/>
            <a:ext cx="6084418" cy="2660904"/>
          </a:xfrm>
          <a:prstGeom prst="rect">
            <a:avLst/>
          </a:prstGeom>
        </p:spPr>
      </p:pic>
      <p:pic>
        <p:nvPicPr>
          <p:cNvPr id="2" name="Picture 1" descr="fg11_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46" y="2425700"/>
            <a:ext cx="5442509" cy="1755648"/>
          </a:xfrm>
          <a:prstGeom prst="rect">
            <a:avLst/>
          </a:prstGeom>
        </p:spPr>
      </p:pic>
      <p:pic>
        <p:nvPicPr>
          <p:cNvPr id="9" name="Picture 8" descr="fg11_build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61" y="1910925"/>
            <a:ext cx="3889858" cy="45811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57404" y="0"/>
            <a:ext cx="6307667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Demand, Supply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Negative Externalities in the Pulp Market</a:t>
            </a:r>
            <a:endParaRPr lang="en-US" dirty="0">
              <a:solidFill>
                <a:srgbClr val="000000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>
          <a:xfrm>
            <a:off x="457200" y="430215"/>
            <a:ext cx="72517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Markets overproduce products and services with negative externalities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Price is too low because it does not incorporate external costs</a:t>
            </a:r>
          </a:p>
        </p:txBody>
      </p:sp>
      <p:pic>
        <p:nvPicPr>
          <p:cNvPr id="3" name="Picture 2" descr="KEY 3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78" y="1521924"/>
            <a:ext cx="5770033" cy="579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ctrTitle"/>
          </p:nvPr>
        </p:nvSpPr>
        <p:spPr>
          <a:xfrm>
            <a:off x="967322" y="-3173"/>
            <a:ext cx="7061201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POLICIES TO INTERNALIZE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NEGATIVE EXTERNALITIES</a:t>
            </a:r>
          </a:p>
        </p:txBody>
      </p:sp>
      <p:sp>
        <p:nvSpPr>
          <p:cNvPr id="25602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74756" y="4051318"/>
            <a:ext cx="6853767" cy="27172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If polluters are forced by government to pay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external costs of their pollution,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this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internalizes the externalities/costs into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private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choices, creating smart social choices.</a:t>
            </a:r>
          </a:p>
        </p:txBody>
      </p:sp>
      <p:pic>
        <p:nvPicPr>
          <p:cNvPr id="5" name="Picture 5" descr="suzu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211628"/>
            <a:ext cx="4013200" cy="296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>
          <a:xfrm>
            <a:off x="457200" y="404666"/>
            <a:ext cx="7556500" cy="49403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Without property rights to the environment, businesses have incentives to save money and improve profits by ignoring external costs like pollution and global warming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Governments can remedy market failures from externalities by creating social property rights to the environment, making polluting illegal, and penalizing polluters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>
          <a:xfrm>
            <a:off x="457200" y="430215"/>
            <a:ext cx="7251700" cy="5653087"/>
          </a:xfrm>
        </p:spPr>
        <p:txBody>
          <a:bodyPr/>
          <a:lstStyle/>
          <a:p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Emissions tax</a:t>
            </a:r>
            <a:b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tax to pay for external costs of emissions</a:t>
            </a:r>
          </a:p>
          <a:p>
            <a:pPr lvl="1"/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Carbon tax</a:t>
            </a:r>
            <a:b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emissions tax on carbon-based fossil fuels</a:t>
            </a:r>
          </a:p>
          <a:p>
            <a:pPr lvl="1"/>
            <a:r>
              <a:rPr lang="en-US">
                <a:latin typeface="Gill Sans" charset="0"/>
                <a:ea typeface="ＭＳ Ｐゴシック" charset="0"/>
              </a:rPr>
              <a:t>Smart carbon tax = marginal external cost of damage from emissions</a:t>
            </a:r>
          </a:p>
          <a:p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Internalize the externality</a:t>
            </a:r>
            <a:b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transform external costs into costs the producer must pay to the government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30354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Pulp Market with $30/Tonne Emissions Tax</a:t>
            </a:r>
          </a:p>
        </p:txBody>
      </p:sp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0" y="311149"/>
            <a:ext cx="184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11.2</a:t>
            </a:r>
          </a:p>
        </p:txBody>
      </p:sp>
      <p:pic>
        <p:nvPicPr>
          <p:cNvPr id="2" name="Picture 1" descr="fg11_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4" y="1066801"/>
            <a:ext cx="5826557" cy="5640019"/>
          </a:xfrm>
          <a:prstGeom prst="rect">
            <a:avLst/>
          </a:prstGeom>
        </p:spPr>
      </p:pic>
      <p:pic>
        <p:nvPicPr>
          <p:cNvPr id="11" name="Picture 10" descr="fg11.2_red-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6" y="690032"/>
            <a:ext cx="5618074" cy="3396083"/>
          </a:xfrm>
          <a:prstGeom prst="rect">
            <a:avLst/>
          </a:prstGeom>
        </p:spPr>
      </p:pic>
      <p:pic>
        <p:nvPicPr>
          <p:cNvPr id="5" name="Picture 4" descr="fg11.2_curv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19767"/>
            <a:ext cx="4422038" cy="3758184"/>
          </a:xfrm>
          <a:prstGeom prst="rect">
            <a:avLst/>
          </a:prstGeom>
        </p:spPr>
      </p:pic>
      <p:pic>
        <p:nvPicPr>
          <p:cNvPr id="9" name="Picture 8" descr="fg11-2_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3" y="2303187"/>
            <a:ext cx="4048963" cy="40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457204" y="430215"/>
            <a:ext cx="7318375" cy="56530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Cap-and-trade system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limits quantities of emissions businesses can release into environment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Government auctions off pollution permits to highest bidders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Total quantity of emissions allowed by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permits = emissions target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Businesses buy and sell emissions permits;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Permit price becomes private cost to business reflecting marginal external cost of pollution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457200" y="430215"/>
            <a:ext cx="77152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Carbon taxes and emissions permits give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pollution a price reflecting marginal external cost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of damage, so smart private choices become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smart social choices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Carbon taxes and cap-and-trade systems may be inequitable, hurting lower-income consumers most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Differences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Carbon taxes set price of emissions and the market adjusts quantities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Cap-and-trade systems set quantities and the market adjusts prices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FREE RIDERS </a:t>
            </a:r>
            <a:r>
              <a:rPr lang="en-US" dirty="0">
                <a:ea typeface="ＭＳ Ｐゴシック" charset="0"/>
              </a:rPr>
              <a:t>AND PUBLIC GOODS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523879" y="4165608"/>
            <a:ext cx="7578725" cy="28739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With positive externalities, buyers and sellers are not paid for the external benefits their exchange creates. </a:t>
            </a:r>
            <a:b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market-clearing price is too high for buyers to be willing to buy the socially best quantity of output, </a:t>
            </a:r>
            <a:b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too low for sellers to be willing to supply.</a:t>
            </a:r>
          </a:p>
        </p:txBody>
      </p:sp>
      <p:pic>
        <p:nvPicPr>
          <p:cNvPr id="5" name="Picture 5" descr="street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00" y="1014037"/>
            <a:ext cx="4795633" cy="318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457203" y="471264"/>
            <a:ext cx="8551333" cy="53340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Positive externalities (external benefits)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benefits to society from your private choice that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affect </a:t>
            </a:r>
            <a:r>
              <a:rPr lang="en-US" dirty="0">
                <a:latin typeface="Gill Sans" charset="0"/>
                <a:ea typeface="ＭＳ Ｐゴシック" charset="0"/>
              </a:rPr>
              <a:t>others, but that others do not pay you </a:t>
            </a:r>
            <a:r>
              <a:rPr lang="en-US" dirty="0" smtClean="0">
                <a:latin typeface="Gill Sans" charset="0"/>
                <a:ea typeface="ＭＳ Ｐゴシック" charset="0"/>
              </a:rPr>
              <a:t>for</a:t>
            </a:r>
            <a:endParaRPr lang="en-US" dirty="0" smtClean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Public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goods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provide external benefits consumed </a:t>
            </a:r>
            <a:r>
              <a:rPr lang="en-US" dirty="0" smtClean="0">
                <a:latin typeface="Gill Sans" charset="0"/>
                <a:ea typeface="ＭＳ Ｐゴシック" charset="0"/>
              </a:rPr>
              <a:t>simultaneously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by </a:t>
            </a:r>
            <a:r>
              <a:rPr lang="en-US" dirty="0">
                <a:latin typeface="Gill Sans" charset="0"/>
                <a:ea typeface="ＭＳ Ｐゴシック" charset="0"/>
              </a:rPr>
              <a:t>everyone; no one can be excluded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Public goods like lighthouses and national </a:t>
            </a:r>
            <a:r>
              <a:rPr lang="en-US" dirty="0" err="1" smtClean="0">
                <a:latin typeface="Gill Sans" charset="0"/>
                <a:ea typeface="ＭＳ Ｐゴシック" charset="0"/>
              </a:rPr>
              <a:t>defence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are extreme examples of positive externalities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Free rider</a:t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someone who does not have to pay for external benefits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FAILURE WITH EXTERNALITIES</a:t>
            </a:r>
          </a:p>
        </p:txBody>
      </p:sp>
      <p:sp>
        <p:nvSpPr>
          <p:cNvPr id="819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62567" y="4627045"/>
            <a:ext cx="7018866" cy="1549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externalities exist, prices don’t reflect all social costs and benefits; markets fail to coordinate private smart choices with social smart choices.</a:t>
            </a:r>
          </a:p>
        </p:txBody>
      </p:sp>
      <p:pic>
        <p:nvPicPr>
          <p:cNvPr id="5" name="Picture 5" descr="EOT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060451"/>
            <a:ext cx="3830637" cy="366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3"/>
          <p:cNvSpPr>
            <a:spLocks noGrp="1"/>
          </p:cNvSpPr>
          <p:nvPr>
            <p:ph idx="1"/>
          </p:nvPr>
        </p:nvSpPr>
        <p:spPr>
          <a:xfrm>
            <a:off x="457204" y="430215"/>
            <a:ext cx="8212667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With positive externalities,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smart </a:t>
            </a:r>
            <a:r>
              <a:rPr lang="en-US" dirty="0">
                <a:latin typeface="Gill Sans" charset="0"/>
                <a:ea typeface="ＭＳ Ｐゴシック" charset="0"/>
              </a:rPr>
              <a:t>social quantity of output is at intersection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marginal social benefit and marginal social cost </a:t>
            </a:r>
            <a:r>
              <a:rPr lang="en-US" dirty="0" smtClean="0">
                <a:latin typeface="Gill Sans" charset="0"/>
                <a:ea typeface="ＭＳ Ｐゴシック" charset="0"/>
              </a:rPr>
              <a:t>curves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Because of Free</a:t>
            </a:r>
            <a:r>
              <a:rPr lang="en-US" dirty="0">
                <a:latin typeface="Gill Sans" charset="0"/>
                <a:ea typeface="ＭＳ Ｐゴシック" charset="0"/>
              </a:rPr>
              <a:t>-rider problem 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</a:t>
            </a:r>
            <a:r>
              <a:rPr lang="en-US" dirty="0" smtClean="0">
                <a:latin typeface="Gill Sans" charset="0"/>
                <a:ea typeface="ＭＳ Ｐゴシック" charset="0"/>
              </a:rPr>
              <a:t>arkets </a:t>
            </a:r>
            <a:r>
              <a:rPr lang="en-US" dirty="0" err="1">
                <a:latin typeface="Gill Sans" charset="0"/>
                <a:ea typeface="ＭＳ Ｐゴシック" charset="0"/>
              </a:rPr>
              <a:t>underproduce</a:t>
            </a:r>
            <a:r>
              <a:rPr lang="en-US" dirty="0">
                <a:latin typeface="Gill Sans" charset="0"/>
                <a:ea typeface="ＭＳ Ｐゴシック" charset="0"/>
              </a:rPr>
              <a:t> products and services with positive </a:t>
            </a:r>
            <a:r>
              <a:rPr lang="en-US" dirty="0" smtClean="0">
                <a:latin typeface="Gill Sans" charset="0"/>
                <a:ea typeface="ＭＳ Ｐゴシック" charset="0"/>
              </a:rPr>
              <a:t>externalities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No single price can coordinate smart individual choices and smart social choices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Market-clearing price is too high for buyers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be </a:t>
            </a:r>
            <a:r>
              <a:rPr lang="en-US" dirty="0">
                <a:latin typeface="Gill Sans" charset="0"/>
                <a:ea typeface="ＭＳ Ｐゴシック" charset="0"/>
              </a:rPr>
              <a:t>willing to buy and too low for sellers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be </a:t>
            </a:r>
            <a:r>
              <a:rPr lang="en-US" dirty="0">
                <a:latin typeface="Gill Sans" charset="0"/>
                <a:ea typeface="ＭＳ Ｐゴシック" charset="0"/>
              </a:rPr>
              <a:t>willing to supply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11.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26" y="3159840"/>
            <a:ext cx="3929329" cy="3606851"/>
          </a:xfrm>
          <a:prstGeom prst="rect">
            <a:avLst/>
          </a:prstGeom>
        </p:spPr>
      </p:pic>
      <p:pic>
        <p:nvPicPr>
          <p:cNvPr id="2" name="Picture 1" descr="Table11.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4" y="1152714"/>
            <a:ext cx="3784091" cy="1774207"/>
          </a:xfrm>
          <a:prstGeom prst="rect">
            <a:avLst/>
          </a:prstGeom>
        </p:spPr>
      </p:pic>
      <p:pic>
        <p:nvPicPr>
          <p:cNvPr id="8" name="Picture 7" descr="Fig11.3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3" y="3213101"/>
            <a:ext cx="3375508" cy="1994459"/>
          </a:xfrm>
          <a:prstGeom prst="rect">
            <a:avLst/>
          </a:prstGeom>
        </p:spPr>
      </p:pic>
      <p:pic>
        <p:nvPicPr>
          <p:cNvPr id="7" name="Picture 6" descr="Fig11.3-curv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35" y="4085167"/>
            <a:ext cx="3985412" cy="205755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27865" y="2353733"/>
            <a:ext cx="3799888" cy="4279547"/>
            <a:chOff x="2827865" y="2353733"/>
            <a:chExt cx="3799888" cy="4279546"/>
          </a:xfrm>
        </p:grpSpPr>
        <p:pic>
          <p:nvPicPr>
            <p:cNvPr id="10" name="Picture 9" descr="Fig11.3-build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5" y="3552208"/>
              <a:ext cx="3060040" cy="308107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2883753" y="2353733"/>
              <a:ext cx="3744000" cy="180000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27868" y="2007215"/>
            <a:ext cx="3801025" cy="4626064"/>
            <a:chOff x="2827865" y="2007215"/>
            <a:chExt cx="3801025" cy="462606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884890" y="2007215"/>
              <a:ext cx="3744000" cy="180000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9" name="Picture 8" descr="Fig11.3-build1a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5" y="4715935"/>
              <a:ext cx="2061058" cy="1917344"/>
            </a:xfrm>
            <a:prstGeom prst="rect">
              <a:avLst/>
            </a:prstGeom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" y="336551"/>
            <a:ext cx="1663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11.3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74801" y="0"/>
            <a:ext cx="6081712" cy="1143000"/>
          </a:xfrm>
        </p:spPr>
        <p:txBody>
          <a:bodyPr/>
          <a:lstStyle/>
          <a:p>
            <a:r>
              <a:rPr lang="en-US" sz="2600" dirty="0">
                <a:latin typeface="Gill Sans" charset="0"/>
                <a:ea typeface="ＭＳ Ｐゴシック" charset="0"/>
                <a:cs typeface="Gill Sans" charset="0"/>
              </a:rPr>
              <a:t>Demand, Supply &amp;</a:t>
            </a:r>
            <a:r>
              <a:rPr lang="en-US" sz="2600" dirty="0" smtClean="0">
                <a:latin typeface="Gill Sans" charset="0"/>
                <a:ea typeface="ＭＳ Ｐゴシック" charset="0"/>
                <a:cs typeface="Gill Sans" charset="0"/>
              </a:rPr>
              <a:t> </a:t>
            </a:r>
            <a:r>
              <a:rPr lang="en-US" sz="2600" dirty="0">
                <a:latin typeface="Gill Sans" charset="0"/>
                <a:ea typeface="ＭＳ Ｐゴシック" charset="0"/>
                <a:cs typeface="Gill Sans" charset="0"/>
              </a:rPr>
              <a:t>Positive Externalities </a:t>
            </a:r>
            <a:r>
              <a:rPr lang="en-US" sz="2600" dirty="0" smtClean="0">
                <a:latin typeface="Gill Sans" charset="0"/>
                <a:ea typeface="ＭＳ Ｐゴシック" charset="0"/>
                <a:cs typeface="Gill Sans" charset="0"/>
              </a:rPr>
              <a:t>in </a:t>
            </a:r>
            <a:r>
              <a:rPr lang="en-US" sz="2600" dirty="0">
                <a:latin typeface="Gill Sans" charset="0"/>
                <a:ea typeface="ＭＳ Ｐゴシック" charset="0"/>
                <a:cs typeface="Gill Sans" charset="0"/>
              </a:rPr>
              <a:t>a Private Post-Secondary Education Market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/>
          <p:cNvSpPr>
            <a:spLocks noGrp="1"/>
          </p:cNvSpPr>
          <p:nvPr>
            <p:ph type="ctrTitle"/>
          </p:nvPr>
        </p:nvSpPr>
        <p:spPr>
          <a:xfrm>
            <a:off x="-1587" y="1449920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SUBSIDIES FOR THE PUBLIC GOOD</a:t>
            </a:r>
          </a:p>
        </p:txBody>
      </p:sp>
      <p:sp>
        <p:nvSpPr>
          <p:cNvPr id="4403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66803" y="2527310"/>
            <a:ext cx="7018867" cy="29506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there are positive externalities, government subsidies can get everyone to voluntarily choose the socially best quantity of output where marginal social benefit equals marginal social cost.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457202" y="404664"/>
            <a:ext cx="8483601" cy="5232400"/>
          </a:xfrm>
        </p:spPr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Government policy tools to get all to voluntarily choose output where marginal social benefit </a:t>
            </a:r>
            <a:r>
              <a:rPr lang="en-US" dirty="0" smtClean="0">
                <a:latin typeface="+mn-lt"/>
                <a:ea typeface="ＭＳ Ｐゴシック" charset="0"/>
                <a:cs typeface="ＭＳ Ｐゴシック" charset="0"/>
              </a:rPr>
              <a:t>=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marginal social </a:t>
            </a:r>
            <a:r>
              <a:rPr lang="en-US" dirty="0" smtClean="0">
                <a:latin typeface="+mn-lt"/>
                <a:ea typeface="ＭＳ Ｐゴシック" charset="0"/>
                <a:cs typeface="ＭＳ Ｐゴシック" charset="0"/>
              </a:rPr>
              <a:t>cost</a:t>
            </a:r>
            <a:endParaRPr lang="en-US" dirty="0" smtClean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Public provision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government provision of products or services with positive externalities, financed by tax revenue</a:t>
            </a:r>
            <a:endParaRPr lang="en-US" dirty="0" smtClean="0">
              <a:solidFill>
                <a:srgbClr val="1385A7"/>
              </a:solidFill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Subsidy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payment to those creating positive </a:t>
            </a:r>
            <a:r>
              <a:rPr lang="en-US" dirty="0" smtClean="0">
                <a:latin typeface="Gill Sans" charset="0"/>
                <a:ea typeface="ＭＳ Ｐゴシック" charset="0"/>
              </a:rPr>
              <a:t>externalities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Smart subsidies (= value marginal external benefit)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and public provision </a:t>
            </a:r>
            <a:r>
              <a:rPr lang="en-US" dirty="0">
                <a:latin typeface="Gill Sans" charset="0"/>
                <a:ea typeface="ＭＳ Ｐゴシック" charset="0"/>
              </a:rPr>
              <a:t>remove the disconnect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between prices for buyers and </a:t>
            </a:r>
            <a:r>
              <a:rPr lang="en-US" dirty="0" smtClean="0">
                <a:latin typeface="Gill Sans" charset="0"/>
                <a:ea typeface="ＭＳ Ｐゴシック" charset="0"/>
              </a:rPr>
              <a:t>sellers, leading to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voluntary choice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output best for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society</a:t>
            </a:r>
            <a:endParaRPr lang="en-US" dirty="0">
              <a:solidFill>
                <a:srgbClr val="BD4536"/>
              </a:solidFill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9"/>
          <p:cNvSpPr txBox="1">
            <a:spLocks noChangeArrowheads="1"/>
          </p:cNvSpPr>
          <p:nvPr/>
        </p:nvSpPr>
        <p:spPr bwMode="auto">
          <a:xfrm>
            <a:off x="4" y="336551"/>
            <a:ext cx="1811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11.4</a:t>
            </a:r>
          </a:p>
        </p:txBody>
      </p:sp>
      <p:pic>
        <p:nvPicPr>
          <p:cNvPr id="5" name="Picture 4" descr="Fig11.3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26" y="3159840"/>
            <a:ext cx="3929329" cy="3606851"/>
          </a:xfrm>
          <a:prstGeom prst="rect">
            <a:avLst/>
          </a:prstGeom>
        </p:spPr>
      </p:pic>
      <p:pic>
        <p:nvPicPr>
          <p:cNvPr id="8" name="Picture 7" descr="Fig11.3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4" y="3213101"/>
            <a:ext cx="3375508" cy="1994459"/>
          </a:xfrm>
          <a:prstGeom prst="rect">
            <a:avLst/>
          </a:prstGeom>
        </p:spPr>
      </p:pic>
      <p:pic>
        <p:nvPicPr>
          <p:cNvPr id="2" name="Picture 1" descr="Table11.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7" y="1143003"/>
            <a:ext cx="3908694" cy="195169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0192" y="2168525"/>
            <a:ext cx="3908695" cy="4464752"/>
            <a:chOff x="2388655" y="2168525"/>
            <a:chExt cx="3908695" cy="4464752"/>
          </a:xfrm>
        </p:grpSpPr>
        <p:pic>
          <p:nvPicPr>
            <p:cNvPr id="11" name="Picture 10" descr="Fig11.4-build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761" y="4715933"/>
              <a:ext cx="2061058" cy="191734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2388655" y="2168525"/>
              <a:ext cx="3908695" cy="180000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32001" y="0"/>
            <a:ext cx="568113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Post-Secondary Education Market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with $3000 Subsidy to Schools</a:t>
            </a:r>
          </a:p>
        </p:txBody>
      </p:sp>
      <p:pic>
        <p:nvPicPr>
          <p:cNvPr id="7" name="Picture 6" descr="Fig11.4-curv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72" y="4076703"/>
            <a:ext cx="3606851" cy="2057552"/>
          </a:xfrm>
          <a:prstGeom prst="rect">
            <a:avLst/>
          </a:prstGeom>
        </p:spPr>
      </p:pic>
      <p:pic>
        <p:nvPicPr>
          <p:cNvPr id="14" name="Picture 13" descr="Fig11.4-redli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8" y="4488585"/>
            <a:ext cx="3967886" cy="1594867"/>
          </a:xfrm>
          <a:prstGeom prst="rect">
            <a:avLst/>
          </a:prstGeom>
        </p:spPr>
      </p:pic>
      <p:pic>
        <p:nvPicPr>
          <p:cNvPr id="13" name="Picture 12" descr="Fig11.4-build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98" y="3898049"/>
            <a:ext cx="3168701" cy="273756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05594" y="2526202"/>
            <a:ext cx="3908693" cy="3008207"/>
            <a:chOff x="2388656" y="2534667"/>
            <a:chExt cx="3908693" cy="3008206"/>
          </a:xfrm>
        </p:grpSpPr>
        <p:pic>
          <p:nvPicPr>
            <p:cNvPr id="4" name="Picture 3" descr="Fig11.4-greenline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668" y="5241426"/>
              <a:ext cx="2674468" cy="30144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2388656" y="2534667"/>
              <a:ext cx="3908693" cy="180000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457203" y="404666"/>
            <a:ext cx="7639051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Negative externalities (external costs)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costs to society from your private choice that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affect others, but that you do not pay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Positive externalities (external benefits)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benefits to society from your private choice that affect others, but that others do not pay you for</a:t>
            </a:r>
          </a:p>
        </p:txBody>
      </p:sp>
      <p:pic>
        <p:nvPicPr>
          <p:cNvPr id="4" name="Picture 3" descr="KEY 3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2" y="3457402"/>
            <a:ext cx="4131732" cy="414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241303" y="442915"/>
            <a:ext cx="8631767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Externalities occur when clear property rights are missing</a:t>
            </a:r>
          </a:p>
          <a:p>
            <a:pPr lvl="1"/>
            <a:r>
              <a:rPr lang="en-US" i="1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Tragedy of the commons</a:t>
            </a:r>
            <a:r>
              <a:rPr lang="en-US" i="1" dirty="0">
                <a:latin typeface="Gill Sans" charset="0"/>
                <a:ea typeface="ＭＳ Ｐゴシック" charset="0"/>
              </a:rPr>
              <a:t/>
            </a:r>
            <a:br>
              <a:rPr lang="en-US" i="1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overuse and depletion of a resource that no one can be excluded from because of missing property rights</a:t>
            </a:r>
          </a:p>
          <a:p>
            <a:pPr lvl="1"/>
            <a:r>
              <a:rPr lang="en-US" i="1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Free riders</a:t>
            </a:r>
            <a:r>
              <a:rPr lang="en-US" i="1" dirty="0">
                <a:latin typeface="Gill Sans" charset="0"/>
                <a:ea typeface="ＭＳ Ｐゴシック" charset="0"/>
              </a:rPr>
              <a:t/>
            </a:r>
            <a:br>
              <a:rPr lang="en-US" i="1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those who consume products or services without paying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1"/>
          <p:cNvSpPr>
            <a:spLocks noGrp="1"/>
          </p:cNvSpPr>
          <p:nvPr>
            <p:ph idx="1"/>
          </p:nvPr>
        </p:nvSpPr>
        <p:spPr>
          <a:xfrm>
            <a:off x="457200" y="404667"/>
            <a:ext cx="73279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When externalities exist, prices don’t reflect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all social costs and benefits, and markets fail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produce efficient outcomes.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Instead markets produce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Too many products and services with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negative externalities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(second-hand smoke, pollution, traffic jams)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Too few products and services with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positive externalities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(vaccinations, education)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ctrTitle"/>
          </p:nvPr>
        </p:nvSpPr>
        <p:spPr>
          <a:xfrm>
            <a:off x="0" y="-3173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NEGATIVE EXTERNALITIES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EFFICIENT POLLUTION</a:t>
            </a:r>
          </a:p>
        </p:txBody>
      </p:sp>
      <p:sp>
        <p:nvSpPr>
          <p:cNvPr id="13314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532471" y="4445011"/>
            <a:ext cx="6570133" cy="203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For an efficient market outcome when there are negative externalities, choose the quantity of output where </a:t>
            </a:r>
            <a:r>
              <a:rPr lang="en-US" sz="2400" i="1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social cost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equals </a:t>
            </a:r>
            <a:r>
              <a:rPr lang="en-US" sz="2400" i="1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marginal social benefit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.</a:t>
            </a:r>
          </a:p>
        </p:txBody>
      </p:sp>
      <p:pic>
        <p:nvPicPr>
          <p:cNvPr id="2" name="Picture 1" descr="gi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24" y="1543051"/>
            <a:ext cx="191035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1"/>
          <p:cNvSpPr>
            <a:spLocks noGrp="1"/>
          </p:cNvSpPr>
          <p:nvPr>
            <p:ph idx="1"/>
          </p:nvPr>
        </p:nvSpPr>
        <p:spPr>
          <a:xfrm>
            <a:off x="457200" y="404666"/>
            <a:ext cx="7467600" cy="4940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“Efficient pollution” balances the additional </a:t>
            </a:r>
            <a:r>
              <a:rPr lang="en-US" dirty="0" smtClean="0">
                <a:latin typeface="Gill Sans" charset="0"/>
                <a:ea typeface="ＭＳ Ｐゴシック" charset="0"/>
              </a:rPr>
              <a:t>environmental benefits </a:t>
            </a:r>
            <a:r>
              <a:rPr lang="en-US" dirty="0">
                <a:latin typeface="Gill Sans" charset="0"/>
                <a:ea typeface="ＭＳ Ｐゴシック" charset="0"/>
              </a:rPr>
              <a:t>of lower pollution </a:t>
            </a:r>
            <a:r>
              <a:rPr lang="en-US" dirty="0" smtClean="0">
                <a:latin typeface="Gill Sans" charset="0"/>
                <a:ea typeface="ＭＳ Ｐゴシック" charset="0"/>
              </a:rPr>
              <a:t>with additional </a:t>
            </a:r>
            <a:r>
              <a:rPr lang="en-US" dirty="0">
                <a:latin typeface="Gill Sans" charset="0"/>
                <a:ea typeface="ＭＳ Ｐゴシック" charset="0"/>
              </a:rPr>
              <a:t>opportunity costs of reduced living standards</a:t>
            </a:r>
          </a:p>
          <a:p>
            <a:pPr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S</a:t>
            </a:r>
            <a:r>
              <a:rPr lang="en-US" dirty="0" smtClean="0">
                <a:latin typeface="Gill Sans" charset="0"/>
                <a:ea typeface="ＭＳ Ｐゴシック" charset="0"/>
              </a:rPr>
              <a:t>ocially </a:t>
            </a:r>
            <a:r>
              <a:rPr lang="en-US" dirty="0">
                <a:latin typeface="Gill Sans" charset="0"/>
                <a:ea typeface="ＭＳ Ｐゴシック" charset="0"/>
              </a:rPr>
              <a:t>desirable amount of pollution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is </a:t>
            </a:r>
            <a:r>
              <a:rPr lang="en-US" dirty="0">
                <a:latin typeface="Gill Sans" charset="0"/>
                <a:ea typeface="ＭＳ Ｐゴシック" charset="0"/>
              </a:rPr>
              <a:t>not </a:t>
            </a:r>
            <a:r>
              <a:rPr lang="en-US" dirty="0" smtClean="0">
                <a:latin typeface="Gill Sans" charset="0"/>
                <a:ea typeface="ＭＳ Ｐゴシック" charset="0"/>
              </a:rPr>
              <a:t>zero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t </a:t>
            </a:r>
            <a:r>
              <a:rPr lang="en-US" dirty="0">
                <a:latin typeface="Gill Sans" charset="0"/>
                <a:ea typeface="ＭＳ Ｐゴシック" charset="0"/>
              </a:rPr>
              <a:t>some </a:t>
            </a:r>
            <a:r>
              <a:rPr lang="en-US" dirty="0" smtClean="0">
                <a:latin typeface="Gill Sans" charset="0"/>
                <a:ea typeface="ＭＳ Ｐゴシック" charset="0"/>
              </a:rPr>
              <a:t>point, additional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opportunity </a:t>
            </a:r>
            <a:r>
              <a:rPr lang="en-US" dirty="0">
                <a:latin typeface="Gill Sans" charset="0"/>
                <a:ea typeface="ＭＳ Ｐゴシック" charset="0"/>
              </a:rPr>
              <a:t>costs of reducing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pollution </a:t>
            </a:r>
            <a:r>
              <a:rPr lang="en-US" dirty="0">
                <a:latin typeface="Gill Sans" charset="0"/>
                <a:ea typeface="ＭＳ Ｐゴシック" charset="0"/>
              </a:rPr>
              <a:t>are greater than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additional benefits </a:t>
            </a:r>
            <a:r>
              <a:rPr lang="en-US" dirty="0">
                <a:latin typeface="Gill Sans" charset="0"/>
                <a:ea typeface="ＭＳ Ｐゴシック" charset="0"/>
              </a:rPr>
              <a:t>of lower pollution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3" name="Picture 2" descr="KEY-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66" y="3645025"/>
            <a:ext cx="3048132" cy="3107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457204" y="430215"/>
            <a:ext cx="7662333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When there are externalities, smart choice rule </a:t>
            </a:r>
            <a:r>
              <a:rPr lang="en-US" dirty="0" smtClean="0">
                <a:latin typeface="Gill Sans" charset="0"/>
                <a:ea typeface="ＭＳ Ｐゴシック" charset="0"/>
              </a:rPr>
              <a:t>is: Choose </a:t>
            </a:r>
            <a:r>
              <a:rPr lang="en-US" dirty="0">
                <a:latin typeface="Gill Sans" charset="0"/>
                <a:ea typeface="ＭＳ Ｐゴシック" charset="0"/>
              </a:rPr>
              <a:t>the quantity of output where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social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cost </a:t>
            </a:r>
            <a:r>
              <a:rPr lang="en-US" dirty="0">
                <a:latin typeface="Gill Sans" charset="0"/>
                <a:ea typeface="ＭＳ Ｐゴシック" charset="0"/>
              </a:rPr>
              <a:t>=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social benefit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social cost </a:t>
            </a:r>
            <a:r>
              <a:rPr lang="en-US" i="1" dirty="0">
                <a:latin typeface="Gill Sans" charset="0"/>
                <a:ea typeface="ＭＳ Ｐゴシック" charset="0"/>
              </a:rPr>
              <a:t>(MSC) </a:t>
            </a:r>
            <a:r>
              <a:rPr lang="en-US" dirty="0">
                <a:latin typeface="Gill Sans" charset="0"/>
                <a:ea typeface="ＭＳ Ｐゴシック" charset="0"/>
              </a:rPr>
              <a:t>= marginal private cost </a:t>
            </a:r>
            <a:r>
              <a:rPr lang="en-US" i="1" dirty="0">
                <a:latin typeface="Gill Sans" charset="0"/>
                <a:ea typeface="ＭＳ Ｐゴシック" charset="0"/>
              </a:rPr>
              <a:t>(MC) </a:t>
            </a:r>
            <a:r>
              <a:rPr lang="en-US" dirty="0">
                <a:latin typeface="Gill Sans" charset="0"/>
                <a:ea typeface="ＭＳ Ｐゴシック" charset="0"/>
              </a:rPr>
              <a:t>plus marginal external cost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Marginal external cost = price of preventing or cleaning up damage to others external to the original activity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social benefit </a:t>
            </a:r>
            <a:r>
              <a:rPr lang="en-US" i="1" dirty="0">
                <a:latin typeface="Gill Sans" charset="0"/>
                <a:ea typeface="ＭＳ Ｐゴシック" charset="0"/>
              </a:rPr>
              <a:t>(MSB) </a:t>
            </a:r>
            <a:r>
              <a:rPr lang="en-US" dirty="0">
                <a:latin typeface="Gill Sans" charset="0"/>
                <a:ea typeface="ＭＳ Ｐゴシック" charset="0"/>
              </a:rPr>
              <a:t>= marginal private benefit </a:t>
            </a:r>
            <a:r>
              <a:rPr lang="en-US" i="1" dirty="0">
                <a:latin typeface="Gill Sans" charset="0"/>
                <a:ea typeface="ＭＳ Ｐゴシック" charset="0"/>
              </a:rPr>
              <a:t>(MB) </a:t>
            </a:r>
            <a:r>
              <a:rPr lang="en-US" dirty="0">
                <a:latin typeface="Gill Sans" charset="0"/>
                <a:ea typeface="ＭＳ Ｐゴシック" charset="0"/>
              </a:rPr>
              <a:t>plus marginal external benefit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Marginal external benefit = price of the value or savings to others external to the original </a:t>
            </a:r>
            <a:r>
              <a:rPr lang="en-US" dirty="0" smtClean="0">
                <a:latin typeface="Gill Sans" charset="0"/>
                <a:ea typeface="ＭＳ Ｐゴシック" charset="0"/>
              </a:rPr>
              <a:t>activity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Content Placeholder 3" descr="table11.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538" b="-24538"/>
          <a:stretch>
            <a:fillRect/>
          </a:stretch>
        </p:blipFill>
        <p:spPr>
          <a:xfrm>
            <a:off x="287860" y="1242276"/>
            <a:ext cx="8437033" cy="5064861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756" y="0"/>
            <a:ext cx="8964488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Demand, Supply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Negative Externalities in the Pulp Market</a:t>
            </a:r>
            <a:endParaRPr lang="en-US" dirty="0">
              <a:solidFill>
                <a:srgbClr val="000000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9718</TotalTime>
  <Words>413</Words>
  <Application>Microsoft Macintosh PowerPoint</Application>
  <PresentationFormat>On-screen Show (4:3)</PresentationFormat>
  <Paragraphs>93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2_Office Theme</vt:lpstr>
      <vt:lpstr>3_Office Theme</vt:lpstr>
      <vt:lpstr>PowerPoint Presentation</vt:lpstr>
      <vt:lpstr>MARKET FAILURE WITH EXTERNALITIES</vt:lpstr>
      <vt:lpstr>PowerPoint Presentation</vt:lpstr>
      <vt:lpstr>PowerPoint Presentation</vt:lpstr>
      <vt:lpstr>PowerPoint Presentation</vt:lpstr>
      <vt:lpstr>NEGATIVE EXTERNALITIES  AND EFFICIENT POLLUTION</vt:lpstr>
      <vt:lpstr>PowerPoint Presentation</vt:lpstr>
      <vt:lpstr>PowerPoint Presentation</vt:lpstr>
      <vt:lpstr>Demand, Supply &amp; Negative Externalities in the Pulp Market</vt:lpstr>
      <vt:lpstr>Demand, Supply &amp; Negative Externalities in the Pulp Market</vt:lpstr>
      <vt:lpstr>PowerPoint Presentation</vt:lpstr>
      <vt:lpstr>POLICIES TO INTERNALIZE  NEGATIVE EXTERNALITIES</vt:lpstr>
      <vt:lpstr>PowerPoint Presentation</vt:lpstr>
      <vt:lpstr>PowerPoint Presentation</vt:lpstr>
      <vt:lpstr>Pulp Market with $30/Tonne Emissions Tax</vt:lpstr>
      <vt:lpstr>PowerPoint Presentation</vt:lpstr>
      <vt:lpstr>PowerPoint Presentation</vt:lpstr>
      <vt:lpstr>FREE RIDERS AND PUBLIC GOODS</vt:lpstr>
      <vt:lpstr>PowerPoint Presentation</vt:lpstr>
      <vt:lpstr>PowerPoint Presentation</vt:lpstr>
      <vt:lpstr>Demand, Supply &amp; Positive Externalities in a Private Post-Secondary Education Market</vt:lpstr>
      <vt:lpstr>SUBSIDIES FOR THE PUBLIC GOOD</vt:lpstr>
      <vt:lpstr>PowerPoint Presentation</vt:lpstr>
      <vt:lpstr>Post-Secondary Education Market  with $3000 Subsidy to Schools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Professor Avi Cohen</dc:creator>
  <cp:keywords/>
  <dc:description/>
  <cp:lastModifiedBy>Avi J. Cohen</cp:lastModifiedBy>
  <cp:revision>419</cp:revision>
  <cp:lastPrinted>2015-11-16T12:11:24Z</cp:lastPrinted>
  <dcterms:created xsi:type="dcterms:W3CDTF">2014-09-07T21:06:58Z</dcterms:created>
  <dcterms:modified xsi:type="dcterms:W3CDTF">2016-11-26T18:19:14Z</dcterms:modified>
  <cp:category/>
</cp:coreProperties>
</file>