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50" r:id="rId2"/>
    <p:sldId id="451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52" r:id="rId14"/>
    <p:sldId id="453" r:id="rId15"/>
    <p:sldId id="454" r:id="rId16"/>
    <p:sldId id="455" r:id="rId17"/>
    <p:sldId id="456" r:id="rId18"/>
    <p:sldId id="457" r:id="rId19"/>
    <p:sldId id="460" r:id="rId20"/>
    <p:sldId id="461" r:id="rId21"/>
    <p:sldId id="462" r:id="rId22"/>
    <p:sldId id="463" r:id="rId23"/>
    <p:sldId id="464" r:id="rId24"/>
    <p:sldId id="465" r:id="rId25"/>
    <p:sldId id="466" r:id="rId26"/>
    <p:sldId id="474" r:id="rId27"/>
    <p:sldId id="467" r:id="rId28"/>
    <p:sldId id="468" r:id="rId29"/>
    <p:sldId id="469" r:id="rId30"/>
    <p:sldId id="470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clrMru>
    <a:srgbClr val="72838D"/>
    <a:srgbClr val="BD4536"/>
    <a:srgbClr val="138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400" autoAdjust="0"/>
    <p:restoredTop sz="66890" autoAdjust="0"/>
  </p:normalViewPr>
  <p:slideViewPr>
    <p:cSldViewPr snapToGrid="0" snapToObjects="1">
      <p:cViewPr>
        <p:scale>
          <a:sx n="75" d="100"/>
          <a:sy n="75" d="100"/>
        </p:scale>
        <p:origin x="-2256" y="208"/>
      </p:cViewPr>
      <p:guideLst>
        <p:guide orient="horz" pos="576"/>
        <p:guide pos="2762"/>
      </p:guideLst>
    </p:cSldViewPr>
  </p:slideViewPr>
  <p:outlineViewPr>
    <p:cViewPr>
      <p:scale>
        <a:sx n="33" d="100"/>
        <a:sy n="33" d="100"/>
      </p:scale>
      <p:origin x="352" y="202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-2320" y="-104"/>
      </p:cViewPr>
      <p:guideLst>
        <p:guide orient="horz" pos="285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1748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93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2000" b="1" baseline="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16FB69-30F6-8F44-ADC8-EA6BD287AEC9}" type="slidenum">
              <a:rPr 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FB76676-67F3-9940-A507-EC7D76D822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18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2000" b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EA9E21-E988-1D41-9162-701791E09111}" type="slidenum">
              <a:rPr lang="en-US" sz="1200">
                <a:solidFill>
                  <a:srgbClr val="000000"/>
                </a:solidFill>
              </a:rPr>
              <a:pPr eaLnBrk="1" hangingPunct="1"/>
              <a:t>11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68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489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2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2000" b="1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60769A-626D-684D-BC03-C2DD5A6DBFDD}" type="slidenum">
              <a:rPr lang="en-US" sz="1200">
                <a:solidFill>
                  <a:srgbClr val="000000"/>
                </a:solidFill>
              </a:rPr>
              <a:pPr eaLnBrk="1" hangingPunct="1"/>
              <a:t>15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11EAF8-9578-5049-B92D-0F067C0C1C3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96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6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11EAF8-9578-5049-B92D-0F067C0C1C3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12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5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96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11EAF8-9578-5049-B92D-0F067C0C1C3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680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624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50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616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ECON 1900 Fall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3260DAE-88BD-FC4B-94B4-D106BB86EBC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8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258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2588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11EAF8-9578-5049-B92D-0F067C0C1C3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023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95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5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11EAF8-9578-5049-B92D-0F067C0C1C3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5165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17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9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82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06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30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78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FB76676-67F3-9940-A507-EC7D76D822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18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884" y="4286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44" y="2479405"/>
            <a:ext cx="6400800" cy="1406795"/>
          </a:xfrm>
          <a:solidFill>
            <a:srgbClr val="72838D">
              <a:alpha val="10000"/>
            </a:srgbClr>
          </a:solidFill>
          <a:ln>
            <a:solidFill>
              <a:srgbClr val="72838D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457200" tIns="457200" rIns="457200" bIns="45720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rgbClr val="BD453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9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7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45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40805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CA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8229600" cy="5653910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15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19588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F7F7F"/>
                </a:solidFill>
                <a:latin typeface="Gill Sans" charset="0"/>
                <a:cs typeface="Gill Sans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B1056B-BF64-384F-9EF9-BDE066AFC4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19588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F7F7F"/>
                </a:solidFill>
                <a:latin typeface="Gill Sans" charset="0"/>
                <a:cs typeface="Gill Sans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042855E-4A63-314E-8268-08CFC35E47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8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19588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F7F7F"/>
                </a:solidFill>
                <a:latin typeface="Gill Sans" charset="0"/>
                <a:cs typeface="Gill Sans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7C7EF2-A98C-724F-A28C-E625564C65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t"/>
          <a:lstStyle>
            <a:lvl1pPr algn="ctr">
              <a:lnSpc>
                <a:spcPct val="125000"/>
              </a:lnSpc>
              <a:defRPr sz="2000" b="1">
                <a:solidFill>
                  <a:srgbClr val="BD4536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19588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F7F7F"/>
                </a:solidFill>
                <a:latin typeface="Gill Sans" charset="0"/>
                <a:cs typeface="Gill Sans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BAC9D1-DF08-6843-91F4-25A482E003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1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n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8229600" cy="5653910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339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8875"/>
            <a:ext cx="8229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6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1385A7"/>
          </a:solidFill>
          <a:latin typeface="Gill Sans SemiBold"/>
          <a:ea typeface="ＭＳ Ｐゴシック" pitchFamily="-65" charset="-128"/>
          <a:cs typeface="Gill Sans SemiBold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Arial" charset="0"/>
        <a:buChar char="•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1pPr>
      <a:lvl2pPr marL="742950" indent="-28575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Lucida Grande" charset="0"/>
        <a:buChar char="–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916305"/>
            <a:ext cx="9144000" cy="94169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118531" y="5916305"/>
            <a:ext cx="9262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smtClean="0">
                <a:solidFill>
                  <a:srgbClr val="032052"/>
                </a:solidFill>
                <a:latin typeface="Calibri" charset="0"/>
              </a:rPr>
              <a:t>What Gives When Prices Don’t?</a:t>
            </a:r>
            <a:endParaRPr lang="en-US" sz="4800" dirty="0">
              <a:solidFill>
                <a:srgbClr val="032052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39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3b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41" y="1066800"/>
            <a:ext cx="6882384" cy="5358384"/>
          </a:xfrm>
          <a:prstGeom prst="rect">
            <a:avLst/>
          </a:prstGeom>
        </p:spPr>
      </p:pic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2000720" y="0"/>
            <a:ext cx="6155439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Market for Two-Bedroom </a:t>
            </a:r>
            <a:r>
              <a:rPr lang="en-US" dirty="0" smtClean="0">
                <a:ea typeface="ＭＳ Ｐゴシック" charset="0"/>
              </a:rPr>
              <a:t>Apartments with Rent Controls</a:t>
            </a:r>
            <a:endParaRPr lang="en-US" dirty="0">
              <a:ea typeface="ＭＳ Ｐゴシック" charset="0"/>
            </a:endParaRPr>
          </a:p>
        </p:txBody>
      </p:sp>
      <p:sp>
        <p:nvSpPr>
          <p:cNvPr id="86018" name="TextBox 9"/>
          <p:cNvSpPr txBox="1">
            <a:spLocks noChangeArrowheads="1"/>
          </p:cNvSpPr>
          <p:nvPr/>
        </p:nvSpPr>
        <p:spPr bwMode="auto">
          <a:xfrm>
            <a:off x="0" y="336550"/>
            <a:ext cx="1984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</a:t>
            </a:r>
            <a:r>
              <a:rPr lang="en-US" sz="2800" dirty="0" smtClean="0">
                <a:solidFill>
                  <a:srgbClr val="F26522"/>
                </a:solidFill>
                <a:latin typeface="Gill Sans" charset="0"/>
              </a:rPr>
              <a:t>6.3b</a:t>
            </a:r>
            <a:endParaRPr lang="en-US" sz="2800" dirty="0">
              <a:solidFill>
                <a:srgbClr val="F26522"/>
              </a:solidFill>
              <a:latin typeface="Gill Sans" charset="0"/>
            </a:endParaRPr>
          </a:p>
        </p:txBody>
      </p:sp>
      <p:pic>
        <p:nvPicPr>
          <p:cNvPr id="11" name="Picture 10" descr="6.3b-build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73" y="4017555"/>
            <a:ext cx="1920240" cy="1810512"/>
          </a:xfrm>
          <a:prstGeom prst="rect">
            <a:avLst/>
          </a:prstGeom>
        </p:spPr>
      </p:pic>
      <p:pic>
        <p:nvPicPr>
          <p:cNvPr id="10" name="Picture 9" descr="6.3b-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73" y="1299165"/>
            <a:ext cx="1920240" cy="1207008"/>
          </a:xfrm>
          <a:prstGeom prst="rect">
            <a:avLst/>
          </a:prstGeom>
        </p:spPr>
      </p:pic>
      <p:pic>
        <p:nvPicPr>
          <p:cNvPr id="12" name="Picture 11" descr="6.3b-build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39" y="1869722"/>
            <a:ext cx="2820314" cy="2131162"/>
          </a:xfrm>
          <a:prstGeom prst="rect">
            <a:avLst/>
          </a:prstGeom>
        </p:spPr>
      </p:pic>
      <p:pic>
        <p:nvPicPr>
          <p:cNvPr id="5" name="Picture 4" descr="6.3b-build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22" y="2487359"/>
            <a:ext cx="6400800" cy="3651504"/>
          </a:xfrm>
          <a:prstGeom prst="rect">
            <a:avLst/>
          </a:prstGeom>
        </p:spPr>
      </p:pic>
      <p:pic>
        <p:nvPicPr>
          <p:cNvPr id="6" name="Picture 5" descr="6.3b-build1a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34" y="3827403"/>
            <a:ext cx="2292096" cy="920496"/>
          </a:xfrm>
          <a:prstGeom prst="rect">
            <a:avLst/>
          </a:prstGeom>
        </p:spPr>
      </p:pic>
      <p:pic>
        <p:nvPicPr>
          <p:cNvPr id="3" name="Picture 2" descr="6.3b-curve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624" y="1177345"/>
            <a:ext cx="5882640" cy="466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4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10"/>
          <p:cNvSpPr>
            <a:spLocks noGrp="1"/>
          </p:cNvSpPr>
          <p:nvPr>
            <p:ph idx="1"/>
          </p:nvPr>
        </p:nvSpPr>
        <p:spPr>
          <a:xfrm>
            <a:off x="457200" y="430213"/>
            <a:ext cx="8229600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Rent controls have unintended </a:t>
            </a:r>
            <a:r>
              <a:rPr lang="en-US" dirty="0" smtClean="0">
                <a:latin typeface="Gill Sans" charset="0"/>
                <a:ea typeface="ＭＳ Ｐゴシック" charset="0"/>
              </a:rPr>
              <a:t>consequences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Create </a:t>
            </a:r>
            <a:r>
              <a:rPr lang="en-US" dirty="0">
                <a:latin typeface="Gill Sans" charset="0"/>
                <a:ea typeface="ＭＳ Ｐゴシック" charset="0"/>
              </a:rPr>
              <a:t>housing shortages, giving landlords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the </a:t>
            </a:r>
            <a:r>
              <a:rPr lang="en-US" dirty="0">
                <a:latin typeface="Gill Sans" charset="0"/>
                <a:ea typeface="ＭＳ Ｐゴシック" charset="0"/>
              </a:rPr>
              <a:t>upper hand over tenants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Subsidize </a:t>
            </a:r>
            <a:r>
              <a:rPr lang="en-US" dirty="0">
                <a:latin typeface="Gill Sans" charset="0"/>
                <a:ea typeface="ＭＳ Ｐゴシック" charset="0"/>
              </a:rPr>
              <a:t>well-off tenants willing and able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to </a:t>
            </a:r>
            <a:r>
              <a:rPr lang="en-US" dirty="0">
                <a:latin typeface="Gill Sans" charset="0"/>
                <a:ea typeface="ＭＳ Ｐゴシック" charset="0"/>
              </a:rPr>
              <a:t>pay market-clearing rents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Inefficiency</a:t>
            </a:r>
            <a:r>
              <a:rPr lang="en-US" dirty="0">
                <a:latin typeface="Gill Sans" charset="0"/>
                <a:ea typeface="ＭＳ Ｐゴシック" charset="0"/>
              </a:rPr>
              <a:t>, reducing total surplus below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market</a:t>
            </a:r>
            <a:r>
              <a:rPr lang="en-US" dirty="0">
                <a:latin typeface="Gill Sans" charset="0"/>
                <a:ea typeface="ＭＳ Ｐゴシック" charset="0"/>
              </a:rPr>
              <a:t>-clearing amounts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3"/>
          <p:cNvSpPr>
            <a:spLocks noGrp="1"/>
          </p:cNvSpPr>
          <p:nvPr>
            <p:ph idx="1"/>
          </p:nvPr>
        </p:nvSpPr>
        <p:spPr>
          <a:xfrm>
            <a:off x="457200" y="430213"/>
            <a:ext cx="7586134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Alternative policies to help the homeless that </a:t>
            </a:r>
            <a:r>
              <a:rPr lang="en-US" dirty="0" smtClean="0">
                <a:latin typeface="Gill Sans" charset="0"/>
                <a:ea typeface="ＭＳ Ｐゴシック" charset="0"/>
              </a:rPr>
              <a:t>do </a:t>
            </a:r>
            <a:r>
              <a:rPr lang="en-US" dirty="0">
                <a:latin typeface="Gill Sans" charset="0"/>
                <a:ea typeface="ＭＳ Ｐゴシック" charset="0"/>
              </a:rPr>
              <a:t>not sacrifice market </a:t>
            </a:r>
            <a:r>
              <a:rPr lang="en-US" dirty="0" smtClean="0">
                <a:latin typeface="Gill Sans" charset="0"/>
                <a:ea typeface="ＭＳ Ｐゴシック" charset="0"/>
              </a:rPr>
              <a:t>flexibility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Government income subsidies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Government-supplied housing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All policies have opportunity costs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Be sure to look for unintended consequences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 of policies that have good intentions</a:t>
            </a:r>
          </a:p>
          <a:p>
            <a:pPr lvl="1"/>
            <a:endParaRPr lang="en-US" dirty="0">
              <a:latin typeface="Gill Sans" charset="0"/>
              <a:ea typeface="ＭＳ Ｐゴシック" charset="0"/>
            </a:endParaRPr>
          </a:p>
          <a:p>
            <a:pPr marL="0" indent="0">
              <a:buNone/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PRICE </a:t>
            </a:r>
            <a:r>
              <a:rPr lang="en-US" dirty="0">
                <a:ea typeface="ＭＳ Ｐゴシック" charset="0"/>
              </a:rPr>
              <a:t>FLOORS</a:t>
            </a:r>
          </a:p>
        </p:txBody>
      </p:sp>
      <p:sp>
        <p:nvSpPr>
          <p:cNvPr id="18433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4634283" y="1896363"/>
            <a:ext cx="2731715" cy="3352971"/>
          </a:xfrm>
        </p:spPr>
        <p:txBody>
          <a:bodyPr/>
          <a:lstStyle/>
          <a:p>
            <a:pPr marL="0" indent="0" algn="l">
              <a:buFont typeface="Arial" charset="0"/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Minimum wage laws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fix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wages above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market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-clearing levels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,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and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quantity adjustment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takes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the unintended form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of unemployment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.</a:t>
            </a:r>
          </a:p>
        </p:txBody>
      </p:sp>
      <p:pic>
        <p:nvPicPr>
          <p:cNvPr id="1843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329" y="1347322"/>
            <a:ext cx="321504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25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Fig-circular-flow_bas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7" y="1066168"/>
            <a:ext cx="7065962" cy="553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Fig-circular-flow_build3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779463"/>
            <a:ext cx="7620000" cy="597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ig-circular-flow_build1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061405"/>
            <a:ext cx="7065962" cy="553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Fig-circular-flow_build2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9343"/>
            <a:ext cx="7065962" cy="553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Fig-circular-flow_build4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868363"/>
            <a:ext cx="7620000" cy="597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itle 1"/>
          <p:cNvSpPr>
            <a:spLocks noGrp="1"/>
          </p:cNvSpPr>
          <p:nvPr>
            <p:ph type="title"/>
          </p:nvPr>
        </p:nvSpPr>
        <p:spPr>
          <a:xfrm>
            <a:off x="1854843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Circular Flow of Economic </a:t>
            </a:r>
            <a:r>
              <a:rPr lang="en-US" dirty="0" smtClean="0">
                <a:ea typeface="ＭＳ Ｐゴシック" charset="0"/>
              </a:rPr>
              <a:t>Life:</a:t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Labour Markets are Input Markets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16" name="Picture 15" descr="Fig-circular-flow_build6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67" y="1295400"/>
            <a:ext cx="6387295" cy="500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115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2"/>
          <p:cNvSpPr>
            <a:spLocks noGrp="1"/>
          </p:cNvSpPr>
          <p:nvPr>
            <p:ph idx="1"/>
          </p:nvPr>
        </p:nvSpPr>
        <p:spPr>
          <a:xfrm>
            <a:off x="457199" y="499546"/>
            <a:ext cx="8466667" cy="53594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Minimum wage </a:t>
            </a: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laws</a:t>
            </a:r>
            <a:b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example </a:t>
            </a:r>
            <a:r>
              <a:rPr lang="en-US" dirty="0">
                <a:latin typeface="Gill Sans" charset="0"/>
                <a:ea typeface="ＭＳ Ｐゴシック" charset="0"/>
              </a:rPr>
              <a:t>of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price floor 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minimum price set by government, </a:t>
            </a:r>
            <a:r>
              <a:rPr lang="en-US" dirty="0" smtClean="0">
                <a:latin typeface="Gill Sans" charset="0"/>
                <a:ea typeface="ＭＳ Ｐゴシック" charset="0"/>
              </a:rPr>
              <a:t>makes </a:t>
            </a:r>
            <a:r>
              <a:rPr lang="en-US" dirty="0">
                <a:latin typeface="Gill Sans" charset="0"/>
                <a:ea typeface="ＭＳ Ｐゴシック" charset="0"/>
              </a:rPr>
              <a:t>it illegal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to </a:t>
            </a:r>
            <a:r>
              <a:rPr lang="en-US" dirty="0">
                <a:latin typeface="Gill Sans" charset="0"/>
                <a:ea typeface="ＭＳ Ｐゴシック" charset="0"/>
              </a:rPr>
              <a:t>pay a lower wage – the price of labour</a:t>
            </a:r>
          </a:p>
          <a:p>
            <a:pPr>
              <a:lnSpc>
                <a:spcPct val="105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Living wage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estimated at $20 per hour, to allow individual in a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large </a:t>
            </a:r>
            <a:r>
              <a:rPr lang="en-US" dirty="0" smtClean="0">
                <a:latin typeface="Gill Sans" charset="0"/>
                <a:ea typeface="ＭＳ Ｐゴシック" charset="0"/>
              </a:rPr>
              <a:t>Canadian </a:t>
            </a:r>
            <a:r>
              <a:rPr lang="en-US" dirty="0">
                <a:latin typeface="Gill Sans" charset="0"/>
                <a:ea typeface="ＭＳ Ｐゴシック" charset="0"/>
              </a:rPr>
              <a:t>city to live above poverty line </a:t>
            </a:r>
            <a:endParaRPr lang="en-US" dirty="0" smtClean="0">
              <a:latin typeface="Gill Sans" charset="0"/>
              <a:ea typeface="ＭＳ Ｐゴシック" charset="0"/>
            </a:endParaRPr>
          </a:p>
          <a:p>
            <a:pPr>
              <a:lnSpc>
                <a:spcPct val="105000"/>
              </a:lnSpc>
            </a:pPr>
            <a:r>
              <a:rPr lang="en-US" dirty="0" smtClean="0">
                <a:latin typeface="Gill Sans" charset="0"/>
                <a:ea typeface="ＭＳ Ｐゴシック" charset="0"/>
              </a:rPr>
              <a:t>Unintended consequences of minimum wage above market-clearing wage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Q</a:t>
            </a:r>
            <a:r>
              <a:rPr lang="en-US" dirty="0" smtClean="0">
                <a:latin typeface="Gill Sans" charset="0"/>
                <a:ea typeface="ＭＳ Ｐゴシック" charset="0"/>
              </a:rPr>
              <a:t>uantity of labour supplied by households is greater than quantity of labour demanded by businesses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C</a:t>
            </a:r>
            <a:r>
              <a:rPr lang="en-US" dirty="0" smtClean="0">
                <a:latin typeface="Gill Sans" charset="0"/>
                <a:ea typeface="ＭＳ Ｐゴシック" charset="0"/>
              </a:rPr>
              <a:t>reates unemployment</a:t>
            </a:r>
          </a:p>
          <a:p>
            <a:pPr>
              <a:lnSpc>
                <a:spcPct val="105000"/>
              </a:lnSpc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0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2241796" y="0"/>
            <a:ext cx="4660409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Market for Unskilled </a:t>
            </a:r>
            <a:r>
              <a:rPr lang="en-US" dirty="0" smtClean="0">
                <a:ea typeface="ＭＳ Ｐゴシック" charset="0"/>
              </a:rPr>
              <a:t>Labour </a:t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with a Minimum Wage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4" name="Picture 3" descr="Fing6.4b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90" y="1248823"/>
            <a:ext cx="6388608" cy="5303520"/>
          </a:xfrm>
          <a:prstGeom prst="rect">
            <a:avLst/>
          </a:prstGeom>
        </p:spPr>
      </p:pic>
      <p:pic>
        <p:nvPicPr>
          <p:cNvPr id="3" name="Picture 2" descr="Fing6.4b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87" y="2787668"/>
            <a:ext cx="5309616" cy="694944"/>
          </a:xfrm>
          <a:prstGeom prst="rect">
            <a:avLst/>
          </a:prstGeom>
        </p:spPr>
      </p:pic>
      <p:pic>
        <p:nvPicPr>
          <p:cNvPr id="5" name="Picture 4" descr="Fing6.4b-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96" y="1837726"/>
            <a:ext cx="2084832" cy="4474464"/>
          </a:xfrm>
          <a:prstGeom prst="rect">
            <a:avLst/>
          </a:prstGeom>
        </p:spPr>
      </p:pic>
      <p:pic>
        <p:nvPicPr>
          <p:cNvPr id="6" name="Picture 5" descr="Fing6.4b-curv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91" y="1837726"/>
            <a:ext cx="5315712" cy="41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1"/>
          <p:cNvSpPr>
            <a:spLocks noGrp="1"/>
          </p:cNvSpPr>
          <p:nvPr>
            <p:ph idx="1"/>
          </p:nvPr>
        </p:nvSpPr>
        <p:spPr>
          <a:xfrm>
            <a:off x="457197" y="430214"/>
            <a:ext cx="8873069" cy="617378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How much u</a:t>
            </a:r>
            <a:r>
              <a:rPr lang="en-US" dirty="0" smtClean="0">
                <a:latin typeface="Gill Sans" charset="0"/>
                <a:ea typeface="ＭＳ Ｐゴシック" charset="0"/>
              </a:rPr>
              <a:t>nemployment is </a:t>
            </a:r>
            <a:r>
              <a:rPr lang="en-US" dirty="0">
                <a:latin typeface="Gill Sans" charset="0"/>
                <a:ea typeface="ＭＳ Ｐゴシック" charset="0"/>
              </a:rPr>
              <a:t>created by raising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minimum wage depends on elasticity of business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demand for unskilled </a:t>
            </a:r>
            <a:r>
              <a:rPr lang="en-US" dirty="0" err="1">
                <a:latin typeface="Gill Sans" charset="0"/>
                <a:ea typeface="ＭＳ Ｐゴシック" charset="0"/>
              </a:rPr>
              <a:t>labour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When demand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inelastic</a:t>
            </a:r>
            <a:r>
              <a:rPr lang="en-US" dirty="0" smtClean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latin typeface="Gill Sans" charset="0"/>
                <a:ea typeface="ＭＳ Ｐゴシック" charset="0"/>
              </a:rPr>
              <a:t>and businesses have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few </a:t>
            </a:r>
            <a:r>
              <a:rPr lang="en-US" dirty="0">
                <a:latin typeface="Gill Sans" charset="0"/>
                <a:ea typeface="ＭＳ Ｐゴシック" charset="0"/>
              </a:rPr>
              <a:t>substitutes for labour,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small</a:t>
            </a: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latin typeface="Gill Sans" charset="0"/>
                <a:ea typeface="ＭＳ Ｐゴシック" charset="0"/>
              </a:rPr>
              <a:t>response in </a:t>
            </a:r>
            <a:r>
              <a:rPr lang="en-US" dirty="0" smtClean="0">
                <a:latin typeface="Gill Sans" charset="0"/>
                <a:ea typeface="ＭＳ Ｐゴシック" charset="0"/>
              </a:rPr>
              <a:t>decreased </a:t>
            </a:r>
            <a:r>
              <a:rPr lang="en-US" dirty="0">
                <a:latin typeface="Gill Sans" charset="0"/>
                <a:ea typeface="ＭＳ Ｐゴシック" charset="0"/>
              </a:rPr>
              <a:t>quantity demanded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When demand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elastic</a:t>
            </a:r>
            <a:r>
              <a:rPr lang="en-US" dirty="0" smtClean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latin typeface="Gill Sans" charset="0"/>
                <a:ea typeface="ＭＳ Ｐゴシック" charset="0"/>
              </a:rPr>
              <a:t>and businesses can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easily substitute machines for </a:t>
            </a:r>
            <a:r>
              <a:rPr lang="en-US" dirty="0" smtClean="0">
                <a:latin typeface="Gill Sans" charset="0"/>
                <a:ea typeface="ＭＳ Ｐゴシック" charset="0"/>
              </a:rPr>
              <a:t>people,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large</a:t>
            </a: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latin typeface="Gill Sans" charset="0"/>
                <a:ea typeface="ＭＳ Ｐゴシック" charset="0"/>
              </a:rPr>
              <a:t>response in decreased quantity </a:t>
            </a:r>
            <a:r>
              <a:rPr lang="en-US" dirty="0" smtClean="0">
                <a:latin typeface="Gill Sans" charset="0"/>
                <a:ea typeface="ＭＳ Ｐゴシック" charset="0"/>
              </a:rPr>
              <a:t>demanded</a:t>
            </a:r>
          </a:p>
          <a:p>
            <a:pPr marL="3429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dirty="0" smtClean="0">
                <a:latin typeface="Gill Sans" charset="0"/>
                <a:ea typeface="ＭＳ Ｐゴシック" charset="0"/>
              </a:rPr>
              <a:t>Minimum wages help the working poor if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gains of workers who keep their jobs with higher incomes,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are greater than losses of workers who lose jobs and income</a:t>
            </a:r>
          </a:p>
        </p:txBody>
      </p:sp>
    </p:spTree>
    <p:extLst>
      <p:ext uri="{BB962C8B-B14F-4D97-AF65-F5344CB8AC3E}">
        <p14:creationId xmlns:p14="http://schemas.microsoft.com/office/powerpoint/2010/main" val="313736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ontent Placeholder 1"/>
          <p:cNvSpPr>
            <a:spLocks noGrp="1"/>
          </p:cNvSpPr>
          <p:nvPr>
            <p:ph idx="1"/>
          </p:nvPr>
        </p:nvSpPr>
        <p:spPr>
          <a:xfrm>
            <a:off x="457200" y="430213"/>
            <a:ext cx="8575675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In output markets,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i="1" dirty="0">
                <a:latin typeface="Times"/>
                <a:ea typeface="ＭＳ Ｐゴシック" charset="0"/>
                <a:cs typeface="Times"/>
              </a:rPr>
              <a:t>Q</a:t>
            </a:r>
            <a:r>
              <a:rPr lang="en-US" dirty="0">
                <a:latin typeface="Times"/>
                <a:ea typeface="ＭＳ Ｐゴシック" charset="0"/>
                <a:cs typeface="Times"/>
              </a:rPr>
              <a:t> </a:t>
            </a:r>
            <a:r>
              <a:rPr lang="en-US" dirty="0">
                <a:latin typeface="Gill Sans" charset="0"/>
                <a:ea typeface="ＭＳ Ｐゴシック" charset="0"/>
              </a:rPr>
              <a:t> X </a:t>
            </a:r>
            <a:r>
              <a:rPr lang="en-US" i="1" dirty="0">
                <a:latin typeface="Gill Sans" charset="0"/>
                <a:ea typeface="ＭＳ Ｐゴシック" charset="0"/>
              </a:rPr>
              <a:t> </a:t>
            </a:r>
            <a:r>
              <a:rPr lang="en-US" i="1" dirty="0">
                <a:latin typeface="Times"/>
                <a:ea typeface="ＭＳ Ｐゴシック" charset="0"/>
                <a:cs typeface="Times"/>
              </a:rPr>
              <a:t>P </a:t>
            </a:r>
            <a:r>
              <a:rPr lang="en-US" i="1" dirty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latin typeface="Gill Sans" charset="0"/>
                <a:ea typeface="ＭＳ Ｐゴシック" charset="0"/>
              </a:rPr>
              <a:t>= total revenue for business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In input markets,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i="1" dirty="0">
                <a:latin typeface="Times"/>
                <a:ea typeface="ＭＳ Ｐゴシック" charset="0"/>
                <a:cs typeface="Times"/>
              </a:rPr>
              <a:t>Q</a:t>
            </a:r>
            <a:r>
              <a:rPr lang="en-US" dirty="0">
                <a:latin typeface="Times"/>
                <a:ea typeface="ＭＳ Ｐゴシック" charset="0"/>
                <a:cs typeface="Times"/>
              </a:rPr>
              <a:t> </a:t>
            </a:r>
            <a:r>
              <a:rPr lang="en-US" dirty="0" smtClean="0">
                <a:latin typeface="Gill Sans" charset="0"/>
                <a:ea typeface="ＭＳ Ｐゴシック" charset="0"/>
              </a:rPr>
              <a:t>  </a:t>
            </a:r>
            <a:r>
              <a:rPr lang="en-US" dirty="0">
                <a:latin typeface="Gill Sans" charset="0"/>
                <a:ea typeface="ＭＳ Ｐゴシック" charset="0"/>
              </a:rPr>
              <a:t>X  </a:t>
            </a:r>
            <a:r>
              <a:rPr lang="en-US" i="1" dirty="0">
                <a:latin typeface="Times"/>
                <a:ea typeface="ＭＳ Ｐゴシック" charset="0"/>
                <a:cs typeface="Times"/>
              </a:rPr>
              <a:t>P</a:t>
            </a:r>
            <a:r>
              <a:rPr lang="en-US" dirty="0" smtClean="0">
                <a:latin typeface="Gill Sans" charset="0"/>
                <a:ea typeface="ＭＳ Ｐゴシック" charset="0"/>
              </a:rPr>
              <a:t>  </a:t>
            </a:r>
            <a:r>
              <a:rPr lang="en-US" dirty="0">
                <a:latin typeface="Gill Sans" charset="0"/>
                <a:ea typeface="ＭＳ Ｐゴシック" charset="0"/>
              </a:rPr>
              <a:t>= income for workers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(</a:t>
            </a:r>
            <a:r>
              <a:rPr lang="en-US" i="1" dirty="0">
                <a:latin typeface="Times"/>
                <a:ea typeface="ＭＳ Ｐゴシック" charset="0"/>
                <a:cs typeface="Times"/>
              </a:rPr>
              <a:t>Q</a:t>
            </a:r>
            <a:r>
              <a:rPr lang="en-US" dirty="0">
                <a:latin typeface="Times"/>
                <a:ea typeface="ＭＳ Ｐゴシック" charset="0"/>
                <a:cs typeface="Times"/>
              </a:rPr>
              <a:t> </a:t>
            </a:r>
            <a:r>
              <a:rPr lang="en-US" dirty="0" smtClean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latin typeface="Gill Sans" charset="0"/>
                <a:ea typeface="ＭＳ Ｐゴシック" charset="0"/>
              </a:rPr>
              <a:t>= hours worked</a:t>
            </a:r>
            <a:r>
              <a:rPr lang="en-US" dirty="0" smtClean="0">
                <a:latin typeface="Gill Sans" charset="0"/>
                <a:ea typeface="ＭＳ Ｐゴシック" charset="0"/>
              </a:rPr>
              <a:t>; </a:t>
            </a:r>
            <a:r>
              <a:rPr lang="en-US" i="1" dirty="0">
                <a:latin typeface="Times"/>
                <a:ea typeface="ＭＳ Ｐゴシック" charset="0"/>
                <a:cs typeface="Times"/>
              </a:rPr>
              <a:t>P</a:t>
            </a:r>
            <a:r>
              <a:rPr lang="en-US" dirty="0" smtClean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latin typeface="Gill Sans" charset="0"/>
                <a:ea typeface="ＭＳ Ｐゴシック" charset="0"/>
              </a:rPr>
              <a:t>= wage rate)</a:t>
            </a:r>
          </a:p>
          <a:p>
            <a:pPr>
              <a:tabLst>
                <a:tab pos="3048000" algn="l"/>
              </a:tabLst>
            </a:pPr>
            <a:r>
              <a:rPr lang="en-US" dirty="0">
                <a:latin typeface="Gill Sans" charset="0"/>
                <a:ea typeface="ＭＳ Ｐゴシック" charset="0"/>
              </a:rPr>
              <a:t>Increased wage (</a:t>
            </a:r>
            <a:r>
              <a:rPr lang="en-US" i="1" dirty="0">
                <a:latin typeface="Times"/>
                <a:ea typeface="ＭＳ Ｐゴシック" charset="0"/>
                <a:cs typeface="Times"/>
              </a:rPr>
              <a:t>P</a:t>
            </a:r>
            <a:r>
              <a:rPr lang="en-US" dirty="0">
                <a:latin typeface="Gill Sans" charset="0"/>
                <a:ea typeface="ＭＳ Ｐゴシック" charset="0"/>
              </a:rPr>
              <a:t>)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latin typeface="Gill Sans" charset="0"/>
                <a:ea typeface="ＭＳ Ｐゴシック" charset="0"/>
              </a:rPr>
              <a:t> increased </a:t>
            </a:r>
            <a:r>
              <a:rPr lang="en-US" dirty="0">
                <a:latin typeface="Gill Sans" charset="0"/>
                <a:ea typeface="ＭＳ Ｐゴシック" charset="0"/>
              </a:rPr>
              <a:t>income (</a:t>
            </a:r>
            <a:r>
              <a:rPr lang="en-US" i="1" dirty="0">
                <a:latin typeface="Times"/>
                <a:ea typeface="ＭＳ Ｐゴシック" charset="0"/>
                <a:cs typeface="Times"/>
              </a:rPr>
              <a:t>Q</a:t>
            </a:r>
            <a:r>
              <a:rPr lang="en-US" dirty="0">
                <a:latin typeface="Times"/>
                <a:ea typeface="ＭＳ Ｐゴシック" charset="0"/>
                <a:cs typeface="Times"/>
              </a:rPr>
              <a:t> </a:t>
            </a:r>
            <a:r>
              <a:rPr lang="en-US" dirty="0">
                <a:latin typeface="Gill Sans" charset="0"/>
                <a:ea typeface="ＭＳ Ｐゴシック" charset="0"/>
              </a:rPr>
              <a:t>  X  </a:t>
            </a:r>
            <a:r>
              <a:rPr lang="en-US" i="1" dirty="0">
                <a:latin typeface="Times"/>
                <a:ea typeface="ＭＳ Ｐゴシック" charset="0"/>
                <a:cs typeface="Times"/>
              </a:rPr>
              <a:t>P</a:t>
            </a:r>
            <a:r>
              <a:rPr lang="en-US" dirty="0">
                <a:latin typeface="Gill Sans" charset="0"/>
                <a:ea typeface="ＭＳ Ｐゴシック" charset="0"/>
              </a:rPr>
              <a:t>)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if labour demand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inelastic</a:t>
            </a:r>
          </a:p>
          <a:p>
            <a:pPr>
              <a:tabLst>
                <a:tab pos="3048000" algn="l"/>
              </a:tabLst>
            </a:pPr>
            <a:r>
              <a:rPr lang="en-US" dirty="0">
                <a:latin typeface="Gill Sans" charset="0"/>
                <a:ea typeface="ＭＳ Ｐゴシック" charset="0"/>
              </a:rPr>
              <a:t>Increased wage (</a:t>
            </a:r>
            <a:r>
              <a:rPr lang="en-US" i="1" dirty="0">
                <a:latin typeface="Times"/>
                <a:ea typeface="ＭＳ Ｐゴシック" charset="0"/>
                <a:cs typeface="Times"/>
              </a:rPr>
              <a:t>P</a:t>
            </a:r>
            <a:r>
              <a:rPr lang="en-US" dirty="0">
                <a:latin typeface="Gill Sans" charset="0"/>
                <a:ea typeface="ＭＳ Ｐゴシック" charset="0"/>
              </a:rPr>
              <a:t>)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latin typeface="Gill Sans" charset="0"/>
                <a:ea typeface="ＭＳ Ｐゴシック" charset="0"/>
              </a:rPr>
              <a:t> decreased </a:t>
            </a:r>
            <a:r>
              <a:rPr lang="en-US" dirty="0">
                <a:latin typeface="Gill Sans" charset="0"/>
                <a:ea typeface="ＭＳ Ｐゴシック" charset="0"/>
              </a:rPr>
              <a:t>income (</a:t>
            </a:r>
            <a:r>
              <a:rPr lang="en-US" i="1" dirty="0">
                <a:latin typeface="Times"/>
                <a:ea typeface="ＭＳ Ｐゴシック" charset="0"/>
                <a:cs typeface="Times"/>
              </a:rPr>
              <a:t>Q</a:t>
            </a:r>
            <a:r>
              <a:rPr lang="en-US" dirty="0">
                <a:latin typeface="Times"/>
                <a:ea typeface="ＭＳ Ｐゴシック" charset="0"/>
                <a:cs typeface="Times"/>
              </a:rPr>
              <a:t> </a:t>
            </a:r>
            <a:r>
              <a:rPr lang="en-US" dirty="0">
                <a:latin typeface="Gill Sans" charset="0"/>
                <a:ea typeface="ＭＳ Ｐゴシック" charset="0"/>
              </a:rPr>
              <a:t>  X  </a:t>
            </a:r>
            <a:r>
              <a:rPr lang="en-US" i="1" dirty="0">
                <a:latin typeface="Times"/>
                <a:ea typeface="ＭＳ Ｐゴシック" charset="0"/>
                <a:cs typeface="Times"/>
              </a:rPr>
              <a:t>P</a:t>
            </a:r>
            <a:r>
              <a:rPr lang="en-US" dirty="0">
                <a:latin typeface="Gill Sans" charset="0"/>
                <a:ea typeface="ＭＳ Ｐゴシック" charset="0"/>
              </a:rPr>
              <a:t>)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if labour demand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elastic</a:t>
            </a:r>
          </a:p>
          <a:p>
            <a:endParaRPr lang="en-US" sz="2400" dirty="0">
              <a:latin typeface="Gill Sans" charset="0"/>
              <a:ea typeface="ＭＳ Ｐゴシック" charset="0"/>
            </a:endParaRPr>
          </a:p>
          <a:p>
            <a:endParaRPr lang="en-US" dirty="0">
              <a:latin typeface="Gill Sans" charset="0"/>
              <a:ea typeface="ＭＳ Ｐゴシック" charset="0"/>
            </a:endParaRPr>
          </a:p>
          <a:p>
            <a:pPr eaLnBrk="1" hangingPunct="1">
              <a:buFont typeface="Arial" charset="0"/>
              <a:buNone/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25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1"/>
          <p:cNvSpPr>
            <a:spLocks noGrp="1"/>
          </p:cNvSpPr>
          <p:nvPr>
            <p:ph idx="1"/>
          </p:nvPr>
        </p:nvSpPr>
        <p:spPr>
          <a:xfrm>
            <a:off x="457200" y="430213"/>
            <a:ext cx="7759700" cy="5653087"/>
          </a:xfrm>
        </p:spPr>
        <p:txBody>
          <a:bodyPr/>
          <a:lstStyle/>
          <a:p>
            <a:pPr marL="571500" indent="-457200"/>
            <a:r>
              <a:rPr lang="en-US" dirty="0" smtClean="0">
                <a:latin typeface="Gill Sans" charset="0"/>
                <a:ea typeface="ＭＳ Ｐゴシック" charset="0"/>
              </a:rPr>
              <a:t>Alternative </a:t>
            </a:r>
            <a:r>
              <a:rPr lang="en-US" dirty="0">
                <a:latin typeface="Gill Sans" charset="0"/>
                <a:ea typeface="ＭＳ Ｐゴシック" charset="0"/>
              </a:rPr>
              <a:t>policies to help the working poor that </a:t>
            </a:r>
            <a:r>
              <a:rPr lang="en-US" dirty="0" smtClean="0">
                <a:latin typeface="Gill Sans" charset="0"/>
                <a:ea typeface="ＭＳ Ｐゴシック" charset="0"/>
              </a:rPr>
              <a:t>do </a:t>
            </a:r>
            <a:r>
              <a:rPr lang="en-US" dirty="0">
                <a:latin typeface="Gill Sans" charset="0"/>
                <a:ea typeface="ＭＳ Ｐゴシック" charset="0"/>
              </a:rPr>
              <a:t>not sacrifice market </a:t>
            </a:r>
            <a:r>
              <a:rPr lang="en-US" dirty="0" smtClean="0">
                <a:latin typeface="Gill Sans" charset="0"/>
                <a:ea typeface="ＭＳ Ｐゴシック" charset="0"/>
              </a:rPr>
              <a:t>flexibility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marL="971550" lvl="1" indent="-457200"/>
            <a:r>
              <a:rPr lang="en-US" dirty="0" smtClean="0">
                <a:latin typeface="Gill Sans" charset="0"/>
                <a:ea typeface="ＭＳ Ｐゴシック" charset="0"/>
              </a:rPr>
              <a:t>Training </a:t>
            </a:r>
            <a:r>
              <a:rPr lang="en-US" dirty="0">
                <a:latin typeface="Gill Sans" charset="0"/>
                <a:ea typeface="ＭＳ Ｐゴシック" charset="0"/>
              </a:rPr>
              <a:t>programs to help unskilled workers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get </a:t>
            </a:r>
            <a:r>
              <a:rPr lang="en-US" dirty="0">
                <a:latin typeface="Gill Sans" charset="0"/>
                <a:ea typeface="ＭＳ Ｐゴシック" charset="0"/>
              </a:rPr>
              <a:t>higher-paying jobs</a:t>
            </a:r>
          </a:p>
          <a:p>
            <a:pPr marL="971550" lvl="1" indent="-457200"/>
            <a:r>
              <a:rPr lang="en-US" dirty="0" smtClean="0">
                <a:latin typeface="Gill Sans" charset="0"/>
                <a:ea typeface="ＭＳ Ｐゴシック" charset="0"/>
              </a:rPr>
              <a:t>Wage </a:t>
            </a:r>
            <a:r>
              <a:rPr lang="en-US" dirty="0">
                <a:latin typeface="Gill Sans" charset="0"/>
                <a:ea typeface="ＭＳ Ｐゴシック" charset="0"/>
              </a:rPr>
              <a:t>supplements</a:t>
            </a:r>
          </a:p>
          <a:p>
            <a:pPr marL="571500" indent="-457200"/>
            <a:r>
              <a:rPr lang="en-US" dirty="0">
                <a:latin typeface="Gill Sans" charset="0"/>
                <a:ea typeface="ＭＳ Ｐゴシック" charset="0"/>
              </a:rPr>
              <a:t>All policies have opportunity costs</a:t>
            </a:r>
          </a:p>
          <a:p>
            <a:pPr marL="971550" lvl="1" indent="-457200"/>
            <a:r>
              <a:rPr lang="en-US" dirty="0">
                <a:latin typeface="Gill Sans" charset="0"/>
                <a:ea typeface="ＭＳ Ｐゴシック" charset="0"/>
              </a:rPr>
              <a:t>Be sure to look for unintended consequences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before making up your mind about policy choices </a:t>
            </a:r>
          </a:p>
          <a:p>
            <a:pPr marL="971550" lvl="1" indent="-457200"/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6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Market Demand and Supply for Piercings</a:t>
            </a:r>
          </a:p>
        </p:txBody>
      </p:sp>
      <p:sp>
        <p:nvSpPr>
          <p:cNvPr id="10242" name="TextBox 9"/>
          <p:cNvSpPr txBox="1">
            <a:spLocks noChangeArrowheads="1"/>
          </p:cNvSpPr>
          <p:nvPr/>
        </p:nvSpPr>
        <p:spPr bwMode="auto">
          <a:xfrm>
            <a:off x="0" y="302682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4.1</a:t>
            </a:r>
          </a:p>
        </p:txBody>
      </p:sp>
      <p:pic>
        <p:nvPicPr>
          <p:cNvPr id="10243" name="Picture 1" descr="4.1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462088"/>
            <a:ext cx="5973762" cy="492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4.1-buil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1355725"/>
            <a:ext cx="3719513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4.1-buil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88" y="1641475"/>
            <a:ext cx="52800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4.1-build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2041525"/>
            <a:ext cx="1820862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4.1-build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3873500"/>
            <a:ext cx="182086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4.1-build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3167063"/>
            <a:ext cx="23844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ctrTitle"/>
          </p:nvPr>
        </p:nvSpPr>
        <p:spPr>
          <a:xfrm>
            <a:off x="620245" y="-3175"/>
            <a:ext cx="7543800" cy="1470025"/>
          </a:xfrm>
          <a:ln/>
        </p:spPr>
        <p:txBody>
          <a:bodyPr/>
          <a:lstStyle/>
          <a:p>
            <a:r>
              <a:rPr lang="en-US" dirty="0">
                <a:ea typeface="ＭＳ Ｐゴシック" charset="0"/>
              </a:rPr>
              <a:t>TRADE-OFFS BETWEEN </a:t>
            </a:r>
            <a:r>
              <a:rPr lang="en-US" dirty="0" smtClean="0">
                <a:ea typeface="ＭＳ Ｐゴシック" charset="0"/>
              </a:rPr>
              <a:t/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EFFICIENCY </a:t>
            </a:r>
            <a:r>
              <a:rPr lang="en-US" dirty="0">
                <a:ea typeface="ＭＳ Ｐゴシック" charset="0"/>
              </a:rPr>
              <a:t>&amp; EQUITY</a:t>
            </a:r>
          </a:p>
        </p:txBody>
      </p:sp>
      <p:sp>
        <p:nvSpPr>
          <p:cNvPr id="26625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920812" y="4394946"/>
            <a:ext cx="6942666" cy="1296529"/>
          </a:xfrm>
        </p:spPr>
        <p:txBody>
          <a:bodyPr/>
          <a:lstStyle/>
          <a:p>
            <a:pPr marL="0" indent="0" algn="ctr">
              <a:lnSpc>
                <a:spcPct val="114000"/>
              </a:lnSpc>
              <a:buFont typeface="Arial" charset="0"/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Well-functioning markets are efficient,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but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not always equitable.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Government may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smartly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choose policies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that create more equitable outcomes, even though the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trade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-off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is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less efficiency.</a:t>
            </a:r>
          </a:p>
        </p:txBody>
      </p:sp>
      <p:pic>
        <p:nvPicPr>
          <p:cNvPr id="4" name="Picture 3" descr="People-ho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249" y="1373841"/>
            <a:ext cx="441379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4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1"/>
          <p:cNvSpPr>
            <a:spLocks noGrp="1"/>
          </p:cNvSpPr>
          <p:nvPr>
            <p:ph idx="1"/>
          </p:nvPr>
        </p:nvSpPr>
        <p:spPr>
          <a:xfrm>
            <a:off x="457199" y="431814"/>
            <a:ext cx="8686801" cy="5005388"/>
          </a:xfrm>
        </p:spPr>
        <p:txBody>
          <a:bodyPr/>
          <a:lstStyle/>
          <a:p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Efficient</a:t>
            </a:r>
            <a:r>
              <a:rPr lang="en-US" dirty="0">
                <a:latin typeface="Gill Sans" charset="0"/>
                <a:ea typeface="ＭＳ Ｐゴシック" charset="0"/>
              </a:rPr>
              <a:t>, well-functioning markets produce the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products </a:t>
            </a:r>
            <a:r>
              <a:rPr lang="en-US" dirty="0">
                <a:latin typeface="Gill Sans" charset="0"/>
                <a:ea typeface="ＭＳ Ｐゴシック" charset="0"/>
              </a:rPr>
              <a:t>and services we value most, which means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outputs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go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to those most willing and able to pay</a:t>
            </a:r>
            <a:b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</a:br>
            <a:endParaRPr lang="en-US" dirty="0">
              <a:solidFill>
                <a:srgbClr val="BD4536"/>
              </a:solidFill>
              <a:latin typeface="Gill Sans" charset="0"/>
              <a:ea typeface="ＭＳ Ｐゴシック" charset="0"/>
            </a:endParaRPr>
          </a:p>
          <a:p>
            <a:r>
              <a:rPr lang="en-US" dirty="0">
                <a:latin typeface="Gill Sans" charset="0"/>
                <a:ea typeface="ＭＳ Ｐゴシック" charset="0"/>
              </a:rPr>
              <a:t>But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efficient market outcomes may not be fair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or equitable</a:t>
            </a:r>
            <a:endParaRPr lang="en-US" dirty="0">
              <a:solidFill>
                <a:srgbClr val="BD4536"/>
              </a:solidFill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008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1"/>
          <p:cNvSpPr>
            <a:spLocks noGrp="1"/>
          </p:cNvSpPr>
          <p:nvPr>
            <p:ph idx="1"/>
          </p:nvPr>
        </p:nvSpPr>
        <p:spPr>
          <a:xfrm>
            <a:off x="457199" y="414881"/>
            <a:ext cx="8568268" cy="5005388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Efficient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market outcome </a:t>
            </a:r>
            <a:endParaRPr lang="en-US" dirty="0" smtClean="0">
              <a:solidFill>
                <a:srgbClr val="1385A7"/>
              </a:solidFill>
              <a:latin typeface="Gill Sans" charset="0"/>
              <a:ea typeface="ＭＳ Ｐゴシック" charset="0"/>
            </a:endParaRPr>
          </a:p>
          <a:p>
            <a:pPr lvl="1">
              <a:lnSpc>
                <a:spcPct val="125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C</a:t>
            </a:r>
            <a:r>
              <a:rPr lang="en-US" dirty="0" smtClean="0">
                <a:latin typeface="Gill Sans" charset="0"/>
                <a:ea typeface="ＭＳ Ｐゴシック" charset="0"/>
              </a:rPr>
              <a:t>oordinates </a:t>
            </a:r>
            <a:r>
              <a:rPr lang="en-US" dirty="0">
                <a:latin typeface="Gill Sans" charset="0"/>
                <a:ea typeface="ＭＳ Ｐゴシック" charset="0"/>
              </a:rPr>
              <a:t>smart choices of businesses and consumers </a:t>
            </a:r>
            <a:endParaRPr lang="en-US" dirty="0" smtClean="0">
              <a:latin typeface="Gill Sans" charset="0"/>
              <a:ea typeface="ＭＳ Ｐゴシック" charset="0"/>
            </a:endParaRPr>
          </a:p>
          <a:p>
            <a:pPr lvl="1">
              <a:lnSpc>
                <a:spcPct val="125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O</a:t>
            </a:r>
            <a:r>
              <a:rPr lang="en-US" dirty="0" smtClean="0">
                <a:latin typeface="Gill Sans" charset="0"/>
                <a:ea typeface="ＭＳ Ｐゴシック" charset="0"/>
              </a:rPr>
              <a:t>utputs </a:t>
            </a:r>
            <a:r>
              <a:rPr lang="en-US" dirty="0">
                <a:latin typeface="Gill Sans" charset="0"/>
                <a:ea typeface="ＭＳ Ｐゴシック" charset="0"/>
              </a:rPr>
              <a:t>are produced at lowest cost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(</a:t>
            </a:r>
            <a:r>
              <a:rPr lang="en-US" dirty="0">
                <a:latin typeface="Gill Sans" charset="0"/>
                <a:ea typeface="ＭＳ Ｐゴシック" charset="0"/>
              </a:rPr>
              <a:t>prices just cover all opportunity costs of production</a:t>
            </a:r>
            <a:r>
              <a:rPr lang="en-US" dirty="0" smtClean="0">
                <a:latin typeface="Gill Sans" charset="0"/>
                <a:ea typeface="ＭＳ Ｐゴシック" charset="0"/>
              </a:rPr>
              <a:t>)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C</a:t>
            </a:r>
            <a:r>
              <a:rPr lang="en-US" dirty="0" smtClean="0">
                <a:latin typeface="Gill Sans" charset="0"/>
                <a:ea typeface="ＭＳ Ｐゴシック" charset="0"/>
              </a:rPr>
              <a:t>onsumers </a:t>
            </a:r>
            <a:r>
              <a:rPr lang="en-US" dirty="0">
                <a:latin typeface="Gill Sans" charset="0"/>
                <a:ea typeface="ＭＳ Ｐゴシック" charset="0"/>
              </a:rPr>
              <a:t>buy products and services providing the most bang per buck (marginal benefit greater than price</a:t>
            </a:r>
            <a:r>
              <a:rPr lang="en-US" dirty="0" smtClean="0">
                <a:latin typeface="Gill Sans" charset="0"/>
                <a:ea typeface="ＭＳ Ｐゴシック" charset="0"/>
              </a:rPr>
              <a:t>)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87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1" descr="4.10a-no-buil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035050"/>
            <a:ext cx="698182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1201207" y="0"/>
            <a:ext cx="7046381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Maximum Total Surplus for </a:t>
            </a:r>
            <a:r>
              <a:rPr lang="en-US" dirty="0" smtClean="0">
                <a:solidFill>
                  <a:srgbClr val="000000"/>
                </a:solidFill>
                <a:ea typeface="ＭＳ Ｐゴシック" charset="0"/>
              </a:rPr>
              <a:t>Efficient 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Market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27600" y="3064944"/>
            <a:ext cx="4013200" cy="1777989"/>
            <a:chOff x="4927600" y="3064944"/>
            <a:chExt cx="4013200" cy="1777989"/>
          </a:xfrm>
        </p:grpSpPr>
        <p:sp>
          <p:nvSpPr>
            <p:cNvPr id="2" name="TextBox 1"/>
            <p:cNvSpPr txBox="1"/>
            <p:nvPr/>
          </p:nvSpPr>
          <p:spPr>
            <a:xfrm>
              <a:off x="6858000" y="3064944"/>
              <a:ext cx="2082800" cy="1323439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All these consumers do </a:t>
              </a:r>
              <a:br>
                <a:rPr lang="en-US" sz="2000" dirty="0" smtClean="0"/>
              </a:br>
              <a:r>
                <a:rPr lang="en-US" sz="2000" dirty="0" smtClean="0"/>
                <a:t>not get the product</a:t>
              </a:r>
              <a:endParaRPr lang="en-US" sz="2000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927600" y="3234267"/>
              <a:ext cx="2929467" cy="1608666"/>
              <a:chOff x="4927600" y="3234267"/>
              <a:chExt cx="2929467" cy="1608666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4927600" y="3234267"/>
                <a:ext cx="1930400" cy="152400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>
                <a:off x="7636933" y="4388383"/>
                <a:ext cx="220134" cy="454550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704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Consumers who do not buy at equilibrium,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market-clearing prices are either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Unwilling —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because marginal benefit is less than price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(even though could afford to buy), or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Unable to afford to buy — 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even though willing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(marginal benefit is greater than price</a:t>
            </a:r>
            <a:r>
              <a:rPr lang="en-US" dirty="0" smtClean="0">
                <a:latin typeface="Gill Sans" charset="0"/>
                <a:ea typeface="ＭＳ Ｐゴシック" charset="0"/>
              </a:rPr>
              <a:t>)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7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ontent Placeholder 1"/>
          <p:cNvSpPr>
            <a:spLocks noGrp="1"/>
          </p:cNvSpPr>
          <p:nvPr>
            <p:ph idx="1"/>
          </p:nvPr>
        </p:nvSpPr>
        <p:spPr>
          <a:xfrm>
            <a:off x="457199" y="430213"/>
            <a:ext cx="8449734" cy="5653087"/>
          </a:xfrm>
        </p:spPr>
        <p:txBody>
          <a:bodyPr/>
          <a:lstStyle/>
          <a:p>
            <a:r>
              <a:rPr lang="en-US" dirty="0" smtClean="0">
                <a:latin typeface="Gill Sans" charset="0"/>
                <a:ea typeface="ＭＳ Ｐゴシック" charset="0"/>
              </a:rPr>
              <a:t>Allowing </a:t>
            </a:r>
            <a:r>
              <a:rPr lang="en-US" dirty="0">
                <a:latin typeface="Gill Sans" charset="0"/>
                <a:ea typeface="ＭＳ Ｐゴシック" charset="0"/>
              </a:rPr>
              <a:t>markets to operate without government interaction is a choice with an opportunity cost — unfairness or </a:t>
            </a:r>
            <a:r>
              <a:rPr lang="en-US" dirty="0" smtClean="0">
                <a:latin typeface="Gill Sans" charset="0"/>
                <a:ea typeface="ＭＳ Ｐゴシック" charset="0"/>
              </a:rPr>
              <a:t>inequality</a:t>
            </a:r>
          </a:p>
          <a:p>
            <a:r>
              <a:rPr lang="en-US" dirty="0" smtClean="0">
                <a:latin typeface="Gill Sans" charset="0"/>
                <a:ea typeface="ＭＳ Ｐゴシック" charset="0"/>
              </a:rPr>
              <a:t>Trade</a:t>
            </a:r>
            <a:r>
              <a:rPr lang="en-US" dirty="0">
                <a:latin typeface="Gill Sans" charset="0"/>
                <a:ea typeface="ＭＳ Ｐゴシック" charset="0"/>
              </a:rPr>
              <a:t>-off between efficiency and equity.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Compare </a:t>
            </a:r>
            <a:r>
              <a:rPr lang="en-US" dirty="0">
                <a:latin typeface="Gill Sans" charset="0"/>
                <a:ea typeface="ＭＳ Ｐゴシック" charset="0"/>
              </a:rPr>
              <a:t>U.S. market-driven health care with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Canadian universal, government-run health care</a:t>
            </a:r>
          </a:p>
          <a:p>
            <a:pPr lvl="1">
              <a:spcAft>
                <a:spcPct val="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Canadian-style government healthcare more equitable, but less efficient</a:t>
            </a:r>
          </a:p>
          <a:p>
            <a:pPr lvl="1">
              <a:spcAft>
                <a:spcPct val="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U.S.-style private market outcome more efficient,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but </a:t>
            </a:r>
            <a:r>
              <a:rPr lang="en-US" dirty="0">
                <a:latin typeface="Gill Sans" charset="0"/>
                <a:ea typeface="ＭＳ Ｐゴシック" charset="0"/>
              </a:rPr>
              <a:t>less equitable</a:t>
            </a:r>
          </a:p>
          <a:p>
            <a:pPr lvl="1">
              <a:spcAft>
                <a:spcPct val="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Health-care waiting lists are a quantity adjustment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when </a:t>
            </a:r>
            <a:r>
              <a:rPr lang="en-US" dirty="0" smtClean="0">
                <a:latin typeface="Gill Sans" charset="0"/>
                <a:ea typeface="ＭＳ Ｐゴシック" charset="0"/>
              </a:rPr>
              <a:t>prices </a:t>
            </a:r>
            <a:r>
              <a:rPr lang="en-US" dirty="0">
                <a:latin typeface="Gill Sans" charset="0"/>
                <a:ea typeface="ＭＳ Ｐゴシック" charset="0"/>
              </a:rPr>
              <a:t>are fixed too </a:t>
            </a:r>
            <a:r>
              <a:rPr lang="en-US" dirty="0" smtClean="0">
                <a:latin typeface="Gill Sans" charset="0"/>
                <a:ea typeface="ＭＳ Ｐゴシック" charset="0"/>
              </a:rPr>
              <a:t>low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5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ontent Placeholder 1"/>
          <p:cNvSpPr>
            <a:spLocks noGrp="1"/>
          </p:cNvSpPr>
          <p:nvPr>
            <p:ph idx="1"/>
          </p:nvPr>
        </p:nvSpPr>
        <p:spPr>
          <a:xfrm>
            <a:off x="457199" y="430213"/>
            <a:ext cx="8449734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Government may make smart policy choices that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Create more equitable outcomes,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even though the trade-off is less efficiency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Create more efficient outcomes,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even though the trade-off is less equity</a:t>
            </a:r>
          </a:p>
          <a:p>
            <a:endParaRPr lang="en-US" dirty="0" smtClean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63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ctrTitle"/>
          </p:nvPr>
        </p:nvSpPr>
        <p:spPr>
          <a:xfrm>
            <a:off x="75259" y="1586677"/>
            <a:ext cx="9144000" cy="1470025"/>
          </a:xfrm>
          <a:ln/>
        </p:spPr>
        <p:txBody>
          <a:bodyPr/>
          <a:lstStyle/>
          <a:p>
            <a:r>
              <a:rPr lang="en-US" dirty="0">
                <a:ea typeface="ＭＳ Ｐゴシック" charset="0"/>
              </a:rPr>
              <a:t>WHAT ECONOMICS CAN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AND CANNOT DO FOR YOU</a:t>
            </a:r>
          </a:p>
        </p:txBody>
      </p:sp>
      <p:sp>
        <p:nvSpPr>
          <p:cNvPr id="33793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673100" y="2836387"/>
            <a:ext cx="7797800" cy="3121025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Once you choose to support a political position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or social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goal based on your values, positive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economic thinking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helps identify the smartest choices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to efficiently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achieve that goal.</a:t>
            </a:r>
          </a:p>
        </p:txBody>
      </p:sp>
    </p:spTree>
    <p:extLst>
      <p:ext uri="{BB962C8B-B14F-4D97-AF65-F5344CB8AC3E}">
        <p14:creationId xmlns:p14="http://schemas.microsoft.com/office/powerpoint/2010/main" val="3118035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1"/>
          <p:cNvSpPr>
            <a:spLocks noGrp="1"/>
          </p:cNvSpPr>
          <p:nvPr>
            <p:ph idx="1"/>
          </p:nvPr>
        </p:nvSpPr>
        <p:spPr>
          <a:xfrm>
            <a:off x="457199" y="601144"/>
            <a:ext cx="7857067" cy="5005388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Positive (or empirical) statements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about what is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Can be evaluated as true or false by </a:t>
            </a:r>
            <a:r>
              <a:rPr lang="en-US" dirty="0" smtClean="0">
                <a:latin typeface="Gill Sans" charset="0"/>
                <a:ea typeface="ＭＳ Ｐゴシック" charset="0"/>
              </a:rPr>
              <a:t>checking </a:t>
            </a:r>
            <a:r>
              <a:rPr lang="en-US" dirty="0">
                <a:latin typeface="Gill Sans" charset="0"/>
                <a:ea typeface="ＭＳ Ｐゴシック" charset="0"/>
              </a:rPr>
              <a:t>facts</a:t>
            </a:r>
          </a:p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Normative statements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about what you believe should be;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involve </a:t>
            </a:r>
            <a:r>
              <a:rPr lang="en-US" dirty="0">
                <a:latin typeface="Gill Sans" charset="0"/>
                <a:ea typeface="ＭＳ Ｐゴシック" charset="0"/>
              </a:rPr>
              <a:t>value judgments</a:t>
            </a:r>
          </a:p>
          <a:p>
            <a:r>
              <a:rPr lang="en-US" dirty="0" smtClean="0">
                <a:latin typeface="Gill Sans" charset="0"/>
                <a:ea typeface="ＭＳ Ｐゴシック" charset="0"/>
              </a:rPr>
              <a:t>Efficiency versus Equity choices are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normative</a:t>
            </a:r>
            <a:endParaRPr lang="en-US" dirty="0">
              <a:solidFill>
                <a:srgbClr val="BD4536"/>
              </a:solidFill>
              <a:latin typeface="Gill Sans" charset="0"/>
              <a:ea typeface="ＭＳ Ｐゴシック" charset="0"/>
            </a:endParaRPr>
          </a:p>
          <a:p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71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ontent Placeholder 3"/>
          <p:cNvSpPr>
            <a:spLocks noGrp="1"/>
          </p:cNvSpPr>
          <p:nvPr>
            <p:ph idx="1"/>
          </p:nvPr>
        </p:nvSpPr>
        <p:spPr>
          <a:xfrm>
            <a:off x="457200" y="430213"/>
            <a:ext cx="7631113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Two definitions of </a:t>
            </a:r>
            <a:r>
              <a:rPr lang="en-US" dirty="0" smtClean="0">
                <a:latin typeface="Gill Sans" charset="0"/>
                <a:ea typeface="ＭＳ Ｐゴシック" charset="0"/>
              </a:rPr>
              <a:t>equity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Equal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outcomes</a:t>
            </a:r>
            <a:r>
              <a:rPr lang="en-US" dirty="0" smtClean="0">
                <a:latin typeface="Gill Sans" charset="0"/>
                <a:ea typeface="ＭＳ Ｐゴシック" charset="0"/>
              </a:rPr>
              <a:t> </a:t>
            </a:r>
            <a:r>
              <a:rPr lang="en-US" dirty="0" smtClean="0"/>
              <a:t>— </a:t>
            </a:r>
            <a:br>
              <a:rPr lang="en-US" dirty="0" smtClean="0"/>
            </a:br>
            <a:r>
              <a:rPr lang="en-US" dirty="0" smtClean="0">
                <a:latin typeface="Gill Sans" charset="0"/>
                <a:ea typeface="ＭＳ Ｐゴシック" charset="0"/>
              </a:rPr>
              <a:t>at </a:t>
            </a:r>
            <a:r>
              <a:rPr lang="en-US" dirty="0">
                <a:latin typeface="Gill Sans" charset="0"/>
                <a:ea typeface="ＭＳ Ｐゴシック" charset="0"/>
              </a:rPr>
              <a:t>the end, everyone gets the same amount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Equal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opportunities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r>
              <a:rPr lang="en-US" dirty="0" smtClean="0"/>
              <a:t>— </a:t>
            </a:r>
            <a:br>
              <a:rPr lang="en-US" dirty="0" smtClean="0"/>
            </a:br>
            <a:r>
              <a:rPr lang="en-US" dirty="0" smtClean="0">
                <a:latin typeface="Gill Sans" charset="0"/>
                <a:ea typeface="ＭＳ Ｐゴシック" charset="0"/>
              </a:rPr>
              <a:t>at </a:t>
            </a:r>
            <a:r>
              <a:rPr lang="en-US" dirty="0">
                <a:latin typeface="Gill Sans" charset="0"/>
                <a:ea typeface="ＭＳ Ｐゴシック" charset="0"/>
              </a:rPr>
              <a:t>the start, everyone has the same opportunities, </a:t>
            </a:r>
            <a:r>
              <a:rPr lang="en-US" dirty="0" smtClean="0">
                <a:latin typeface="Gill Sans" charset="0"/>
                <a:ea typeface="ＭＳ Ｐゴシック" charset="0"/>
              </a:rPr>
              <a:t>but </a:t>
            </a:r>
            <a:r>
              <a:rPr lang="en-US" dirty="0">
                <a:latin typeface="Gill Sans" charset="0"/>
                <a:ea typeface="ＭＳ Ｐゴシック" charset="0"/>
              </a:rPr>
              <a:t>the outcomes can be </a:t>
            </a:r>
            <a:r>
              <a:rPr lang="en-US" dirty="0" smtClean="0">
                <a:latin typeface="Gill Sans" charset="0"/>
                <a:ea typeface="ＭＳ Ｐゴシック" charset="0"/>
              </a:rPr>
              <a:t>different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21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ctrTitle"/>
          </p:nvPr>
        </p:nvSpPr>
        <p:spPr>
          <a:xfrm>
            <a:off x="1163078" y="-3175"/>
            <a:ext cx="6864350" cy="1470025"/>
          </a:xfrm>
          <a:ln/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DO </a:t>
            </a:r>
            <a:r>
              <a:rPr lang="en-US" dirty="0">
                <a:ea typeface="ＭＳ Ｐゴシック" charset="0"/>
              </a:rPr>
              <a:t>PRICES OR QUANTITIES ADJUST?</a:t>
            </a:r>
          </a:p>
        </p:txBody>
      </p:sp>
      <p:sp>
        <p:nvSpPr>
          <p:cNvPr id="8193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519031" y="4212084"/>
            <a:ext cx="6152444" cy="204383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When government fixes prices, the smart choices of consumers and businesses are not coordinated. Quantities adjust to whichever is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less </a:t>
            </a:r>
            <a:r>
              <a:rPr lang="en-US" sz="2400" dirty="0" smtClean="0">
                <a:solidFill>
                  <a:srgbClr val="595959"/>
                </a:solidFill>
              </a:rPr>
              <a:t>—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quantity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supplied or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quantity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demanded.</a:t>
            </a:r>
          </a:p>
        </p:txBody>
      </p:sp>
      <p:pic>
        <p:nvPicPr>
          <p:cNvPr id="3" name="Picture 2" descr="costc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53" y="1219200"/>
            <a:ext cx="3840000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1"/>
          <p:cNvSpPr>
            <a:spLocks noGrp="1"/>
          </p:cNvSpPr>
          <p:nvPr>
            <p:ph idx="1"/>
          </p:nvPr>
        </p:nvSpPr>
        <p:spPr>
          <a:xfrm>
            <a:off x="457199" y="1041400"/>
            <a:ext cx="8467725" cy="49403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Equal OUTCOMES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Politicians on political </a:t>
            </a:r>
            <a:r>
              <a:rPr lang="en-US" dirty="0">
                <a:latin typeface="Gill Sans" charset="0"/>
                <a:ea typeface="ＭＳ Ｐゴシック" charset="0"/>
              </a:rPr>
              <a:t>left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Redistribution </a:t>
            </a:r>
            <a:r>
              <a:rPr lang="en-US" dirty="0">
                <a:latin typeface="Gill Sans" charset="0"/>
                <a:ea typeface="ＭＳ Ｐゴシック" charset="0"/>
              </a:rPr>
              <a:t>of incomes towards equality: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skeptical </a:t>
            </a:r>
            <a:r>
              <a:rPr lang="en-US" dirty="0">
                <a:latin typeface="Gill Sans" charset="0"/>
                <a:ea typeface="ＭＳ Ｐゴシック" charset="0"/>
              </a:rPr>
              <a:t>about equal opportunities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Equity </a:t>
            </a:r>
            <a:r>
              <a:rPr lang="en-US" dirty="0">
                <a:latin typeface="Gill Sans" charset="0"/>
                <a:ea typeface="ＭＳ Ｐゴシック" charset="0"/>
              </a:rPr>
              <a:t>priority over efficiency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Equal OPPORTUNITIES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Politicians on political </a:t>
            </a:r>
            <a:r>
              <a:rPr lang="en-US" dirty="0">
                <a:latin typeface="Gill Sans" charset="0"/>
                <a:ea typeface="ＭＳ Ｐゴシック" charset="0"/>
              </a:rPr>
              <a:t>right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Unequal outcomes are f</a:t>
            </a:r>
            <a:r>
              <a:rPr lang="en-US" dirty="0">
                <a:latin typeface="Gill Sans" charset="0"/>
                <a:ea typeface="ＭＳ Ｐゴシック" charset="0"/>
              </a:rPr>
              <a:t>air result of personal differences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Efficiency </a:t>
            </a:r>
            <a:r>
              <a:rPr lang="en-US" dirty="0">
                <a:latin typeface="Gill Sans" charset="0"/>
                <a:ea typeface="ＭＳ Ｐゴシック" charset="0"/>
              </a:rPr>
              <a:t>priority over equal outcomes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For any </a:t>
            </a:r>
            <a:r>
              <a:rPr lang="en-US" dirty="0" smtClean="0">
                <a:latin typeface="Gill Sans" charset="0"/>
                <a:ea typeface="ＭＳ Ｐゴシック" charset="0"/>
              </a:rPr>
              <a:t>policy choice, </a:t>
            </a:r>
            <a:r>
              <a:rPr lang="en-US" dirty="0">
                <a:latin typeface="Gill Sans" charset="0"/>
                <a:ea typeface="ＭＳ Ｐゴシック" charset="0"/>
              </a:rPr>
              <a:t>weigh benefits against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opportunity costs, including unintended consequences</a:t>
            </a:r>
          </a:p>
        </p:txBody>
      </p:sp>
      <p:sp>
        <p:nvSpPr>
          <p:cNvPr id="35842" name="Title 5"/>
          <p:cNvSpPr>
            <a:spLocks noGrp="1"/>
          </p:cNvSpPr>
          <p:nvPr>
            <p:ph type="title"/>
          </p:nvPr>
        </p:nvSpPr>
        <p:spPr>
          <a:xfrm>
            <a:off x="238125" y="0"/>
            <a:ext cx="8686800" cy="1143000"/>
          </a:xfrm>
          <a:ln/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THE POLITICS OF </a:t>
            </a:r>
            <a:r>
              <a:rPr lang="en-US" dirty="0">
                <a:ea typeface="ＭＳ Ｐゴシック" charset="0"/>
              </a:rPr>
              <a:t>EQUITY</a:t>
            </a:r>
          </a:p>
        </p:txBody>
      </p:sp>
    </p:spTree>
    <p:extLst>
      <p:ext uri="{BB962C8B-B14F-4D97-AF65-F5344CB8AC3E}">
        <p14:creationId xmlns:p14="http://schemas.microsoft.com/office/powerpoint/2010/main" val="2845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8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8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8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8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able6.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" y="3952022"/>
            <a:ext cx="2632075" cy="1968657"/>
          </a:xfrm>
          <a:prstGeom prst="rect">
            <a:avLst/>
          </a:prstGeom>
        </p:spPr>
      </p:pic>
      <p:pic>
        <p:nvPicPr>
          <p:cNvPr id="2" name="Picture 1" descr="6.1-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45" y="1682750"/>
            <a:ext cx="6011418" cy="4704588"/>
          </a:xfrm>
          <a:prstGeom prst="rect">
            <a:avLst/>
          </a:prstGeom>
        </p:spPr>
      </p:pic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Market Gasoline with Shortage</a:t>
            </a:r>
          </a:p>
        </p:txBody>
      </p:sp>
      <p:sp>
        <p:nvSpPr>
          <p:cNvPr id="81922" name="TextBox 9"/>
          <p:cNvSpPr txBox="1">
            <a:spLocks noChangeArrowheads="1"/>
          </p:cNvSpPr>
          <p:nvPr/>
        </p:nvSpPr>
        <p:spPr bwMode="auto">
          <a:xfrm>
            <a:off x="0" y="298922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6.1</a:t>
            </a:r>
          </a:p>
        </p:txBody>
      </p:sp>
      <p:pic>
        <p:nvPicPr>
          <p:cNvPr id="9" name="Picture 8" descr="6.1-buil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1584897"/>
            <a:ext cx="5824728" cy="426186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25800" y="1875981"/>
            <a:ext cx="2240280" cy="4224528"/>
            <a:chOff x="3225800" y="1875981"/>
            <a:chExt cx="2240280" cy="4224528"/>
          </a:xfrm>
        </p:grpSpPr>
        <p:pic>
          <p:nvPicPr>
            <p:cNvPr id="15" name="Picture 14" descr="6.1-build4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800" y="3515805"/>
              <a:ext cx="2240280" cy="2330958"/>
            </a:xfrm>
            <a:prstGeom prst="rect">
              <a:avLst/>
            </a:prstGeom>
          </p:spPr>
        </p:pic>
        <p:pic>
          <p:nvPicPr>
            <p:cNvPr id="16" name="Picture 15" descr="6.1-build5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800" y="1875981"/>
              <a:ext cx="1578864" cy="4224528"/>
            </a:xfrm>
            <a:prstGeom prst="rect">
              <a:avLst/>
            </a:prstGeom>
          </p:spPr>
        </p:pic>
      </p:grpSp>
      <p:pic>
        <p:nvPicPr>
          <p:cNvPr id="13" name="Picture 12" descr="6.1-build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1572197"/>
            <a:ext cx="4032504" cy="363245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12713" y="4171950"/>
            <a:ext cx="5669089" cy="1015304"/>
            <a:chOff x="112713" y="4171950"/>
            <a:chExt cx="5669089" cy="1015304"/>
          </a:xfrm>
        </p:grpSpPr>
        <p:pic>
          <p:nvPicPr>
            <p:cNvPr id="14" name="Picture 13" descr="6.1-build3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000" y="4171950"/>
              <a:ext cx="1082802" cy="501396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 bwMode="auto">
            <a:xfrm>
              <a:off x="112713" y="4988816"/>
              <a:ext cx="2538984" cy="198438"/>
            </a:xfrm>
            <a:prstGeom prst="rect">
              <a:avLst/>
            </a:prstGeom>
            <a:solidFill>
              <a:srgbClr val="FBBEA7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9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Content Placeholder 1"/>
          <p:cNvSpPr>
            <a:spLocks noGrp="1"/>
          </p:cNvSpPr>
          <p:nvPr>
            <p:ph idx="1"/>
          </p:nvPr>
        </p:nvSpPr>
        <p:spPr>
          <a:xfrm>
            <a:off x="457200" y="431814"/>
            <a:ext cx="7277100" cy="4940300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 When price is fixed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below</a:t>
            </a:r>
            <a:r>
              <a:rPr lang="en-US" dirty="0">
                <a:latin typeface="Gill Sans" charset="0"/>
                <a:ea typeface="ＭＳ Ｐゴシック" charset="0"/>
              </a:rPr>
              <a:t> market-</a:t>
            </a:r>
            <a:r>
              <a:rPr lang="en-US" dirty="0" smtClean="0">
                <a:latin typeface="Gill Sans" charset="0"/>
                <a:ea typeface="ＭＳ Ｐゴシック" charset="0"/>
              </a:rPr>
              <a:t>clearing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Shortages</a:t>
            </a:r>
            <a:r>
              <a:rPr lang="en-US" dirty="0" smtClean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latin typeface="Gill Sans" charset="0"/>
                <a:ea typeface="ＭＳ Ｐゴシック" charset="0"/>
              </a:rPr>
              <a:t>develop </a:t>
            </a:r>
            <a:r>
              <a:rPr lang="en-US" sz="2800" dirty="0" smtClean="0"/>
              <a:t>— </a:t>
            </a:r>
            <a:br>
              <a:rPr lang="en-US" sz="2800" dirty="0" smtClean="0"/>
            </a:br>
            <a:r>
              <a:rPr lang="en-US" dirty="0" smtClean="0">
                <a:latin typeface="Gill Sans" charset="0"/>
                <a:ea typeface="ＭＳ Ｐゴシック" charset="0"/>
              </a:rPr>
              <a:t>quantity </a:t>
            </a:r>
            <a:r>
              <a:rPr lang="en-US" dirty="0">
                <a:latin typeface="Gill Sans" charset="0"/>
                <a:ea typeface="ＭＳ Ｐゴシック" charset="0"/>
              </a:rPr>
              <a:t>demanded </a:t>
            </a:r>
            <a:r>
              <a:rPr lang="en-US" dirty="0" smtClean="0">
                <a:latin typeface="Gill Sans" charset="0"/>
                <a:ea typeface="ＭＳ Ｐゴシック" charset="0"/>
              </a:rPr>
              <a:t>&gt; quantity supplied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C</a:t>
            </a:r>
            <a:r>
              <a:rPr lang="en-US" dirty="0" smtClean="0">
                <a:latin typeface="Gill Sans" charset="0"/>
                <a:ea typeface="ＭＳ Ｐゴシック" charset="0"/>
              </a:rPr>
              <a:t>onsumers </a:t>
            </a:r>
            <a:r>
              <a:rPr lang="en-US" dirty="0">
                <a:latin typeface="Gill Sans" charset="0"/>
                <a:ea typeface="ＭＳ Ｐゴシック" charset="0"/>
              </a:rPr>
              <a:t>are frustrated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Q</a:t>
            </a:r>
            <a:r>
              <a:rPr lang="en-US" dirty="0" smtClean="0">
                <a:latin typeface="Gill Sans" charset="0"/>
                <a:ea typeface="ＭＳ Ｐゴシック" charset="0"/>
              </a:rPr>
              <a:t>uantity </a:t>
            </a:r>
            <a:r>
              <a:rPr lang="en-US" dirty="0">
                <a:latin typeface="Gill Sans" charset="0"/>
                <a:ea typeface="ＭＳ Ｐゴシック" charset="0"/>
              </a:rPr>
              <a:t>sold = quantity supplied only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When price is fixed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above</a:t>
            </a:r>
            <a:r>
              <a:rPr lang="en-US" dirty="0">
                <a:latin typeface="Gill Sans" charset="0"/>
                <a:ea typeface="ＭＳ Ｐゴシック" charset="0"/>
              </a:rPr>
              <a:t> market-</a:t>
            </a:r>
            <a:r>
              <a:rPr lang="en-US" dirty="0" smtClean="0">
                <a:latin typeface="Gill Sans" charset="0"/>
                <a:ea typeface="ＭＳ Ｐゴシック" charset="0"/>
              </a:rPr>
              <a:t>clearing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S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urpluses</a:t>
            </a:r>
            <a:r>
              <a:rPr lang="en-US" dirty="0" smtClean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latin typeface="Gill Sans" charset="0"/>
                <a:ea typeface="ＭＳ Ｐゴシック" charset="0"/>
              </a:rPr>
              <a:t>develop </a:t>
            </a:r>
            <a:r>
              <a:rPr lang="en-US" sz="2800" dirty="0" smtClean="0"/>
              <a:t>— </a:t>
            </a:r>
            <a:br>
              <a:rPr lang="en-US" sz="2800" dirty="0" smtClean="0"/>
            </a:br>
            <a:r>
              <a:rPr lang="en-US" dirty="0" smtClean="0">
                <a:latin typeface="Gill Sans" charset="0"/>
                <a:ea typeface="ＭＳ Ｐゴシック" charset="0"/>
              </a:rPr>
              <a:t>quantity </a:t>
            </a:r>
            <a:r>
              <a:rPr lang="en-US" dirty="0">
                <a:latin typeface="Gill Sans" charset="0"/>
                <a:ea typeface="ＭＳ Ｐゴシック" charset="0"/>
              </a:rPr>
              <a:t>supplied </a:t>
            </a:r>
            <a:r>
              <a:rPr lang="en-US" dirty="0" smtClean="0">
                <a:latin typeface="Gill Sans" charset="0"/>
                <a:ea typeface="ＭＳ Ｐゴシック" charset="0"/>
              </a:rPr>
              <a:t>&gt; quantity demanded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B</a:t>
            </a:r>
            <a:r>
              <a:rPr lang="en-US" dirty="0" smtClean="0">
                <a:latin typeface="Gill Sans" charset="0"/>
                <a:ea typeface="ＭＳ Ｐゴシック" charset="0"/>
              </a:rPr>
              <a:t>usinesses </a:t>
            </a:r>
            <a:r>
              <a:rPr lang="en-US" dirty="0">
                <a:latin typeface="Gill Sans" charset="0"/>
                <a:ea typeface="ＭＳ Ｐゴシック" charset="0"/>
              </a:rPr>
              <a:t>are </a:t>
            </a:r>
            <a:r>
              <a:rPr lang="en-US" dirty="0" smtClean="0">
                <a:latin typeface="Gill Sans" charset="0"/>
                <a:ea typeface="ＭＳ Ｐゴシック" charset="0"/>
              </a:rPr>
              <a:t>frustrated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Q</a:t>
            </a:r>
            <a:r>
              <a:rPr lang="en-US" dirty="0" smtClean="0">
                <a:latin typeface="Gill Sans" charset="0"/>
                <a:ea typeface="ＭＳ Ｐゴシック" charset="0"/>
              </a:rPr>
              <a:t>uantity </a:t>
            </a:r>
            <a:r>
              <a:rPr lang="en-US" dirty="0">
                <a:latin typeface="Gill Sans" charset="0"/>
                <a:ea typeface="ＭＳ Ｐゴシック" charset="0"/>
              </a:rPr>
              <a:t>sold = quantity demanded only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30213"/>
            <a:ext cx="7581154" cy="56530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When </a:t>
            </a:r>
            <a:r>
              <a:rPr lang="en-US" dirty="0"/>
              <a:t>prices are fixed, quantities adjust 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smtClean="0"/>
              <a:t>whichever is </a:t>
            </a:r>
            <a:r>
              <a:rPr lang="en-US" dirty="0" smtClean="0">
                <a:solidFill>
                  <a:srgbClr val="BD4536"/>
                </a:solidFill>
              </a:rPr>
              <a:t>less</a:t>
            </a:r>
            <a:r>
              <a:rPr lang="en-US" dirty="0" smtClean="0"/>
              <a:t> — </a:t>
            </a:r>
            <a:br>
              <a:rPr lang="en-US" dirty="0" smtClean="0"/>
            </a:br>
            <a:r>
              <a:rPr lang="en-US" dirty="0"/>
              <a:t>quantity supplied or </a:t>
            </a:r>
            <a:r>
              <a:rPr lang="en-US" dirty="0" smtClean="0"/>
              <a:t>quantity demanded</a:t>
            </a:r>
            <a:endParaRPr lang="en-US" dirty="0"/>
          </a:p>
          <a:p>
            <a:pPr>
              <a:defRPr/>
            </a:pPr>
            <a:r>
              <a:rPr lang="en-US" dirty="0" smtClean="0"/>
              <a:t>Governments </a:t>
            </a:r>
            <a:r>
              <a:rPr lang="en-US" dirty="0"/>
              <a:t>can fix prices,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can’t force </a:t>
            </a:r>
            <a:r>
              <a:rPr lang="en-US" dirty="0" smtClean="0"/>
              <a:t>businesses (</a:t>
            </a:r>
            <a:r>
              <a:rPr lang="en-US" dirty="0"/>
              <a:t>or consumers)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produce (or buy) at the fixed </a:t>
            </a:r>
            <a:r>
              <a:rPr lang="en-US" dirty="0" smtClean="0"/>
              <a:t>price</a:t>
            </a:r>
          </a:p>
          <a:p>
            <a:pPr lvl="1">
              <a:defRPr/>
            </a:pPr>
            <a:r>
              <a:rPr lang="en-US" dirty="0" smtClean="0"/>
              <a:t>Businesses </a:t>
            </a:r>
            <a:r>
              <a:rPr lang="en-US" dirty="0"/>
              <a:t>can reduce output 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move resources elsewhere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Consumers </a:t>
            </a:r>
            <a:r>
              <a:rPr lang="en-US" dirty="0"/>
              <a:t>can reduce purchases 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buy something else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ctrTitle"/>
          </p:nvPr>
        </p:nvSpPr>
        <p:spPr>
          <a:xfrm>
            <a:off x="1521883" y="-3175"/>
            <a:ext cx="5930900" cy="1470025"/>
          </a:xfrm>
          <a:ln/>
        </p:spPr>
        <p:txBody>
          <a:bodyPr/>
          <a:lstStyle/>
          <a:p>
            <a:r>
              <a:rPr lang="en-US" dirty="0">
                <a:ea typeface="ＭＳ Ｐゴシック" charset="0"/>
              </a:rPr>
              <a:t>PRICE CEILINGS</a:t>
            </a:r>
          </a:p>
        </p:txBody>
      </p:sp>
      <p:sp>
        <p:nvSpPr>
          <p:cNvPr id="11265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157111" y="4216389"/>
            <a:ext cx="6660445" cy="1981200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Rent controls fix rents below market-clearing levels,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and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quantity adjustment takes the unintended form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of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apartment shortages.</a:t>
            </a:r>
          </a:p>
          <a:p>
            <a:pPr marL="0" indent="0" algn="ctr">
              <a:buFont typeface="Arial" charset="0"/>
              <a:buNone/>
            </a:pPr>
            <a:endParaRPr lang="en-US" sz="2400" dirty="0">
              <a:solidFill>
                <a:srgbClr val="595959"/>
              </a:solidFill>
              <a:latin typeface="Gill Sans" charset="0"/>
              <a:ea typeface="ＭＳ Ｐゴシック" charset="0"/>
            </a:endParaRPr>
          </a:p>
        </p:txBody>
      </p:sp>
      <p:pic>
        <p:nvPicPr>
          <p:cNvPr id="11267" name="Picture 6" descr="homel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879" y="1244600"/>
            <a:ext cx="4336909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31814"/>
            <a:ext cx="8229600" cy="4940805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Rent controls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example of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price ceiling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maximum price set by government,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making it illegal to charge higher price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Rent controls sometimes justified by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Robin Hood principle </a:t>
            </a:r>
            <a:r>
              <a:rPr lang="en-US" dirty="0">
                <a:latin typeface="Gill Sans" charset="0"/>
                <a:ea typeface="ＭＳ Ｐゴシック" charset="0"/>
              </a:rPr>
              <a:t>— take from the rich (landlords) and give to the poor (tenants</a:t>
            </a:r>
            <a:r>
              <a:rPr lang="en-US" dirty="0" smtClean="0">
                <a:latin typeface="Gill Sans" charset="0"/>
                <a:ea typeface="ＭＳ Ｐゴシック" charset="0"/>
              </a:rPr>
              <a:t>)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4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Market for Two-Bedroom Apartments</a:t>
            </a:r>
          </a:p>
        </p:txBody>
      </p:sp>
      <p:sp>
        <p:nvSpPr>
          <p:cNvPr id="86018" name="TextBox 9"/>
          <p:cNvSpPr txBox="1">
            <a:spLocks noChangeArrowheads="1"/>
          </p:cNvSpPr>
          <p:nvPr/>
        </p:nvSpPr>
        <p:spPr bwMode="auto">
          <a:xfrm>
            <a:off x="0" y="308329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</a:t>
            </a:r>
            <a:r>
              <a:rPr lang="en-US" sz="2800" dirty="0" smtClean="0">
                <a:solidFill>
                  <a:srgbClr val="F26522"/>
                </a:solidFill>
                <a:latin typeface="Gill Sans" charset="0"/>
              </a:rPr>
              <a:t>6.3a</a:t>
            </a:r>
            <a:endParaRPr lang="en-US" sz="2800" dirty="0">
              <a:solidFill>
                <a:srgbClr val="F26522"/>
              </a:solidFill>
              <a:latin typeface="Gill Sans" charset="0"/>
            </a:endParaRPr>
          </a:p>
        </p:txBody>
      </p:sp>
      <p:pic>
        <p:nvPicPr>
          <p:cNvPr id="2" name="Picture 1" descr="6.3a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8" y="1066800"/>
            <a:ext cx="6882384" cy="5358384"/>
          </a:xfrm>
          <a:prstGeom prst="rect">
            <a:avLst/>
          </a:prstGeom>
        </p:spPr>
      </p:pic>
      <p:pic>
        <p:nvPicPr>
          <p:cNvPr id="6" name="Picture 5" descr="Fig6.3-build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68" y="1363135"/>
            <a:ext cx="2739238" cy="1719986"/>
          </a:xfrm>
          <a:prstGeom prst="rect">
            <a:avLst/>
          </a:prstGeom>
        </p:spPr>
      </p:pic>
      <p:pic>
        <p:nvPicPr>
          <p:cNvPr id="7" name="Picture 6" descr="Fig6.3-build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354" y="3118658"/>
            <a:ext cx="2883408" cy="2718816"/>
          </a:xfrm>
          <a:prstGeom prst="rect">
            <a:avLst/>
          </a:prstGeom>
        </p:spPr>
      </p:pic>
      <p:pic>
        <p:nvPicPr>
          <p:cNvPr id="3" name="Picture 2" descr="Fig6.3-build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00" y="1243659"/>
            <a:ext cx="5882640" cy="3956304"/>
          </a:xfrm>
          <a:prstGeom prst="rect">
            <a:avLst/>
          </a:prstGeom>
        </p:spPr>
      </p:pic>
      <p:pic>
        <p:nvPicPr>
          <p:cNvPr id="4" name="Picture 3" descr="Fig6.3-build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21" y="1131362"/>
            <a:ext cx="4882896" cy="4706112"/>
          </a:xfrm>
          <a:prstGeom prst="rect">
            <a:avLst/>
          </a:prstGeom>
        </p:spPr>
      </p:pic>
      <p:pic>
        <p:nvPicPr>
          <p:cNvPr id="5" name="Picture 4" descr="Fig6.3-build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41" y="2967566"/>
            <a:ext cx="3816096" cy="31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5696</TotalTime>
  <Words>443</Words>
  <Application>Microsoft Macintosh PowerPoint</Application>
  <PresentationFormat>On-screen Show (4:3)</PresentationFormat>
  <Paragraphs>130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Market Demand and Supply for Piercings</vt:lpstr>
      <vt:lpstr>DO PRICES OR QUANTITIES ADJUST?</vt:lpstr>
      <vt:lpstr>Market Gasoline with Shortage</vt:lpstr>
      <vt:lpstr>PowerPoint Presentation</vt:lpstr>
      <vt:lpstr>PowerPoint Presentation</vt:lpstr>
      <vt:lpstr>PRICE CEILINGS</vt:lpstr>
      <vt:lpstr>PowerPoint Presentation</vt:lpstr>
      <vt:lpstr>Market for Two-Bedroom Apartments</vt:lpstr>
      <vt:lpstr>Market for Two-Bedroom Apartments with Rent Controls</vt:lpstr>
      <vt:lpstr>PowerPoint Presentation</vt:lpstr>
      <vt:lpstr>PowerPoint Presentation</vt:lpstr>
      <vt:lpstr>PRICE FLOORS</vt:lpstr>
      <vt:lpstr>Circular Flow of Economic Life: Labour Markets are Input Markets</vt:lpstr>
      <vt:lpstr>PowerPoint Presentation</vt:lpstr>
      <vt:lpstr>Market for Unskilled Labour  with a Minimum Wage</vt:lpstr>
      <vt:lpstr>PowerPoint Presentation</vt:lpstr>
      <vt:lpstr>PowerPoint Presentation</vt:lpstr>
      <vt:lpstr>PowerPoint Presentation</vt:lpstr>
      <vt:lpstr>TRADE-OFFS BETWEEN  EFFICIENCY &amp; EQUITY</vt:lpstr>
      <vt:lpstr>PowerPoint Presentation</vt:lpstr>
      <vt:lpstr>PowerPoint Presentation</vt:lpstr>
      <vt:lpstr>Maximum Total Surplus for Efficient Market</vt:lpstr>
      <vt:lpstr>PowerPoint Presentation</vt:lpstr>
      <vt:lpstr>PowerPoint Presentation</vt:lpstr>
      <vt:lpstr>PowerPoint Presentation</vt:lpstr>
      <vt:lpstr>WHAT ECONOMICS CAN  AND CANNOT DO FOR YOU</vt:lpstr>
      <vt:lpstr>PowerPoint Presentation</vt:lpstr>
      <vt:lpstr>PowerPoint Presentation</vt:lpstr>
      <vt:lpstr>THE POLITICS OF EQUITY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Ch 06 Student</dc:title>
  <dc:subject/>
  <dc:creator>Professor Avi J Cohen</dc:creator>
  <cp:keywords/>
  <dc:description/>
  <cp:lastModifiedBy>Avi J. Cohen</cp:lastModifiedBy>
  <cp:revision>319</cp:revision>
  <cp:lastPrinted>2015-09-21T02:20:40Z</cp:lastPrinted>
  <dcterms:created xsi:type="dcterms:W3CDTF">2014-09-07T21:06:58Z</dcterms:created>
  <dcterms:modified xsi:type="dcterms:W3CDTF">2016-10-15T12:11:34Z</dcterms:modified>
  <cp:category/>
</cp:coreProperties>
</file>