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  <p:sldMasterId id="2147483740" r:id="rId2"/>
  </p:sldMasterIdLst>
  <p:notesMasterIdLst>
    <p:notesMasterId r:id="rId32"/>
  </p:notesMasterIdLst>
  <p:handoutMasterIdLst>
    <p:handoutMasterId r:id="rId33"/>
  </p:handoutMasterIdLst>
  <p:sldIdLst>
    <p:sldId id="479" r:id="rId3"/>
    <p:sldId id="463" r:id="rId4"/>
    <p:sldId id="477" r:id="rId5"/>
    <p:sldId id="478" r:id="rId6"/>
    <p:sldId id="452" r:id="rId7"/>
    <p:sldId id="453" r:id="rId8"/>
    <p:sldId id="454" r:id="rId9"/>
    <p:sldId id="455" r:id="rId10"/>
    <p:sldId id="476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80" r:id="rId19"/>
    <p:sldId id="464" r:id="rId20"/>
    <p:sldId id="465" r:id="rId21"/>
    <p:sldId id="466" r:id="rId22"/>
    <p:sldId id="473" r:id="rId23"/>
    <p:sldId id="467" r:id="rId24"/>
    <p:sldId id="474" r:id="rId25"/>
    <p:sldId id="468" r:id="rId26"/>
    <p:sldId id="481" r:id="rId27"/>
    <p:sldId id="470" r:id="rId28"/>
    <p:sldId id="482" r:id="rId29"/>
    <p:sldId id="471" r:id="rId30"/>
    <p:sldId id="475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0" autoAdjust="0"/>
    <p:restoredTop sz="65512" autoAdjust="0"/>
  </p:normalViewPr>
  <p:slideViewPr>
    <p:cSldViewPr snapToGrid="0" snapToObjects="1">
      <p:cViewPr>
        <p:scale>
          <a:sx n="75" d="100"/>
          <a:sy n="75" d="100"/>
        </p:scale>
        <p:origin x="-1912" y="-120"/>
      </p:cViewPr>
      <p:guideLst>
        <p:guide orient="horz" pos="577"/>
        <p:guide pos="4575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10064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3400" y="-120"/>
      </p:cViewPr>
      <p:guideLst>
        <p:guide orient="horz" pos="2880"/>
        <p:guide pos="16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3260DAE-88BD-FC4B-94B4-D106BB86EBC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4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73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A680FC-6F17-6240-9061-11D5B3027912}" type="slidenum">
              <a:rPr lang="en-US" sz="1200" b="1">
                <a:solidFill>
                  <a:prstClr val="black"/>
                </a:solidFill>
              </a:rPr>
              <a:pPr eaLnBrk="1" hangingPunct="1"/>
              <a:t>11</a:t>
            </a:fld>
            <a:endParaRPr lang="en-US" sz="1200" b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630BAE-57B5-784D-A566-7BD24995B1A1}" type="slidenum">
              <a:rPr lang="en-US" sz="1200">
                <a:solidFill>
                  <a:prstClr val="black"/>
                </a:solidFill>
              </a:rPr>
              <a:pPr eaLnBrk="1" hangingPunct="1"/>
              <a:t>12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8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21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195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83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sz="2600" b="1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7CEA85-95CD-5B4D-B4BC-6C16AB12F7AF}" type="slidenum">
              <a:rPr lang="en-US" sz="1200">
                <a:solidFill>
                  <a:prstClr val="black"/>
                </a:solidFill>
              </a:rPr>
              <a:pPr eaLnBrk="1" hangingPunct="1"/>
              <a:t>17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82A492-1A11-E740-88BF-CCFDB21EA0A9}" type="slidenum">
              <a:rPr 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20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5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7CEA85-95CD-5B4D-B4BC-6C16AB12F7AF}" type="slidenum">
              <a:rPr lang="en-US" sz="1200">
                <a:solidFill>
                  <a:prstClr val="black"/>
                </a:solidFill>
              </a:rPr>
              <a:pPr eaLnBrk="1" hangingPunct="1"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27929B-D647-5645-AE4E-06D14992FEAC}" type="slidenum">
              <a:rPr lang="en-US" sz="1200">
                <a:solidFill>
                  <a:srgbClr val="000000"/>
                </a:solidFill>
              </a:rPr>
              <a:pPr eaLnBrk="1" hangingPunct="1"/>
              <a:t>20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53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20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80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53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63F47-BAD0-7F4E-909B-D25FC86B0C4B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53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63F47-BAD0-7F4E-909B-D25FC86B0C4B}" type="slidenum">
              <a:rPr lang="en-US" sz="1200">
                <a:solidFill>
                  <a:prstClr val="black"/>
                </a:solidFill>
              </a:rPr>
              <a:pPr eaLnBrk="1" hangingPunct="1"/>
              <a:t>26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B3A2C1-67DE-5E49-A4E1-3ECED67DE33D}" type="slidenum">
              <a:rPr lang="en-US" sz="1200">
                <a:solidFill>
                  <a:prstClr val="black"/>
                </a:solidFill>
              </a:rPr>
              <a:pPr eaLnBrk="1" hangingPunct="1"/>
              <a:t>27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8BFDB4-4796-FD43-A086-B23817374F90}" type="slidenum">
              <a:rPr lang="en-US" sz="1200">
                <a:solidFill>
                  <a:prstClr val="black"/>
                </a:solidFill>
              </a:rPr>
              <a:pPr eaLnBrk="1" hangingPunct="1"/>
              <a:t>28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20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7CEA85-95CD-5B4D-B4BC-6C16AB12F7AF}" type="slidenum">
              <a:rPr lang="en-US" sz="1200">
                <a:solidFill>
                  <a:prstClr val="black"/>
                </a:solidFill>
              </a:rPr>
              <a:pPr eaLnBrk="1" hangingPunct="1"/>
              <a:t>3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sz="2600" b="1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7CEA85-95CD-5B4D-B4BC-6C16AB12F7AF}" type="slidenum">
              <a:rPr 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CA" sz="2000" b="1">
                <a:effectLst/>
              </a:rPr>
              <a:t> </a:t>
            </a:r>
            <a:endParaRPr lang="en-US" sz="2000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D1A12E-35AF-2949-9027-00C6BA299F21}" type="slidenum">
              <a:rPr lang="en-US" sz="1200">
                <a:solidFill>
                  <a:prstClr val="black"/>
                </a:solidFill>
              </a:rPr>
              <a:pPr eaLnBrk="1" hangingPunct="1"/>
              <a:t>5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8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20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93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36B29A-063F-7F47-BB84-8C1B3F7B8454}" type="slidenum">
              <a:rPr lang="en-US" sz="1200">
                <a:solidFill>
                  <a:prstClr val="black"/>
                </a:solidFill>
              </a:rPr>
              <a:pPr eaLnBrk="1" hangingPunct="1"/>
              <a:t>8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7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9" y="1466853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9" y="1466853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16-10-22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84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16-10-22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43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16-10-22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226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16-10-22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76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16-10-22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893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16-10-22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168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16-10-22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09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16-10-22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87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16-10-22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394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16-10-22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902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16-10-22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66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4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822960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6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8"/>
            <a:ext cx="8229600" cy="5653911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39" y="2539253"/>
            <a:ext cx="7772400" cy="1362075"/>
          </a:xfrm>
        </p:spPr>
        <p:txBody>
          <a:bodyPr anchor="t"/>
          <a:lstStyle>
            <a:lvl1pPr algn="ctr">
              <a:defRPr sz="40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4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7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9" y="1466853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8"/>
            <a:ext cx="8229600" cy="5653911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256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8229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16-10-22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64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7263724_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57" y="-131104"/>
            <a:ext cx="3216570" cy="6987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294" y="2350767"/>
            <a:ext cx="6186129" cy="830997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800" dirty="0" smtClean="0">
                <a:solidFill>
                  <a:srgbClr val="F4791F"/>
                </a:solidFill>
                <a:latin typeface="Calibri" charset="0"/>
                <a:ea typeface="+mn-ea"/>
                <a:cs typeface="+mn-cs"/>
              </a:rPr>
              <a:t>Finding the Bottom Line</a:t>
            </a:r>
            <a:endParaRPr lang="en-US" sz="4800" dirty="0">
              <a:solidFill>
                <a:srgbClr val="F4791F"/>
              </a:solidFill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56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aheed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468" y="261187"/>
            <a:ext cx="3924300" cy="2844800"/>
          </a:xfrm>
          <a:prstGeom prst="rect">
            <a:avLst/>
          </a:prstGeom>
        </p:spPr>
      </p:pic>
      <p:pic>
        <p:nvPicPr>
          <p:cNvPr id="4" name="Picture 3" descr="Slide-6-t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6" y="3580121"/>
            <a:ext cx="7168896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6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1"/>
          <p:cNvSpPr>
            <a:spLocks noGrp="1"/>
          </p:cNvSpPr>
          <p:nvPr>
            <p:ph idx="1"/>
          </p:nvPr>
        </p:nvSpPr>
        <p:spPr>
          <a:xfrm>
            <a:off x="457200" y="430217"/>
            <a:ext cx="7997268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Risk compensation depends on attitudes toward risk</a:t>
            </a:r>
          </a:p>
          <a:p>
            <a:pPr lvl="1"/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Risk-loving </a:t>
            </a:r>
            <a:r>
              <a:rPr lang="en-US" dirty="0">
                <a:latin typeface="Gill Sans" charset="0"/>
                <a:ea typeface="ＭＳ Ｐゴシック" charset="0"/>
              </a:rPr>
              <a:t>investor does not require </a:t>
            </a:r>
            <a:r>
              <a:rPr lang="en-US" dirty="0" smtClean="0">
                <a:latin typeface="Gill Sans" charset="0"/>
                <a:ea typeface="ＭＳ Ｐゴシック" charset="0"/>
              </a:rPr>
              <a:t>much </a:t>
            </a:r>
            <a:r>
              <a:rPr lang="en-US" dirty="0">
                <a:latin typeface="Gill Sans" charset="0"/>
                <a:ea typeface="ＭＳ Ｐゴシック" charset="0"/>
              </a:rPr>
              <a:t>compensation for taking risks</a:t>
            </a:r>
          </a:p>
          <a:p>
            <a:pPr lvl="1"/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Risk-averse </a:t>
            </a:r>
            <a:r>
              <a:rPr lang="en-US" dirty="0">
                <a:latin typeface="Gill Sans" charset="0"/>
                <a:ea typeface="ＭＳ Ｐゴシック" charset="0"/>
              </a:rPr>
              <a:t>(risk-avoiding) investor requires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high </a:t>
            </a:r>
            <a:r>
              <a:rPr lang="en-US" dirty="0">
                <a:latin typeface="Gill Sans" charset="0"/>
                <a:ea typeface="ＭＳ Ｐゴシック" charset="0"/>
              </a:rPr>
              <a:t>compensation for taking risks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NORMAL PROFITS AND ECONOMIC PROFITS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287867" y="4132787"/>
            <a:ext cx="8382000" cy="3590932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Smart business decisions return at least normal profits —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what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 business owner could earn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from the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best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alternative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uses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of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her time and money.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 There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are economic profits over and above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normal profits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when revenues are greater than all opportunity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costs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of production, including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hidden opportunity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costs.</a:t>
            </a:r>
          </a:p>
        </p:txBody>
      </p:sp>
      <p:pic>
        <p:nvPicPr>
          <p:cNvPr id="2" name="Picture 1" descr="waheed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24" y="1226457"/>
            <a:ext cx="3972857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"/>
          <p:cNvSpPr>
            <a:spLocks noGrp="1"/>
          </p:cNvSpPr>
          <p:nvPr>
            <p:ph idx="1"/>
          </p:nvPr>
        </p:nvSpPr>
        <p:spPr>
          <a:xfrm>
            <a:off x="457203" y="441555"/>
            <a:ext cx="8551333" cy="49403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Normal profits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Compensation for business owner’s time </a:t>
            </a:r>
            <a:r>
              <a:rPr lang="en-US" dirty="0" smtClean="0"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latin typeface="Gill Sans" charset="0"/>
                <a:ea typeface="ＭＳ Ｐゴシック" charset="0"/>
              </a:rPr>
              <a:t>money,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or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Sum of hidden opportunity costs (implicit costs),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or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What business owner must earn to do as well as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best </a:t>
            </a:r>
            <a:r>
              <a:rPr lang="en-US" dirty="0">
                <a:latin typeface="Gill Sans" charset="0"/>
                <a:ea typeface="ＭＳ Ｐゴシック" charset="0"/>
              </a:rPr>
              <a:t>alternative use of time and money,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or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Average profits in other industries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3"/>
          <p:cNvSpPr>
            <a:spLocks noGrp="1"/>
          </p:cNvSpPr>
          <p:nvPr>
            <p:ph idx="1"/>
          </p:nvPr>
        </p:nvSpPr>
        <p:spPr>
          <a:xfrm>
            <a:off x="457199" y="430217"/>
            <a:ext cx="8898468" cy="5653087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Economic profits </a:t>
            </a:r>
            <a:r>
              <a:rPr lang="en-US" dirty="0">
                <a:latin typeface="Gill Sans" charset="0"/>
                <a:ea typeface="ＭＳ Ｐゴシック" charset="0"/>
              </a:rPr>
              <a:t>=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Revenues minus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all</a:t>
            </a:r>
            <a:r>
              <a:rPr lang="en-US" dirty="0">
                <a:latin typeface="Gill Sans" charset="0"/>
                <a:ea typeface="ＭＳ Ｐゴシック" charset="0"/>
              </a:rPr>
              <a:t> Opportunity Costs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Revenues − (Obvious Costs + Hidden </a:t>
            </a:r>
            <a:r>
              <a:rPr lang="en-US" dirty="0" smtClean="0">
                <a:latin typeface="Gill Sans" charset="0"/>
                <a:ea typeface="ＭＳ Ｐゴシック" charset="0"/>
              </a:rPr>
              <a:t>	Opportunity </a:t>
            </a:r>
            <a:r>
              <a:rPr lang="en-US" dirty="0">
                <a:latin typeface="Gill Sans" charset="0"/>
                <a:ea typeface="ＭＳ Ｐゴシック" charset="0"/>
              </a:rPr>
              <a:t>Costs)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Revenues − (Obvious Costs + Implicit Costs)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Revenues − (Obvious Costs + Normal Profits)</a:t>
            </a:r>
          </a:p>
          <a:p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Economists subtract hidden opportunity costs </a:t>
            </a:r>
            <a:b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when calculating profits </a:t>
            </a:r>
            <a:r>
              <a:rPr lang="en-US" dirty="0">
                <a:latin typeface="Gill Sans" charset="0"/>
                <a:ea typeface="ＭＳ Ｐゴシック" charset="0"/>
              </a:rPr>
              <a:t>— accountants do NOT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Economic profits are less than accounting profits</a:t>
            </a:r>
          </a:p>
          <a:p>
            <a:pPr lvl="1"/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1"/>
          <p:cNvSpPr>
            <a:spLocks noGrp="1"/>
          </p:cNvSpPr>
          <p:nvPr>
            <p:ph idx="1"/>
          </p:nvPr>
        </p:nvSpPr>
        <p:spPr>
          <a:xfrm>
            <a:off x="457205" y="430217"/>
            <a:ext cx="7556501" cy="4154487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Economic losses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negative economic profits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If revenues are less than all opportunity costs, </a:t>
            </a:r>
            <a:r>
              <a:rPr lang="en-US" dirty="0" smtClean="0">
                <a:latin typeface="Gill Sans" charset="0"/>
                <a:ea typeface="ＭＳ Ｐゴシック" charset="0"/>
              </a:rPr>
              <a:t>not </a:t>
            </a:r>
            <a:r>
              <a:rPr lang="en-US" dirty="0">
                <a:latin typeface="Gill Sans" charset="0"/>
                <a:ea typeface="ＭＳ Ｐゴシック" charset="0"/>
              </a:rPr>
              <a:t>a smart decision, business owner would be </a:t>
            </a:r>
            <a:r>
              <a:rPr lang="en-US" dirty="0" smtClean="0">
                <a:latin typeface="Gill Sans" charset="0"/>
                <a:ea typeface="ＭＳ Ｐゴシック" charset="0"/>
              </a:rPr>
              <a:t>better </a:t>
            </a:r>
            <a:r>
              <a:rPr lang="en-US" dirty="0">
                <a:latin typeface="Gill Sans" charset="0"/>
                <a:ea typeface="ＭＳ Ｐゴシック" charset="0"/>
              </a:rPr>
              <a:t>off in alternative uses of time and money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With economic losses, business owner earning </a:t>
            </a:r>
            <a:r>
              <a:rPr lang="en-US" dirty="0" smtClean="0">
                <a:latin typeface="Gill Sans" charset="0"/>
                <a:ea typeface="ＭＳ Ｐゴシック" charset="0"/>
              </a:rPr>
              <a:t>less </a:t>
            </a:r>
            <a:r>
              <a:rPr lang="en-US" dirty="0">
                <a:latin typeface="Gill Sans" charset="0"/>
                <a:ea typeface="ＭＳ Ｐゴシック" charset="0"/>
              </a:rPr>
              <a:t>than normal profits, or </a:t>
            </a:r>
            <a:r>
              <a:rPr lang="en-US" dirty="0" smtClean="0">
                <a:latin typeface="Gill Sans" charset="0"/>
                <a:ea typeface="ＭＳ Ｐゴシック" charset="0"/>
              </a:rPr>
              <a:t>less </a:t>
            </a:r>
            <a:r>
              <a:rPr lang="en-US" dirty="0">
                <a:latin typeface="Gill Sans" charset="0"/>
                <a:ea typeface="ＭＳ Ｐゴシック" charset="0"/>
              </a:rPr>
              <a:t>than average profits in other </a:t>
            </a:r>
            <a:r>
              <a:rPr lang="en-US" dirty="0" smtClean="0">
                <a:latin typeface="Gill Sans" charset="0"/>
                <a:ea typeface="ＭＳ Ｐゴシック" charset="0"/>
              </a:rPr>
              <a:t>industries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060450" y="0"/>
            <a:ext cx="70231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Economist’s One-Year Business Plan for Wahid</a:t>
            </a:r>
          </a:p>
        </p:txBody>
      </p:sp>
      <p:pic>
        <p:nvPicPr>
          <p:cNvPr id="36866" name="Content Placeholder 2" descr="Table_7.2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80" r="-3780"/>
          <a:stretch>
            <a:fillRect/>
          </a:stretch>
        </p:blipFill>
        <p:spPr>
          <a:xfrm>
            <a:off x="457200" y="1331915"/>
            <a:ext cx="8229600" cy="5113337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1"/>
          <p:cNvSpPr>
            <a:spLocks noGrp="1"/>
          </p:cNvSpPr>
          <p:nvPr>
            <p:ph idx="1"/>
          </p:nvPr>
        </p:nvSpPr>
        <p:spPr>
          <a:xfrm>
            <a:off x="457200" y="430217"/>
            <a:ext cx="6261100" cy="5653087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The Three Keys Model to Smart Choices</a:t>
            </a:r>
          </a:p>
          <a:p>
            <a:pPr marL="914400" lvl="1" indent="-514350">
              <a:buFont typeface="Gill Sans MT" charset="0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Choose only when additional benefits are greater than additional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</a:b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opportunity costs</a:t>
            </a:r>
            <a:br>
              <a:rPr lang="en-US" i="1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</a:br>
            <a:endParaRPr lang="en-US" dirty="0">
              <a:solidFill>
                <a:schemeClr val="bg1">
                  <a:lumMod val="75000"/>
                </a:schemeClr>
              </a:solidFill>
              <a:latin typeface="Gill Sans" charset="0"/>
              <a:ea typeface="ＭＳ Ｐゴシック" charset="0"/>
            </a:endParaRPr>
          </a:p>
          <a:p>
            <a:pPr marL="914400" lvl="1" indent="-514350">
              <a:buFont typeface="Gill Sans MT" charset="0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Count only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additional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 benefits and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additional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 opportunity costs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</a:br>
            <a:endParaRPr lang="en-US" dirty="0">
              <a:solidFill>
                <a:schemeClr val="bg1">
                  <a:lumMod val="75000"/>
                </a:schemeClr>
              </a:solidFill>
              <a:latin typeface="Gill Sans" charset="0"/>
              <a:ea typeface="ＭＳ Ｐゴシック" charset="0"/>
            </a:endParaRPr>
          </a:p>
          <a:p>
            <a:pPr marL="914400" lvl="1" indent="-514350">
              <a:buFont typeface="Gill Sans MT" charset="0"/>
              <a:buAutoNum type="arabicPeriod"/>
            </a:pPr>
            <a:r>
              <a:rPr lang="en-US" dirty="0">
                <a:latin typeface="Gill Sans" charset="0"/>
                <a:ea typeface="ＭＳ Ｐゴシック" charset="0"/>
              </a:rPr>
              <a:t>Be sure to count </a:t>
            </a:r>
            <a:r>
              <a:rPr lang="en-US" i="1" dirty="0">
                <a:latin typeface="Gill Sans" charset="0"/>
                <a:ea typeface="ＭＳ Ｐゴシック" charset="0"/>
              </a:rPr>
              <a:t>all</a:t>
            </a:r>
            <a:r>
              <a:rPr lang="en-US" dirty="0">
                <a:latin typeface="Gill Sans" charset="0"/>
                <a:ea typeface="ＭＳ Ｐゴシック" charset="0"/>
              </a:rPr>
              <a:t> additional benefits and costs, including </a:t>
            </a:r>
            <a:r>
              <a:rPr lang="en-US" b="1" i="1" dirty="0">
                <a:latin typeface="Gill Sans" charset="0"/>
                <a:ea typeface="ＭＳ Ｐゴシック" charset="0"/>
              </a:rPr>
              <a:t>implicit costs </a:t>
            </a:r>
            <a:r>
              <a:rPr lang="en-US" dirty="0">
                <a:latin typeface="Gill Sans" charset="0"/>
                <a:ea typeface="ＭＳ Ｐゴシック" charset="0"/>
              </a:rPr>
              <a:t>and </a:t>
            </a:r>
            <a:r>
              <a:rPr lang="en-US" i="1" dirty="0">
                <a:latin typeface="Gill Sans" charset="0"/>
                <a:ea typeface="ＭＳ Ｐゴシック" charset="0"/>
              </a:rPr>
              <a:t>externalities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4578" name="Picture 1" descr="Key_1-reduc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1119191"/>
            <a:ext cx="1549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Key_2-reduc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2706691"/>
            <a:ext cx="16129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Key_3-reduc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597403"/>
            <a:ext cx="16002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09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ctrTitle"/>
          </p:nvPr>
        </p:nvSpPr>
        <p:spPr>
          <a:xfrm>
            <a:off x="890869" y="-3173"/>
            <a:ext cx="6910842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HOW ECONOMIC PROFITS DIRECT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THE INVISIBLE HAND</a:t>
            </a:r>
          </a:p>
        </p:txBody>
      </p:sp>
      <p:sp>
        <p:nvSpPr>
          <p:cNvPr id="16386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743866" y="4266029"/>
            <a:ext cx="7204848" cy="30647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 simplest rule for smart business decisions is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 “</a:t>
            </a:r>
            <a:r>
              <a:rPr lang="en-US" sz="2400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Choose only when economic profits are positive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.”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 When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businesses pursue economic profits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, </a:t>
            </a:r>
            <a:b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markets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produce the products and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/>
            </a:r>
            <a:b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services consumers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want.</a:t>
            </a:r>
          </a:p>
        </p:txBody>
      </p:sp>
      <p:pic>
        <p:nvPicPr>
          <p:cNvPr id="2" name="Picture 1" descr="Waheed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40" y="1451135"/>
            <a:ext cx="3924300" cy="257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2" descr="Table_7.3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93" b="-66493"/>
          <a:stretch>
            <a:fillRect/>
          </a:stretch>
        </p:blipFill>
        <p:spPr>
          <a:xfrm>
            <a:off x="515938" y="-2140"/>
            <a:ext cx="8229600" cy="5113339"/>
          </a:xfrm>
        </p:spPr>
      </p:pic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Alternative Profit Scenario’s for Wahid’s Web Wonders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4131" y="1490133"/>
            <a:ext cx="1286934" cy="2116667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1"/>
          <p:cNvSpPr>
            <a:spLocks noGrp="1"/>
          </p:cNvSpPr>
          <p:nvPr>
            <p:ph idx="1"/>
          </p:nvPr>
        </p:nvSpPr>
        <p:spPr>
          <a:xfrm>
            <a:off x="457200" y="430217"/>
            <a:ext cx="6261100" cy="5653087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The Three Keys Model to Smart Choices</a:t>
            </a:r>
          </a:p>
          <a:p>
            <a:pPr marL="914400" lvl="1" indent="-514350">
              <a:buFont typeface="Gill Sans MT" charset="0"/>
              <a:buAutoNum type="arabicPeriod"/>
            </a:pPr>
            <a:r>
              <a:rPr lang="en-US" dirty="0">
                <a:latin typeface="Gill Sans" charset="0"/>
                <a:ea typeface="ＭＳ Ｐゴシック" charset="0"/>
              </a:rPr>
              <a:t>Choose only when additional benefits are greater than additional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i="1" dirty="0">
                <a:latin typeface="Gill Sans" charset="0"/>
                <a:ea typeface="ＭＳ Ｐゴシック" charset="0"/>
              </a:rPr>
              <a:t>opportunity costs</a:t>
            </a:r>
            <a:br>
              <a:rPr lang="en-US" i="1" dirty="0">
                <a:latin typeface="Gill Sans" charset="0"/>
                <a:ea typeface="ＭＳ Ｐゴシック" charset="0"/>
              </a:rPr>
            </a:br>
            <a:endParaRPr lang="en-US" dirty="0">
              <a:latin typeface="Gill Sans" charset="0"/>
              <a:ea typeface="ＭＳ Ｐゴシック" charset="0"/>
            </a:endParaRPr>
          </a:p>
          <a:p>
            <a:pPr marL="914400" lvl="1" indent="-514350">
              <a:buFont typeface="Gill Sans MT" charset="0"/>
              <a:buAutoNum type="arabicPeriod"/>
            </a:pPr>
            <a:r>
              <a:rPr lang="en-US" dirty="0">
                <a:latin typeface="Gill Sans" charset="0"/>
                <a:ea typeface="ＭＳ Ｐゴシック" charset="0"/>
              </a:rPr>
              <a:t>Count only </a:t>
            </a:r>
            <a:r>
              <a:rPr lang="en-US" i="1" dirty="0">
                <a:latin typeface="Gill Sans" charset="0"/>
                <a:ea typeface="ＭＳ Ｐゴシック" charset="0"/>
              </a:rPr>
              <a:t>additional</a:t>
            </a:r>
            <a:r>
              <a:rPr lang="en-US" dirty="0">
                <a:latin typeface="Gill Sans" charset="0"/>
                <a:ea typeface="ＭＳ Ｐゴシック" charset="0"/>
              </a:rPr>
              <a:t> benefits and </a:t>
            </a:r>
            <a:r>
              <a:rPr lang="en-US" i="1" dirty="0">
                <a:latin typeface="Gill Sans" charset="0"/>
                <a:ea typeface="ＭＳ Ｐゴシック" charset="0"/>
              </a:rPr>
              <a:t>additional</a:t>
            </a:r>
            <a:r>
              <a:rPr lang="en-US" dirty="0">
                <a:latin typeface="Gill Sans" charset="0"/>
                <a:ea typeface="ＭＳ Ｐゴシック" charset="0"/>
              </a:rPr>
              <a:t> opportunity costs</a:t>
            </a:r>
            <a:br>
              <a:rPr lang="en-US" dirty="0">
                <a:latin typeface="Gill Sans" charset="0"/>
                <a:ea typeface="ＭＳ Ｐゴシック" charset="0"/>
              </a:rPr>
            </a:br>
            <a:endParaRPr lang="en-US" dirty="0">
              <a:latin typeface="Gill Sans" charset="0"/>
              <a:ea typeface="ＭＳ Ｐゴシック" charset="0"/>
            </a:endParaRPr>
          </a:p>
          <a:p>
            <a:pPr marL="914400" lvl="1" indent="-514350">
              <a:buFont typeface="Gill Sans MT" charset="0"/>
              <a:buAutoNum type="arabicPeriod"/>
            </a:pPr>
            <a:r>
              <a:rPr lang="en-US" dirty="0">
                <a:latin typeface="Gill Sans" charset="0"/>
                <a:ea typeface="ＭＳ Ｐゴシック" charset="0"/>
              </a:rPr>
              <a:t>Be sure to count </a:t>
            </a:r>
            <a:r>
              <a:rPr lang="en-US" i="1" dirty="0">
                <a:latin typeface="Gill Sans" charset="0"/>
                <a:ea typeface="ＭＳ Ｐゴシック" charset="0"/>
              </a:rPr>
              <a:t>all</a:t>
            </a:r>
            <a:r>
              <a:rPr lang="en-US" dirty="0">
                <a:latin typeface="Gill Sans" charset="0"/>
                <a:ea typeface="ＭＳ Ｐゴシック" charset="0"/>
              </a:rPr>
              <a:t> additional benefits and costs, including </a:t>
            </a:r>
            <a:r>
              <a:rPr lang="en-US" i="1" dirty="0">
                <a:latin typeface="Gill Sans" charset="0"/>
                <a:ea typeface="ＭＳ Ｐゴシック" charset="0"/>
              </a:rPr>
              <a:t>implicit costs </a:t>
            </a:r>
            <a:r>
              <a:rPr lang="en-US" dirty="0">
                <a:latin typeface="Gill Sans" charset="0"/>
                <a:ea typeface="ＭＳ Ｐゴシック" charset="0"/>
              </a:rPr>
              <a:t>and </a:t>
            </a:r>
            <a:r>
              <a:rPr lang="en-US" i="1" dirty="0">
                <a:latin typeface="Gill Sans" charset="0"/>
                <a:ea typeface="ＭＳ Ｐゴシック" charset="0"/>
              </a:rPr>
              <a:t>externalities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4578" name="Picture 1" descr="Key_1-reduc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1119191"/>
            <a:ext cx="1549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Key_2-reduc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2706691"/>
            <a:ext cx="16129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Key_3-reduc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597403"/>
            <a:ext cx="16002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18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d-l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23" y="2184403"/>
            <a:ext cx="3832295" cy="4660900"/>
          </a:xfrm>
          <a:prstGeom prst="rect">
            <a:avLst/>
          </a:prstGeom>
        </p:spPr>
      </p:pic>
      <p:sp>
        <p:nvSpPr>
          <p:cNvPr id="38913" name="Content Placeholder 2"/>
          <p:cNvSpPr>
            <a:spLocks noGrp="1"/>
          </p:cNvSpPr>
          <p:nvPr>
            <p:ph idx="1"/>
          </p:nvPr>
        </p:nvSpPr>
        <p:spPr>
          <a:xfrm>
            <a:off x="457200" y="465681"/>
            <a:ext cx="75565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Gill Sans" charset="0"/>
                <a:ea typeface="ＭＳ Ｐゴシック" charset="0"/>
              </a:rPr>
              <a:t>Economic profits (losses) signal smart business </a:t>
            </a:r>
            <a:r>
              <a:rPr lang="en-US" sz="2800" dirty="0" smtClean="0">
                <a:latin typeface="Gill Sans" charset="0"/>
                <a:ea typeface="ＭＳ Ｐゴシック" charset="0"/>
              </a:rPr>
              <a:t>decisions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1422420"/>
            <a:ext cx="5452532" cy="283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ts val="1200"/>
              </a:spcAft>
              <a:buClr>
                <a:srgbClr val="BD4536"/>
              </a:buClr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Gill Sans"/>
                <a:ea typeface="ＭＳ Ｐゴシック" pitchFamily="-65" charset="-128"/>
                <a:cs typeface="Gill Sans"/>
              </a:defRPr>
            </a:lvl1pPr>
            <a:lvl2pPr marL="742950" indent="-285750" algn="l" defTabSz="457200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ts val="1200"/>
              </a:spcAft>
              <a:buClr>
                <a:srgbClr val="BD4536"/>
              </a:buClr>
              <a:buFont typeface="Lucida Grande" charset="0"/>
              <a:buChar char="–"/>
              <a:defRPr sz="2600" kern="1200">
                <a:solidFill>
                  <a:schemeClr val="tx1"/>
                </a:solidFill>
                <a:latin typeface="Gill Sans"/>
                <a:ea typeface="ＭＳ Ｐゴシック" pitchFamily="-65" charset="-128"/>
                <a:cs typeface="Gill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Economic losses </a:t>
            </a:r>
            <a:r>
              <a:rPr lang="en-US" dirty="0" smtClean="0">
                <a:solidFill>
                  <a:srgbClr val="1385A7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                    </a:t>
            </a:r>
            <a:r>
              <a:rPr lang="en-US" dirty="0" smtClean="0">
                <a:solidFill>
                  <a:prstClr val="black"/>
                </a:solidFill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prstClr val="black"/>
                </a:solidFill>
                <a:latin typeface="Gill Sans" charset="0"/>
                <a:ea typeface="ＭＳ Ｐゴシック" charset="0"/>
              </a:rPr>
              <a:t>businesses contract &amp; leave industry, supply decreases, pushing prices up, until prices </a:t>
            </a:r>
            <a:br>
              <a:rPr lang="en-US" dirty="0" smtClean="0">
                <a:solidFill>
                  <a:prstClr val="black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prstClr val="black"/>
                </a:solidFill>
                <a:latin typeface="Gill Sans" charset="0"/>
                <a:ea typeface="ＭＳ Ｐゴシック" charset="0"/>
              </a:rPr>
              <a:t>just cover opportunity costs of production, economic profits = zero</a:t>
            </a:r>
          </a:p>
          <a:p>
            <a:pPr marL="457200" lvl="1" indent="0">
              <a:buFont typeface="Lucida Grande" charset="0"/>
              <a:buNone/>
            </a:pPr>
            <a:endParaRPr lang="en-US" dirty="0">
              <a:solidFill>
                <a:prstClr val="black"/>
              </a:solidFill>
              <a:latin typeface="Gill Sans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985" y="6009336"/>
            <a:ext cx="503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7F7F7F"/>
                </a:solidFill>
                <a:latin typeface="Minion Pro"/>
                <a:cs typeface="Minion Pro"/>
              </a:rPr>
              <a:t>Economic losses are </a:t>
            </a:r>
            <a:r>
              <a:rPr lang="en-US" sz="2400" dirty="0" smtClean="0">
                <a:solidFill>
                  <a:srgbClr val="ED1C24"/>
                </a:solidFill>
                <a:latin typeface="Minion Pro"/>
                <a:cs typeface="Minion Pro"/>
              </a:rPr>
              <a:t>Red Light</a:t>
            </a:r>
            <a:endParaRPr lang="en-US" sz="2400" dirty="0">
              <a:solidFill>
                <a:srgbClr val="ED1C24"/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406021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2" descr="Table_7.3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93" b="-66493"/>
          <a:stretch>
            <a:fillRect/>
          </a:stretch>
        </p:blipFill>
        <p:spPr>
          <a:xfrm>
            <a:off x="515938" y="-2140"/>
            <a:ext cx="8229600" cy="5113339"/>
          </a:xfrm>
        </p:spPr>
      </p:pic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Alternative Profit Scenario’s for Wahid’s Web Wonders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4264" y="1490133"/>
            <a:ext cx="1286934" cy="2116667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2" y="437689"/>
            <a:ext cx="4853598" cy="5653087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Breakeven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point                     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businesses just earning normal profits. </a:t>
            </a:r>
            <a:r>
              <a:rPr lang="en-US" dirty="0" smtClean="0">
                <a:latin typeface="Gill Sans" charset="0"/>
                <a:ea typeface="ＭＳ Ｐゴシック" charset="0"/>
              </a:rPr>
              <a:t>Market </a:t>
            </a:r>
            <a:r>
              <a:rPr lang="en-US" dirty="0">
                <a:latin typeface="Gill Sans" charset="0"/>
                <a:ea typeface="ＭＳ Ｐゴシック" charset="0"/>
              </a:rPr>
              <a:t>equilibrium with zero economic profits/</a:t>
            </a:r>
            <a:r>
              <a:rPr lang="en-US" dirty="0" smtClean="0">
                <a:latin typeface="Gill Sans" charset="0"/>
                <a:ea typeface="ＭＳ Ｐゴシック" charset="0"/>
              </a:rPr>
              <a:t>losses.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No </a:t>
            </a:r>
            <a:r>
              <a:rPr lang="en-US" dirty="0">
                <a:latin typeface="Gill Sans" charset="0"/>
                <a:ea typeface="ＭＳ Ｐゴシック" charset="0"/>
              </a:rPr>
              <a:t>tendency for </a:t>
            </a:r>
            <a:r>
              <a:rPr lang="en-US" dirty="0" smtClean="0">
                <a:latin typeface="Gill Sans" charset="0"/>
                <a:ea typeface="ＭＳ Ｐゴシック" charset="0"/>
              </a:rPr>
              <a:t>change.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endParaRPr lang="en-US" sz="2400" dirty="0" smtClean="0">
              <a:latin typeface="Gill Sans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5" name="Picture 4" descr="yellow-l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00" y="2184400"/>
            <a:ext cx="3833200" cy="46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4" y="6009336"/>
            <a:ext cx="485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7F7F7F"/>
                </a:solidFill>
                <a:latin typeface="Minion Pro"/>
                <a:cs typeface="Minion Pro"/>
              </a:rPr>
              <a:t>Breakeven point is </a:t>
            </a:r>
            <a:r>
              <a:rPr lang="en-US" sz="2400" dirty="0" smtClean="0">
                <a:solidFill>
                  <a:srgbClr val="FFCB03"/>
                </a:solidFill>
                <a:latin typeface="Minion Pro"/>
                <a:cs typeface="Minion Pro"/>
              </a:rPr>
              <a:t>Yellow Light</a:t>
            </a:r>
            <a:endParaRPr lang="en-US" sz="2400" dirty="0">
              <a:solidFill>
                <a:srgbClr val="FFCB03"/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66706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2" descr="Table_7.3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93" b="-66493"/>
          <a:stretch>
            <a:fillRect/>
          </a:stretch>
        </p:blipFill>
        <p:spPr>
          <a:xfrm>
            <a:off x="515938" y="-2140"/>
            <a:ext cx="8229600" cy="5113339"/>
          </a:xfrm>
        </p:spPr>
      </p:pic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Alternative Profit Scenario’s for Wahid’s Web Wonders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8268" y="1490133"/>
            <a:ext cx="1286934" cy="2116667"/>
          </a:xfrm>
          <a:prstGeom prst="rect">
            <a:avLst/>
          </a:prstGeom>
          <a:solidFill>
            <a:srgbClr val="008000">
              <a:alpha val="34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457207" y="430217"/>
            <a:ext cx="4271681" cy="415448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Economic profits </a:t>
            </a:r>
            <a:r>
              <a:rPr lang="en-US" dirty="0">
                <a:solidFill>
                  <a:srgbClr val="1385A7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 </a:t>
            </a:r>
            <a:r>
              <a:rPr lang="en-US" dirty="0" smtClean="0">
                <a:latin typeface="Gill Sans" charset="0"/>
                <a:ea typeface="ＭＳ Ｐゴシック" charset="0"/>
              </a:rPr>
              <a:t>                    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businesses </a:t>
            </a:r>
            <a:r>
              <a:rPr lang="en-US" dirty="0">
                <a:latin typeface="Gill Sans" charset="0"/>
                <a:ea typeface="ＭＳ Ｐゴシック" charset="0"/>
              </a:rPr>
              <a:t>expand and enter industry, </a:t>
            </a:r>
            <a:r>
              <a:rPr lang="en-US" dirty="0" smtClean="0">
                <a:latin typeface="Gill Sans" charset="0"/>
                <a:ea typeface="ＭＳ Ｐゴシック" charset="0"/>
              </a:rPr>
              <a:t>supply </a:t>
            </a:r>
            <a:r>
              <a:rPr lang="en-US" dirty="0">
                <a:latin typeface="Gill Sans" charset="0"/>
                <a:ea typeface="ＭＳ Ｐゴシック" charset="0"/>
              </a:rPr>
              <a:t>increases, pushing prices down, until prices </a:t>
            </a:r>
            <a:r>
              <a:rPr lang="en-US" dirty="0" smtClean="0">
                <a:latin typeface="Gill Sans" charset="0"/>
                <a:ea typeface="ＭＳ Ｐゴシック" charset="0"/>
              </a:rPr>
              <a:t>just </a:t>
            </a:r>
            <a:r>
              <a:rPr lang="en-US" dirty="0">
                <a:latin typeface="Gill Sans" charset="0"/>
                <a:ea typeface="ＭＳ Ｐゴシック" charset="0"/>
              </a:rPr>
              <a:t>cover all opportunity costs of production, economic profits = </a:t>
            </a:r>
            <a:r>
              <a:rPr lang="en-US" dirty="0" smtClean="0">
                <a:latin typeface="Gill Sans" charset="0"/>
                <a:ea typeface="ＭＳ Ｐゴシック" charset="0"/>
              </a:rPr>
              <a:t>zero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4" name="Picture 3" descr="green-l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3" y="2196000"/>
            <a:ext cx="3833200" cy="46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581" y="6009336"/>
            <a:ext cx="518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inion Pro"/>
                <a:cs typeface="Minion Pro"/>
              </a:rPr>
              <a:t>Economic profits are </a:t>
            </a:r>
            <a:r>
              <a:rPr lang="en-US" sz="2400" dirty="0" smtClean="0">
                <a:solidFill>
                  <a:srgbClr val="008000"/>
                </a:solidFill>
                <a:latin typeface="Minion Pro"/>
                <a:cs typeface="Minion Pro"/>
              </a:rPr>
              <a:t>Green Light</a:t>
            </a:r>
            <a:endParaRPr lang="en-US" sz="2400" dirty="0">
              <a:solidFill>
                <a:srgbClr val="008000"/>
              </a:solidFill>
              <a:latin typeface="Minion Pro"/>
              <a:cs typeface="Minion Pr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2" descr="Table_7.3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93" b="-66493"/>
          <a:stretch>
            <a:fillRect/>
          </a:stretch>
        </p:blipFill>
        <p:spPr>
          <a:xfrm>
            <a:off x="515938" y="-2140"/>
            <a:ext cx="8229600" cy="5113339"/>
          </a:xfrm>
        </p:spPr>
      </p:pic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Alternative Profit Scenario’s for Wahid’s Web Wonders</a:t>
            </a:r>
          </a:p>
        </p:txBody>
      </p:sp>
    </p:spTree>
    <p:extLst>
      <p:ext uri="{BB962C8B-B14F-4D97-AF65-F5344CB8AC3E}">
        <p14:creationId xmlns:p14="http://schemas.microsoft.com/office/powerpoint/2010/main" val="135371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457200" y="430217"/>
            <a:ext cx="7526338" cy="5956073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Short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-run market equilibrium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quantity demanded equals quantity supplied, </a:t>
            </a:r>
            <a:r>
              <a:rPr lang="en-US" dirty="0" smtClean="0">
                <a:latin typeface="Gill Sans" charset="0"/>
                <a:ea typeface="ＭＳ Ｐゴシック" charset="0"/>
              </a:rPr>
              <a:t>but </a:t>
            </a:r>
            <a:r>
              <a:rPr lang="en-US" dirty="0">
                <a:latin typeface="Gill Sans" charset="0"/>
                <a:ea typeface="ＭＳ Ｐゴシック" charset="0"/>
              </a:rPr>
              <a:t>economic losses or profits lead to changes in supply</a:t>
            </a:r>
          </a:p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Long-run market equilibrium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quantity demanded equals quantity supplied, </a:t>
            </a:r>
            <a:r>
              <a:rPr lang="en-US" dirty="0" smtClean="0">
                <a:latin typeface="Gill Sans" charset="0"/>
                <a:ea typeface="ＭＳ Ｐゴシック" charset="0"/>
              </a:rPr>
              <a:t> economic </a:t>
            </a:r>
            <a:r>
              <a:rPr lang="en-US" dirty="0">
                <a:latin typeface="Gill Sans" charset="0"/>
                <a:ea typeface="ＭＳ Ｐゴシック" charset="0"/>
              </a:rPr>
              <a:t>profits = zero</a:t>
            </a:r>
            <a:r>
              <a:rPr lang="en-US" dirty="0" smtClean="0">
                <a:latin typeface="Gill Sans" charset="0"/>
                <a:ea typeface="ＭＳ Ｐゴシック" charset="0"/>
              </a:rPr>
              <a:t>, no </a:t>
            </a:r>
            <a:r>
              <a:rPr lang="en-US" dirty="0">
                <a:latin typeface="Gill Sans" charset="0"/>
                <a:ea typeface="ＭＳ Ｐゴシック" charset="0"/>
              </a:rPr>
              <a:t>tendency for </a:t>
            </a:r>
            <a:r>
              <a:rPr lang="en-US" dirty="0" smtClean="0">
                <a:latin typeface="Gill Sans" charset="0"/>
                <a:ea typeface="ＭＳ Ｐゴシック" charset="0"/>
              </a:rPr>
              <a:t>change</a:t>
            </a:r>
          </a:p>
          <a:p>
            <a:pPr lvl="1"/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Price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consumers willing and able to pay </a:t>
            </a:r>
            <a:b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just covers businesses’ opportunity costs </a:t>
            </a:r>
            <a:b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of production,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including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normal profits</a:t>
            </a:r>
          </a:p>
          <a:p>
            <a:pPr lvl="1"/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7.4-bas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1" y="1438025"/>
            <a:ext cx="8756523" cy="3527679"/>
          </a:xfrm>
          <a:prstGeom prst="rect">
            <a:avLst/>
          </a:prstGeom>
        </p:spPr>
      </p:pic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1835147" y="0"/>
            <a:ext cx="6632478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Short-Run and Long-Run Market Equilibrium</a:t>
            </a:r>
          </a:p>
        </p:txBody>
      </p:sp>
      <p:pic>
        <p:nvPicPr>
          <p:cNvPr id="5" name="Picture 4" descr="fg07_004ab-1-b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09" y="1990725"/>
            <a:ext cx="34639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fg07_004ab-1-b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65" y="1450975"/>
            <a:ext cx="268605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fg07_004ab-2-b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059" y="1652588"/>
            <a:ext cx="277177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fg07_004ab-2-b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378" y="1584329"/>
            <a:ext cx="2686050" cy="26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Box 14"/>
          <p:cNvSpPr txBox="1">
            <a:spLocks noChangeArrowheads="1"/>
          </p:cNvSpPr>
          <p:nvPr/>
        </p:nvSpPr>
        <p:spPr bwMode="auto">
          <a:xfrm>
            <a:off x="1602268" y="5084764"/>
            <a:ext cx="32718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63525" indent="-263525" eaLnBrk="1" hangingPunct="1">
              <a:tabLst>
                <a:tab pos="266700" algn="l"/>
              </a:tabLst>
            </a:pPr>
            <a:r>
              <a:rPr lang="en-US" sz="1800" dirty="0">
                <a:solidFill>
                  <a:srgbClr val="000000"/>
                </a:solidFill>
                <a:latin typeface="Gill Sans" charset="0"/>
              </a:rPr>
              <a:t>a) Economic Losses and Decreased Supply Lead to</a:t>
            </a:r>
          </a:p>
          <a:p>
            <a:pPr marL="263525" indent="-263525" eaLnBrk="1" hangingPunct="1">
              <a:tabLst>
                <a:tab pos="266700" algn="l"/>
              </a:tabLst>
            </a:pPr>
            <a:r>
              <a:rPr lang="en-US" sz="1800" dirty="0">
                <a:solidFill>
                  <a:srgbClr val="000000"/>
                </a:solidFill>
                <a:latin typeface="Gill Sans" charset="0"/>
              </a:rPr>
              <a:t>	Long-Run Market Equlibrium</a:t>
            </a:r>
            <a:br>
              <a:rPr lang="en-US" sz="1800" dirty="0">
                <a:solidFill>
                  <a:srgbClr val="000000"/>
                </a:solidFill>
                <a:latin typeface="Gill Sans" charset="0"/>
              </a:rPr>
            </a:br>
            <a:r>
              <a:rPr lang="en-US" sz="1800" dirty="0">
                <a:solidFill>
                  <a:srgbClr val="FF0000"/>
                </a:solidFill>
                <a:latin typeface="Gill Sans" charset="0"/>
              </a:rPr>
              <a:t>(Scenario One</a:t>
            </a:r>
            <a:r>
              <a:rPr lang="en-US" sz="1800" dirty="0">
                <a:solidFill>
                  <a:srgbClr val="000000"/>
                </a:solidFill>
                <a:latin typeface="Gill Sans" charset="0"/>
              </a:rPr>
              <a:t>)</a:t>
            </a:r>
          </a:p>
        </p:txBody>
      </p:sp>
      <p:sp>
        <p:nvSpPr>
          <p:cNvPr id="39946" name="TextBox 15"/>
          <p:cNvSpPr txBox="1">
            <a:spLocks noChangeArrowheads="1"/>
          </p:cNvSpPr>
          <p:nvPr/>
        </p:nvSpPr>
        <p:spPr bwMode="auto">
          <a:xfrm>
            <a:off x="5560644" y="5076825"/>
            <a:ext cx="34909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66700" indent="-266700" eaLnBrk="1" hangingPunct="1">
              <a:tabLst>
                <a:tab pos="266700" algn="l"/>
              </a:tabLst>
            </a:pPr>
            <a:r>
              <a:rPr lang="en-US" sz="1800" dirty="0">
                <a:solidFill>
                  <a:srgbClr val="000000"/>
                </a:solidFill>
                <a:latin typeface="Gill Sans" charset="0"/>
              </a:rPr>
              <a:t>b)	Economic Profits and </a:t>
            </a:r>
            <a:br>
              <a:rPr lang="en-US" sz="1800" dirty="0">
                <a:solidFill>
                  <a:srgbClr val="000000"/>
                </a:solidFill>
                <a:latin typeface="Gill Sans" charset="0"/>
              </a:rPr>
            </a:br>
            <a:r>
              <a:rPr lang="en-US" sz="1800" dirty="0">
                <a:solidFill>
                  <a:srgbClr val="000000"/>
                </a:solidFill>
                <a:latin typeface="Gill Sans" charset="0"/>
              </a:rPr>
              <a:t>Increased Supply Lead to </a:t>
            </a:r>
            <a:br>
              <a:rPr lang="en-US" sz="1800" dirty="0">
                <a:solidFill>
                  <a:srgbClr val="000000"/>
                </a:solidFill>
                <a:latin typeface="Gill Sans" charset="0"/>
              </a:rPr>
            </a:br>
            <a:r>
              <a:rPr lang="en-US" sz="1800" dirty="0">
                <a:solidFill>
                  <a:srgbClr val="000000"/>
                </a:solidFill>
                <a:latin typeface="Gill Sans" charset="0"/>
              </a:rPr>
              <a:t>Long-Run Market Equlibrium</a:t>
            </a:r>
            <a:br>
              <a:rPr lang="en-US" sz="1800" dirty="0">
                <a:solidFill>
                  <a:srgbClr val="000000"/>
                </a:solidFill>
                <a:latin typeface="Gill Sans" charset="0"/>
              </a:rPr>
            </a:br>
            <a:r>
              <a:rPr lang="en-US" sz="1800" dirty="0">
                <a:solidFill>
                  <a:srgbClr val="000000"/>
                </a:solidFill>
                <a:latin typeface="Gill Sans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Gill Sans" charset="0"/>
              </a:rPr>
              <a:t>Scenario Three</a:t>
            </a:r>
            <a:r>
              <a:rPr lang="en-US" sz="1800" dirty="0">
                <a:solidFill>
                  <a:srgbClr val="000000"/>
                </a:solidFill>
                <a:latin typeface="Gill Sans" charset="0"/>
              </a:rPr>
              <a:t>)</a:t>
            </a:r>
          </a:p>
        </p:txBody>
      </p:sp>
      <p:pic>
        <p:nvPicPr>
          <p:cNvPr id="2" name="Picture 1" descr="Fig7.4-build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90" y="3111500"/>
            <a:ext cx="58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Fig7.4-build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40" y="2735267"/>
            <a:ext cx="4206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g7.4-new-builda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96" y="3117852"/>
            <a:ext cx="1431127" cy="1835109"/>
          </a:xfrm>
          <a:prstGeom prst="rect">
            <a:avLst/>
          </a:prstGeom>
        </p:spPr>
      </p:pic>
      <p:pic>
        <p:nvPicPr>
          <p:cNvPr id="8" name="Picture 7" descr="Fig7.4-new-buildb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45" y="3130552"/>
            <a:ext cx="1435425" cy="1835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>
          <a:xfrm>
            <a:off x="457200" y="430215"/>
            <a:ext cx="8348134" cy="6028644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Difference between short-run and long-run </a:t>
            </a:r>
            <a:r>
              <a:rPr lang="en-US" dirty="0" smtClean="0">
                <a:latin typeface="Gill Sans" charset="0"/>
                <a:ea typeface="ＭＳ Ｐゴシック" charset="0"/>
              </a:rPr>
              <a:t>market equilibrium </a:t>
            </a:r>
            <a:r>
              <a:rPr lang="en-US" dirty="0">
                <a:latin typeface="Gill Sans" charset="0"/>
                <a:ea typeface="ＭＳ Ｐゴシック" charset="0"/>
              </a:rPr>
              <a:t>is additional time it takes for supply changes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to adjust economic profits to </a:t>
            </a:r>
            <a:r>
              <a:rPr lang="en-US" dirty="0" smtClean="0">
                <a:latin typeface="Gill Sans" charset="0"/>
                <a:ea typeface="ＭＳ Ｐゴシック" charset="0"/>
              </a:rPr>
              <a:t>zero</a:t>
            </a:r>
          </a:p>
          <a:p>
            <a:r>
              <a:rPr lang="en-US" dirty="0" smtClean="0">
                <a:latin typeface="Gill Sans" charset="0"/>
                <a:ea typeface="ＭＳ Ｐゴシック" charset="0"/>
              </a:rPr>
              <a:t>Economic </a:t>
            </a:r>
            <a:r>
              <a:rPr lang="en-US" dirty="0">
                <a:latin typeface="Gill Sans" charset="0"/>
                <a:ea typeface="ＭＳ Ｐゴシック" charset="0"/>
              </a:rPr>
              <a:t>profits/losses are key signal directing businesses to product products and services consumers want. Changes in economic profits trigger 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Changes in supply,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Changing prices,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Moving industry from </a:t>
            </a:r>
            <a:r>
              <a:rPr lang="en-US" dirty="0">
                <a:solidFill>
                  <a:srgbClr val="000000"/>
                </a:solidFill>
                <a:latin typeface="Gill Sans" charset="0"/>
                <a:ea typeface="ＭＳ Ｐゴシック" charset="0"/>
              </a:rPr>
              <a:t>short-run market equilibrium </a:t>
            </a:r>
            <a:br>
              <a:rPr lang="en-US" dirty="0">
                <a:solidFill>
                  <a:srgbClr val="000000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srgbClr val="000000"/>
                </a:solidFill>
                <a:latin typeface="Gill Sans" charset="0"/>
                <a:ea typeface="ＭＳ Ｐゴシック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Gill Sans" charset="0"/>
                <a:ea typeface="ＭＳ Ｐゴシック" charset="0"/>
              </a:rPr>
              <a:t>long-run market </a:t>
            </a:r>
            <a:r>
              <a:rPr lang="en-US" dirty="0" smtClean="0">
                <a:solidFill>
                  <a:srgbClr val="000000"/>
                </a:solidFill>
                <a:latin typeface="Gill Sans" charset="0"/>
                <a:ea typeface="ＭＳ Ｐゴシック" charset="0"/>
              </a:rPr>
              <a:t>equilibrium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3"/>
          <p:cNvSpPr>
            <a:spLocks noGrp="1"/>
          </p:cNvSpPr>
          <p:nvPr>
            <p:ph idx="1"/>
          </p:nvPr>
        </p:nvSpPr>
        <p:spPr>
          <a:xfrm>
            <a:off x="457201" y="1143002"/>
            <a:ext cx="6482633" cy="4940300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“If in the same neighbourhood, there was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any employment evidently either more or less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advantageous than the rest, so many people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would crowd into it in the one case,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and so many would desert it in the other,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that its advantages would soon return to the level of other employments.”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latin typeface="Gill Sans" charset="0"/>
                <a:ea typeface="ＭＳ Ｐゴシック" charset="0"/>
              </a:rPr>
              <a:t>Adam </a:t>
            </a:r>
            <a:r>
              <a:rPr lang="en-US" sz="2400" dirty="0">
                <a:latin typeface="Gill Sans" charset="0"/>
                <a:ea typeface="ＭＳ Ｐゴシック" charset="0"/>
              </a:rPr>
              <a:t>Smith, </a:t>
            </a:r>
            <a:r>
              <a:rPr lang="en-US" sz="2400" i="1" dirty="0">
                <a:latin typeface="Gill Sans" charset="0"/>
                <a:ea typeface="ＭＳ Ｐゴシック" charset="0"/>
              </a:rPr>
              <a:t>The Wealth of Nations</a:t>
            </a:r>
            <a:r>
              <a:rPr lang="en-US" sz="2400" dirty="0">
                <a:latin typeface="Gill Sans" charset="0"/>
                <a:ea typeface="ＭＳ Ｐゴシック" charset="0"/>
              </a:rPr>
              <a:t>, 1776</a:t>
            </a:r>
          </a:p>
        </p:txBody>
      </p:sp>
      <p:sp>
        <p:nvSpPr>
          <p:cNvPr id="16386" name="Tit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Adam Smith on Economic and Normal Profits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6387" name="Picture 4" descr="smith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837" y="4351870"/>
            <a:ext cx="2216867" cy="251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21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1"/>
          <p:cNvSpPr>
            <a:spLocks noGrp="1"/>
          </p:cNvSpPr>
          <p:nvPr>
            <p:ph idx="1"/>
          </p:nvPr>
        </p:nvSpPr>
        <p:spPr>
          <a:xfrm>
            <a:off x="457200" y="430217"/>
            <a:ext cx="6261100" cy="5653087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The Three Keys Model to Smart Choices</a:t>
            </a:r>
          </a:p>
          <a:p>
            <a:pPr marL="914400" lvl="1" indent="-514350">
              <a:buFont typeface="Gill Sans MT" charset="0"/>
              <a:buAutoNum type="arabicPeriod"/>
            </a:pPr>
            <a:r>
              <a:rPr lang="en-US" dirty="0">
                <a:solidFill>
                  <a:srgbClr val="000000"/>
                </a:solidFill>
                <a:latin typeface="Gill Sans" charset="0"/>
                <a:ea typeface="ＭＳ Ｐゴシック" charset="0"/>
              </a:rPr>
              <a:t>Choose only when additional benefits are greater than additional </a:t>
            </a:r>
            <a:br>
              <a:rPr lang="en-US" dirty="0">
                <a:solidFill>
                  <a:srgbClr val="000000"/>
                </a:solidFill>
                <a:latin typeface="Gill Sans" charset="0"/>
                <a:ea typeface="ＭＳ Ｐゴシック" charset="0"/>
              </a:rPr>
            </a:br>
            <a:r>
              <a:rPr lang="en-US" i="1" dirty="0">
                <a:solidFill>
                  <a:srgbClr val="000000"/>
                </a:solidFill>
                <a:latin typeface="Gill Sans" charset="0"/>
                <a:ea typeface="ＭＳ Ｐゴシック" charset="0"/>
              </a:rPr>
              <a:t>opportunity costs</a:t>
            </a:r>
            <a:br>
              <a:rPr lang="en-US" i="1" dirty="0">
                <a:solidFill>
                  <a:srgbClr val="000000"/>
                </a:solidFill>
                <a:latin typeface="Gill Sans" charset="0"/>
                <a:ea typeface="ＭＳ Ｐゴシック" charset="0"/>
              </a:rPr>
            </a:br>
            <a:endParaRPr lang="en-US" dirty="0">
              <a:solidFill>
                <a:srgbClr val="000000"/>
              </a:solidFill>
              <a:latin typeface="Gill Sans" charset="0"/>
              <a:ea typeface="ＭＳ Ｐゴシック" charset="0"/>
            </a:endParaRPr>
          </a:p>
          <a:p>
            <a:pPr marL="914400" lvl="1" indent="-514350">
              <a:buFont typeface="Gill Sans MT" charset="0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Count only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additional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 benefits and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additional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 opportunity costs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</a:br>
            <a:endParaRPr lang="en-US" dirty="0">
              <a:solidFill>
                <a:schemeClr val="bg1">
                  <a:lumMod val="75000"/>
                </a:schemeClr>
              </a:solidFill>
              <a:latin typeface="Gill Sans" charset="0"/>
              <a:ea typeface="ＭＳ Ｐゴシック" charset="0"/>
            </a:endParaRPr>
          </a:p>
          <a:p>
            <a:pPr marL="914400" lvl="1" indent="-514350">
              <a:buFont typeface="Gill Sans MT" charset="0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Be sure to count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all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 additional benefits and costs, including </a:t>
            </a:r>
            <a:r>
              <a:rPr lang="en-US" b="1" i="1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implicit costs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and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externalities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Gill Sans" charset="0"/>
              <a:ea typeface="ＭＳ Ｐゴシック" charset="0"/>
            </a:endParaRPr>
          </a:p>
        </p:txBody>
      </p:sp>
      <p:pic>
        <p:nvPicPr>
          <p:cNvPr id="24578" name="Picture 1" descr="Key_1-reduc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1119191"/>
            <a:ext cx="1549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Key_2-reduc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2706691"/>
            <a:ext cx="16129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Key_3-reduc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597403"/>
            <a:ext cx="16002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5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1"/>
          <p:cNvSpPr>
            <a:spLocks noGrp="1"/>
          </p:cNvSpPr>
          <p:nvPr>
            <p:ph idx="1"/>
          </p:nvPr>
        </p:nvSpPr>
        <p:spPr>
          <a:xfrm>
            <a:off x="457200" y="430217"/>
            <a:ext cx="6261100" cy="5653087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The Three Keys Model to Smart Choices</a:t>
            </a:r>
          </a:p>
          <a:p>
            <a:pPr marL="914400" lvl="1" indent="-514350">
              <a:buFont typeface="Gill Sans MT" charset="0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Choose only when additional benefits are greater than additional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</a:b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opportunity costs</a:t>
            </a:r>
            <a:br>
              <a:rPr lang="en-US" i="1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</a:br>
            <a:endParaRPr lang="en-US" dirty="0">
              <a:solidFill>
                <a:schemeClr val="bg1">
                  <a:lumMod val="75000"/>
                </a:schemeClr>
              </a:solidFill>
              <a:latin typeface="Gill Sans" charset="0"/>
              <a:ea typeface="ＭＳ Ｐゴシック" charset="0"/>
            </a:endParaRPr>
          </a:p>
          <a:p>
            <a:pPr marL="914400" lvl="1" indent="-514350">
              <a:buFont typeface="Gill Sans MT" charset="0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Count only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additional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 benefits and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additional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  <a:t> opportunity costs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ＭＳ Ｐゴシック" charset="0"/>
              </a:rPr>
            </a:br>
            <a:endParaRPr lang="en-US" dirty="0">
              <a:solidFill>
                <a:schemeClr val="bg1">
                  <a:lumMod val="75000"/>
                </a:schemeClr>
              </a:solidFill>
              <a:latin typeface="Gill Sans" charset="0"/>
              <a:ea typeface="ＭＳ Ｐゴシック" charset="0"/>
            </a:endParaRPr>
          </a:p>
          <a:p>
            <a:pPr marL="914400" lvl="1" indent="-514350">
              <a:buFont typeface="Gill Sans MT" charset="0"/>
              <a:buAutoNum type="arabicPeriod"/>
            </a:pPr>
            <a:r>
              <a:rPr lang="en-US" dirty="0">
                <a:latin typeface="Gill Sans" charset="0"/>
                <a:ea typeface="ＭＳ Ｐゴシック" charset="0"/>
              </a:rPr>
              <a:t>Be sure to count </a:t>
            </a:r>
            <a:r>
              <a:rPr lang="en-US" i="1" dirty="0">
                <a:latin typeface="Gill Sans" charset="0"/>
                <a:ea typeface="ＭＳ Ｐゴシック" charset="0"/>
              </a:rPr>
              <a:t>all</a:t>
            </a:r>
            <a:r>
              <a:rPr lang="en-US" dirty="0">
                <a:latin typeface="Gill Sans" charset="0"/>
                <a:ea typeface="ＭＳ Ｐゴシック" charset="0"/>
              </a:rPr>
              <a:t> additional benefits and costs, including </a:t>
            </a:r>
            <a:r>
              <a:rPr lang="en-US" b="1" i="1" dirty="0">
                <a:latin typeface="Gill Sans" charset="0"/>
                <a:ea typeface="ＭＳ Ｐゴシック" charset="0"/>
              </a:rPr>
              <a:t>implicit costs </a:t>
            </a:r>
            <a:r>
              <a:rPr lang="en-US" dirty="0">
                <a:latin typeface="Gill Sans" charset="0"/>
                <a:ea typeface="ＭＳ Ｐゴシック" charset="0"/>
              </a:rPr>
              <a:t>and </a:t>
            </a:r>
            <a:r>
              <a:rPr lang="en-US" i="1" dirty="0">
                <a:latin typeface="Gill Sans" charset="0"/>
                <a:ea typeface="ＭＳ Ｐゴシック" charset="0"/>
              </a:rPr>
              <a:t>externalities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4578" name="Picture 1" descr="Key_1-reduc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1119191"/>
            <a:ext cx="1549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Key_2-reduc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2706691"/>
            <a:ext cx="16129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Key_3-reduc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597403"/>
            <a:ext cx="16002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14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3"/>
          <p:cNvSpPr>
            <a:spLocks noGrp="1"/>
          </p:cNvSpPr>
          <p:nvPr>
            <p:ph type="ctrTitle"/>
          </p:nvPr>
        </p:nvSpPr>
        <p:spPr>
          <a:xfrm>
            <a:off x="1302502" y="-3173"/>
            <a:ext cx="6742953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ACCOUNTING PROFITS AND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HIDDEN OPPORTUNITY COSTS</a:t>
            </a:r>
          </a:p>
        </p:txBody>
      </p:sp>
      <p:sp>
        <p:nvSpPr>
          <p:cNvPr id="8194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302502" y="4555155"/>
            <a:ext cx="6608857" cy="2547908"/>
          </a:xfrm>
        </p:spPr>
        <p:txBody>
          <a:bodyPr/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Accounting profits equal revenues minus all obvious costs, including depreciation. But accounting profits miss the hidden, implicit opportunity costs of a business owner’s time and money.</a:t>
            </a:r>
          </a:p>
        </p:txBody>
      </p:sp>
      <p:pic>
        <p:nvPicPr>
          <p:cNvPr id="2" name="Picture 1" descr="wahe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50" y="1487449"/>
            <a:ext cx="3972857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Content Placeholder 1"/>
          <p:cNvSpPr>
            <a:spLocks noGrp="1"/>
          </p:cNvSpPr>
          <p:nvPr>
            <p:ph idx="1"/>
          </p:nvPr>
        </p:nvSpPr>
        <p:spPr>
          <a:xfrm>
            <a:off x="457205" y="517991"/>
            <a:ext cx="8381861" cy="4940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Obvious costs (explicit costs)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costs a business pays </a:t>
            </a:r>
            <a:r>
              <a:rPr lang="en-US" dirty="0" smtClean="0">
                <a:latin typeface="Gill Sans" charset="0"/>
                <a:ea typeface="ＭＳ Ｐゴシック" charset="0"/>
              </a:rPr>
              <a:t>directly 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Accountants count all obvious business costs and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include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depreciation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Decrease in the value of equipment over time because of wear and tear and because it becomes obsolete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Yearly depreciation cost is the price of equipment divided by number of years it lasts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Accounting profits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Revenues – Obvious Costs (including depreciation)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792371" y="0"/>
            <a:ext cx="5559271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Accountant’s One-Year Business Plan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for Wahid’s Web Wonders</a:t>
            </a:r>
          </a:p>
        </p:txBody>
      </p:sp>
      <p:pic>
        <p:nvPicPr>
          <p:cNvPr id="34818" name="Content Placeholder 2" descr="Table_7.1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54" b="-27254"/>
          <a:stretch>
            <a:fillRect/>
          </a:stretch>
        </p:blipFill>
        <p:spPr>
          <a:xfrm>
            <a:off x="457200" y="804176"/>
            <a:ext cx="8229600" cy="5111751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3"/>
          <p:cNvSpPr>
            <a:spLocks noGrp="1"/>
          </p:cNvSpPr>
          <p:nvPr>
            <p:ph idx="1"/>
          </p:nvPr>
        </p:nvSpPr>
        <p:spPr>
          <a:xfrm>
            <a:off x="457200" y="430217"/>
            <a:ext cx="7656514" cy="5653087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Implicit costs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hidden opportunity costs of what business </a:t>
            </a:r>
            <a:r>
              <a:rPr lang="en-US" dirty="0" smtClean="0">
                <a:latin typeface="Gill Sans" charset="0"/>
                <a:ea typeface="ＭＳ Ｐゴシック" charset="0"/>
              </a:rPr>
              <a:t>owner could </a:t>
            </a:r>
            <a:r>
              <a:rPr lang="en-US" dirty="0">
                <a:latin typeface="Gill Sans" charset="0"/>
                <a:ea typeface="ＭＳ Ｐゴシック" charset="0"/>
              </a:rPr>
              <a:t>earn elsewhere with time and money invested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Opportunity cost of time —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best alternative use of business owner’s time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Opportunity cost of money —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best alternative use of business owner’s money </a:t>
            </a:r>
            <a:r>
              <a:rPr lang="en-US" dirty="0" smtClean="0">
                <a:latin typeface="Gill Sans" charset="0"/>
                <a:ea typeface="ＭＳ Ｐゴシック" charset="0"/>
              </a:rPr>
              <a:t>invested </a:t>
            </a:r>
            <a:r>
              <a:rPr lang="en-US" dirty="0">
                <a:latin typeface="Gill Sans" charset="0"/>
                <a:ea typeface="ＭＳ Ｐゴシック" charset="0"/>
              </a:rPr>
              <a:t>in the </a:t>
            </a:r>
            <a:r>
              <a:rPr lang="en-US" dirty="0" smtClean="0">
                <a:latin typeface="Gill Sans" charset="0"/>
                <a:ea typeface="ＭＳ Ｐゴシック" charset="0"/>
              </a:rPr>
              <a:t>business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Must include compensation for risk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hi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6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6051</TotalTime>
  <Words>442</Words>
  <Application>Microsoft Macintosh PowerPoint</Application>
  <PresentationFormat>On-screen Show (4:3)</PresentationFormat>
  <Paragraphs>112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ACCOUNTING PROFITS AND  HIDDEN OPPORTUNITY COSTS</vt:lpstr>
      <vt:lpstr>PowerPoint Presentation</vt:lpstr>
      <vt:lpstr>Accountant’s One-Year Business Plan  for Wahid’s Web Wonders</vt:lpstr>
      <vt:lpstr>PowerPoint Presentation</vt:lpstr>
      <vt:lpstr>PowerPoint Presentation</vt:lpstr>
      <vt:lpstr>PowerPoint Presentation</vt:lpstr>
      <vt:lpstr>PowerPoint Presentation</vt:lpstr>
      <vt:lpstr>NORMAL PROFITS AND ECONOMIC PROFITS</vt:lpstr>
      <vt:lpstr>PowerPoint Presentation</vt:lpstr>
      <vt:lpstr>PowerPoint Presentation</vt:lpstr>
      <vt:lpstr>PowerPoint Presentation</vt:lpstr>
      <vt:lpstr>Economist’s One-Year Business Plan for Wahid</vt:lpstr>
      <vt:lpstr>PowerPoint Presentation</vt:lpstr>
      <vt:lpstr>HOW ECONOMIC PROFITS DIRECT  THE INVISIBLE HAND</vt:lpstr>
      <vt:lpstr>Alternative Profit Scenario’s for Wahid’s Web Wonders</vt:lpstr>
      <vt:lpstr>PowerPoint Presentation</vt:lpstr>
      <vt:lpstr>Alternative Profit Scenario’s for Wahid’s Web Wonders</vt:lpstr>
      <vt:lpstr>PowerPoint Presentation</vt:lpstr>
      <vt:lpstr>Alternative Profit Scenario’s for Wahid’s Web Wonders</vt:lpstr>
      <vt:lpstr>PowerPoint Presentation</vt:lpstr>
      <vt:lpstr>Alternative Profit Scenario’s for Wahid’s Web Wonders</vt:lpstr>
      <vt:lpstr>PowerPoint Presentation</vt:lpstr>
      <vt:lpstr>Short-Run and Long-Run Market Equilibrium</vt:lpstr>
      <vt:lpstr>PowerPoint Presentation</vt:lpstr>
      <vt:lpstr>Adam Smith on Economic and Normal Profits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micro_ch07</dc:title>
  <dc:subject/>
  <dc:creator>Professor Avi Cohen</dc:creator>
  <cp:keywords/>
  <dc:description/>
  <cp:lastModifiedBy>Avi J. Cohen</cp:lastModifiedBy>
  <cp:revision>346</cp:revision>
  <cp:lastPrinted>2015-11-16T12:11:24Z</cp:lastPrinted>
  <dcterms:created xsi:type="dcterms:W3CDTF">2014-09-07T21:06:58Z</dcterms:created>
  <dcterms:modified xsi:type="dcterms:W3CDTF">2016-10-22T17:49:55Z</dcterms:modified>
  <cp:category/>
</cp:coreProperties>
</file>