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  <p:sldMasterId id="2147483732" r:id="rId2"/>
  </p:sldMasterIdLst>
  <p:notesMasterIdLst>
    <p:notesMasterId r:id="rId24"/>
  </p:notesMasterIdLst>
  <p:handoutMasterIdLst>
    <p:handoutMasterId r:id="rId25"/>
  </p:handoutMasterIdLst>
  <p:sldIdLst>
    <p:sldId id="451" r:id="rId3"/>
    <p:sldId id="455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6" r:id="rId14"/>
    <p:sldId id="467" r:id="rId15"/>
    <p:sldId id="468" r:id="rId16"/>
    <p:sldId id="470" r:id="rId17"/>
    <p:sldId id="469" r:id="rId18"/>
    <p:sldId id="471" r:id="rId19"/>
    <p:sldId id="472" r:id="rId20"/>
    <p:sldId id="473" r:id="rId21"/>
    <p:sldId id="478" r:id="rId22"/>
    <p:sldId id="477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72838D"/>
    <a:srgbClr val="BD4536"/>
    <a:srgbClr val="138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0" autoAdjust="0"/>
    <p:restoredTop sz="69401" autoAdjust="0"/>
  </p:normalViewPr>
  <p:slideViewPr>
    <p:cSldViewPr snapToGrid="0" snapToObjects="1">
      <p:cViewPr>
        <p:scale>
          <a:sx n="75" d="100"/>
          <a:sy n="75" d="100"/>
        </p:scale>
        <p:origin x="-1816" y="-144"/>
      </p:cViewPr>
      <p:guideLst>
        <p:guide orient="horz" pos="577"/>
        <p:guide pos="1780"/>
      </p:guideLst>
    </p:cSldViewPr>
  </p:slideViewPr>
  <p:outlineViewPr>
    <p:cViewPr>
      <p:scale>
        <a:sx n="33" d="100"/>
        <a:sy n="33" d="100"/>
      </p:scale>
      <p:origin x="352" y="202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2360" y="-120"/>
      </p:cViewPr>
      <p:guideLst>
        <p:guide orient="horz" pos="2880"/>
        <p:guide pos="6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sv-SE" dirty="0" smtClean="0"/>
              <a:t>ECON 105   </a:t>
            </a:r>
            <a:br>
              <a:rPr lang="sv-SE" dirty="0" smtClean="0"/>
            </a:br>
            <a:r>
              <a:rPr lang="sv-SE" dirty="0" smtClean="0"/>
              <a:t>2015/2016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CA" dirty="0" smtClean="0"/>
              <a:t>Lecture 08</a:t>
            </a:r>
            <a:br>
              <a:rPr lang="en-CA" dirty="0" smtClean="0"/>
            </a:br>
            <a:r>
              <a:rPr lang="en-CA" dirty="0" smtClean="0"/>
              <a:t>   23 November 2015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C02C0-E05B-3C4C-9057-11BE18188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7488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60DAE-88BD-FC4B-94B4-D106BB86E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93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2000" b="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16FB69-30F6-8F44-ADC8-EA6BD287AEC9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00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7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1C41C8-605E-9744-AEAA-33FA898A55EB}" type="slidenum">
              <a:rPr lang="en-US" sz="1200">
                <a:solidFill>
                  <a:prstClr val="black"/>
                </a:solidFill>
              </a:rPr>
              <a:pPr eaLnBrk="1" hangingPunct="1"/>
              <a:t>11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19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44208E-A560-9F4C-81C4-805D8E72E6D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785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15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344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62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44208E-A560-9F4C-81C4-805D8E72E6D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52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27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22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44208E-A560-9F4C-81C4-805D8E72E6D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200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ECON 1900 Fall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60DAE-88BD-FC4B-94B4-D106BB86EBC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7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ECON 1900 Fall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260DAE-88BD-FC4B-94B4-D106BB86EBC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7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67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44208E-A560-9F4C-81C4-805D8E72E6D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71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029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44208E-A560-9F4C-81C4-805D8E72E6D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1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44208E-A560-9F4C-81C4-805D8E72E6D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290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45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FE9369-1820-BA40-AABB-0DD884124F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2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39050" cy="4940805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7639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6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res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917527"/>
            <a:ext cx="8229600" cy="511208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544" y="0"/>
            <a:ext cx="6864705" cy="1143000"/>
          </a:xfrm>
        </p:spPr>
        <p:txBody>
          <a:bodyPr/>
          <a:lstStyle>
            <a:lvl1pPr algn="l">
              <a:defRPr>
                <a:solidFill>
                  <a:srgbClr val="72838D"/>
                </a:solidFill>
                <a:latin typeface="Gill Sans Light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8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8229600" cy="565391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3393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39" y="2539252"/>
            <a:ext cx="7772400" cy="1362075"/>
          </a:xfrm>
        </p:spPr>
        <p:txBody>
          <a:bodyPr anchor="t"/>
          <a:lstStyle>
            <a:lvl1pPr algn="ctr">
              <a:defRPr sz="4000" b="0" i="0" cap="none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9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10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74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0805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608" y="0"/>
            <a:ext cx="7365011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222327"/>
            <a:ext cx="8229600" cy="5112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resh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917527"/>
            <a:ext cx="8229600" cy="511208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544" y="0"/>
            <a:ext cx="6864705" cy="1143000"/>
          </a:xfrm>
        </p:spPr>
        <p:txBody>
          <a:bodyPr/>
          <a:lstStyle>
            <a:lvl1pPr algn="l">
              <a:defRPr>
                <a:solidFill>
                  <a:srgbClr val="72838D"/>
                </a:solidFill>
                <a:latin typeface="Gill Sans Light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n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895"/>
            <a:ext cx="8229600" cy="5653910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7339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39" y="2539252"/>
            <a:ext cx="7772400" cy="1362075"/>
          </a:xfrm>
        </p:spPr>
        <p:txBody>
          <a:bodyPr anchor="t"/>
          <a:lstStyle>
            <a:lvl1pPr algn="ctr">
              <a:defRPr sz="4000" b="0" i="0" cap="none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9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6998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8034" y="4419600"/>
            <a:ext cx="7658100" cy="2108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336483" y="1466850"/>
            <a:ext cx="4284725" cy="2774950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8875"/>
            <a:ext cx="82296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4" r:id="rId7"/>
    <p:sldLayoutId id="2147483726" r:id="rId8"/>
    <p:sldLayoutId id="2147483727" r:id="rId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BD4536"/>
          </a:solidFill>
          <a:latin typeface="Gill Sans"/>
          <a:ea typeface="ＭＳ Ｐゴシック" pitchFamily="-65" charset="-128"/>
          <a:cs typeface="Gill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14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7639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8875"/>
            <a:ext cx="763905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BD4536"/>
          </a:solidFill>
          <a:latin typeface="Gill Sans"/>
          <a:ea typeface="ＭＳ Ｐゴシック" pitchFamily="-65" charset="-128"/>
          <a:cs typeface="Gill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BD4536"/>
          </a:solidFill>
          <a:latin typeface="Gill Sans SemiBold" pitchFamily="-65" charset="0"/>
          <a:ea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rgbClr val="1385A7"/>
          </a:solidFill>
          <a:latin typeface="Gill Sans SemiBold" pitchFamily="-65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lnSpc>
          <a:spcPct val="125000"/>
        </a:lnSpc>
        <a:spcBef>
          <a:spcPct val="0"/>
        </a:spcBef>
        <a:spcAft>
          <a:spcPts val="1200"/>
        </a:spcAft>
        <a:buClr>
          <a:srgbClr val="BD4536"/>
        </a:buClr>
        <a:buFont typeface="Arial" charset="0"/>
        <a:buChar char="•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1pPr>
      <a:lvl2pPr marL="742950" indent="-285750" algn="l" defTabSz="457200" rtl="0" eaLnBrk="0" fontAlgn="base" hangingPunct="0">
        <a:lnSpc>
          <a:spcPct val="114000"/>
        </a:lnSpc>
        <a:spcBef>
          <a:spcPct val="0"/>
        </a:spcBef>
        <a:spcAft>
          <a:spcPts val="1200"/>
        </a:spcAft>
        <a:buClr>
          <a:srgbClr val="BD4536"/>
        </a:buClr>
        <a:buFont typeface="Lucida Grande" charset="0"/>
        <a:buChar char="–"/>
        <a:defRPr sz="2600" kern="1200">
          <a:solidFill>
            <a:schemeClr val="tx1"/>
          </a:solidFill>
          <a:latin typeface="Gill Sans"/>
          <a:ea typeface="ＭＳ Ｐゴシック" pitchFamily="-65" charset="-128"/>
          <a:cs typeface="Gill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unne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" y="0"/>
            <a:ext cx="9127084" cy="684106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70937" y="-87840"/>
            <a:ext cx="3979333" cy="1470025"/>
          </a:xfrm>
        </p:spPr>
        <p:txBody>
          <a:bodyPr/>
          <a:lstStyle/>
          <a:p>
            <a:pPr algn="l"/>
            <a:r>
              <a:rPr lang="en-US" sz="4800" dirty="0" smtClean="0">
                <a:solidFill>
                  <a:schemeClr val="bg1"/>
                </a:solidFill>
              </a:rPr>
              <a:t>Pricing Power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3200" y="60838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2489225" y="5313891"/>
            <a:ext cx="7636932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BD4536"/>
                </a:solidFill>
                <a:latin typeface="Gill Sans"/>
                <a:ea typeface="ＭＳ Ｐゴシック" pitchFamily="-65" charset="-128"/>
                <a:cs typeface="Gill San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BD4536"/>
                </a:solidFill>
                <a:latin typeface="Gill Sans SemiBold" pitchFamily="-65" charset="0"/>
                <a:ea typeface="ＭＳ Ｐゴシック" pitchFamily="-65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1385A7"/>
                </a:solidFill>
                <a:latin typeface="Gill Sans SemiBold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sz="4000" b="1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Monopoly to Competition </a:t>
            </a:r>
            <a:r>
              <a:rPr lang="en-US" sz="4000" b="1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/>
            </a:r>
            <a:br>
              <a:rPr lang="en-US" sz="4000" b="1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4000" b="1" dirty="0" smtClean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sz="4000" b="1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In Between</a:t>
            </a:r>
          </a:p>
        </p:txBody>
      </p:sp>
    </p:spTree>
    <p:extLst>
      <p:ext uri="{BB962C8B-B14F-4D97-AF65-F5344CB8AC3E}">
        <p14:creationId xmlns:p14="http://schemas.microsoft.com/office/powerpoint/2010/main" val="149931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</p:nvPr>
        </p:nvSpPr>
        <p:spPr>
          <a:xfrm>
            <a:off x="457200" y="430213"/>
            <a:ext cx="7361238" cy="5653087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Barriers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to entry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legal or economic barriers preventing new competitors from entering a </a:t>
            </a:r>
            <a:r>
              <a:rPr lang="en-US" dirty="0" smtClean="0">
                <a:latin typeface="Gill Sans" charset="0"/>
                <a:ea typeface="ＭＳ Ｐゴシック" charset="0"/>
              </a:rPr>
              <a:t>market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Legal barriers </a:t>
            </a:r>
            <a:r>
              <a:rPr lang="en-US" dirty="0">
                <a:latin typeface="Gill Sans" charset="0"/>
                <a:ea typeface="ＭＳ Ｐゴシック" charset="0"/>
              </a:rPr>
              <a:t>—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Patents</a:t>
            </a:r>
            <a:r>
              <a:rPr lang="en-US" dirty="0" smtClean="0">
                <a:latin typeface="Gill Sans" charset="0"/>
                <a:ea typeface="ＭＳ Ｐゴシック" charset="0"/>
              </a:rPr>
              <a:t> </a:t>
            </a:r>
            <a:r>
              <a:rPr lang="en-US" dirty="0">
                <a:latin typeface="Gill Sans" charset="0"/>
                <a:ea typeface="ＭＳ Ｐゴシック" charset="0"/>
              </a:rPr>
              <a:t>and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copyrights</a:t>
            </a:r>
            <a:r>
              <a:rPr lang="en-US" dirty="0">
                <a:latin typeface="Gill Sans" charset="0"/>
                <a:ea typeface="ＭＳ Ｐゴシック" charset="0"/>
              </a:rPr>
              <a:t> are </a:t>
            </a:r>
            <a:r>
              <a:rPr lang="en-US" dirty="0" smtClean="0">
                <a:latin typeface="Gill Sans" charset="0"/>
                <a:ea typeface="ＭＳ Ｐゴシック" charset="0"/>
              </a:rPr>
              <a:t>exclusive </a:t>
            </a:r>
            <a:r>
              <a:rPr lang="en-US" dirty="0">
                <a:latin typeface="Gill Sans" charset="0"/>
                <a:ea typeface="ＭＳ Ｐゴシック" charset="0"/>
              </a:rPr>
              <a:t>property rights to sell or license </a:t>
            </a:r>
            <a:r>
              <a:rPr lang="en-US" dirty="0" smtClean="0">
                <a:latin typeface="Gill Sans" charset="0"/>
                <a:ea typeface="ＭＳ Ｐゴシック" charset="0"/>
              </a:rPr>
              <a:t>creations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Economic barriers —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Economies of scale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average </a:t>
            </a:r>
            <a:r>
              <a:rPr lang="en-US" dirty="0">
                <a:latin typeface="Gill Sans" charset="0"/>
                <a:ea typeface="ＭＳ Ｐゴシック" charset="0"/>
              </a:rPr>
              <a:t>total cost of producing decreases as quantity (scale) of production </a:t>
            </a:r>
            <a:r>
              <a:rPr lang="en-US" dirty="0" smtClean="0">
                <a:latin typeface="Gill Sans" charset="0"/>
                <a:ea typeface="ＭＳ Ｐゴシック" charset="0"/>
              </a:rPr>
              <a:t>increases</a:t>
            </a:r>
          </a:p>
          <a:p>
            <a:pPr lvl="1"/>
            <a:r>
              <a:rPr lang="en-US" sz="2400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Average Total </a:t>
            </a:r>
            <a:r>
              <a:rPr lang="en-US" sz="2400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Cost  </a:t>
            </a:r>
            <a:r>
              <a:rPr lang="en-US" sz="2400" dirty="0" smtClean="0">
                <a:latin typeface="Gill Sans" charset="0"/>
                <a:ea typeface="ＭＳ Ｐゴシック" charset="0"/>
              </a:rPr>
              <a:t>=  total </a:t>
            </a:r>
            <a:r>
              <a:rPr lang="en-US" sz="2400" dirty="0">
                <a:latin typeface="Gill Sans" charset="0"/>
                <a:ea typeface="ＭＳ Ｐゴシック" charset="0"/>
              </a:rPr>
              <a:t>cost per unit of output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Content Placeholder 10"/>
          <p:cNvSpPr>
            <a:spLocks noGrp="1"/>
          </p:cNvSpPr>
          <p:nvPr>
            <p:ph idx="1"/>
          </p:nvPr>
        </p:nvSpPr>
        <p:spPr>
          <a:xfrm>
            <a:off x="457200" y="430213"/>
            <a:ext cx="6889750" cy="5653087"/>
          </a:xfrm>
        </p:spPr>
        <p:txBody>
          <a:bodyPr/>
          <a:lstStyle/>
          <a:p>
            <a:r>
              <a:rPr lang="en-US" dirty="0" smtClean="0">
                <a:latin typeface="Gill Sans" charset="0"/>
                <a:ea typeface="ＭＳ Ｐゴシック" charset="0"/>
              </a:rPr>
              <a:t>Higher </a:t>
            </a:r>
            <a:r>
              <a:rPr lang="en-US" dirty="0">
                <a:latin typeface="Gill Sans" charset="0"/>
                <a:ea typeface="ＭＳ Ｐゴシック" charset="0"/>
              </a:rPr>
              <a:t>pricing power = more inelastic demand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C</a:t>
            </a:r>
            <a:r>
              <a:rPr lang="en-US" dirty="0" smtClean="0">
                <a:latin typeface="Gill Sans" charset="0"/>
                <a:ea typeface="ＭＳ Ｐゴシック" charset="0"/>
              </a:rPr>
              <a:t>onsumers </a:t>
            </a:r>
            <a:r>
              <a:rPr lang="en-US" dirty="0">
                <a:latin typeface="Gill Sans" charset="0"/>
                <a:ea typeface="ＭＳ Ｐゴシック" charset="0"/>
              </a:rPr>
              <a:t>have few </a:t>
            </a:r>
            <a:r>
              <a:rPr lang="en-US" dirty="0">
                <a:solidFill>
                  <a:srgbClr val="000000"/>
                </a:solidFill>
                <a:latin typeface="Gill Sans" charset="0"/>
                <a:ea typeface="ＭＳ Ｐゴシック" charset="0"/>
              </a:rPr>
              <a:t>substitutes </a:t>
            </a:r>
            <a:r>
              <a:rPr lang="en-US" dirty="0">
                <a:latin typeface="Gill Sans" charset="0"/>
                <a:ea typeface="ＭＳ Ｐゴシック" charset="0"/>
              </a:rPr>
              <a:t>or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strong </a:t>
            </a:r>
            <a:r>
              <a:rPr lang="en-US" dirty="0">
                <a:latin typeface="Gill Sans" charset="0"/>
                <a:ea typeface="ＭＳ Ｐゴシック" charset="0"/>
              </a:rPr>
              <a:t>brand loyalty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Lower pricing power = more elastic demand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C</a:t>
            </a:r>
            <a:r>
              <a:rPr lang="en-US" dirty="0" smtClean="0">
                <a:latin typeface="Gill Sans" charset="0"/>
                <a:ea typeface="ＭＳ Ｐゴシック" charset="0"/>
              </a:rPr>
              <a:t>onsumers </a:t>
            </a:r>
            <a:r>
              <a:rPr lang="en-US" dirty="0">
                <a:latin typeface="Gill Sans" charset="0"/>
                <a:ea typeface="ＭＳ Ｐゴシック" charset="0"/>
              </a:rPr>
              <a:t>have many substitutes or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no </a:t>
            </a:r>
            <a:r>
              <a:rPr lang="en-US" dirty="0">
                <a:latin typeface="Gill Sans" charset="0"/>
                <a:ea typeface="ＭＳ Ｐゴシック" charset="0"/>
              </a:rPr>
              <a:t>brand loyalty</a:t>
            </a:r>
          </a:p>
        </p:txBody>
      </p:sp>
    </p:spTree>
    <p:extLst>
      <p:ext uri="{BB962C8B-B14F-4D97-AF65-F5344CB8AC3E}">
        <p14:creationId xmlns:p14="http://schemas.microsoft.com/office/powerpoint/2010/main" val="662550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>
          <a:xfrm>
            <a:off x="1799854" y="0"/>
            <a:ext cx="5544292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Market Structure and Pricing Power:</a:t>
            </a:r>
            <a:br>
              <a:rPr lang="en-US" dirty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Monopoly and Perfect </a:t>
            </a:r>
            <a:r>
              <a:rPr lang="en-US" dirty="0">
                <a:ea typeface="ＭＳ Ｐゴシック" charset="0"/>
              </a:rPr>
              <a:t>Competition</a:t>
            </a:r>
          </a:p>
        </p:txBody>
      </p:sp>
      <p:pic>
        <p:nvPicPr>
          <p:cNvPr id="3" name="Content Placeholder 2" descr="Table_8.3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223" b="-352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296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OLIGOPOLY AND MONOPOLISTIC COMPETITION</a:t>
            </a:r>
          </a:p>
        </p:txBody>
      </p:sp>
      <p:sp>
        <p:nvSpPr>
          <p:cNvPr id="20482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159934" y="4029532"/>
            <a:ext cx="6824133" cy="23603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The four main market structures </a:t>
            </a:r>
            <a:r>
              <a:rPr lang="en-US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are </a:t>
            </a:r>
            <a:br>
              <a:rPr lang="en-US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</a:br>
            <a:r>
              <a:rPr lang="en-US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monopoly</a:t>
            </a: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, oligopoly, monopolistic competition, </a:t>
            </a:r>
            <a:r>
              <a:rPr lang="en-US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and </a:t>
            </a: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perfect competition.</a:t>
            </a:r>
          </a:p>
        </p:txBody>
      </p:sp>
      <p:pic>
        <p:nvPicPr>
          <p:cNvPr id="3" name="Picture 2" descr="Monopoly-Competi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62" y="2255377"/>
            <a:ext cx="7237476" cy="1444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Content Placeholder 1"/>
          <p:cNvSpPr>
            <a:spLocks noGrp="1"/>
          </p:cNvSpPr>
          <p:nvPr>
            <p:ph idx="1"/>
          </p:nvPr>
        </p:nvSpPr>
        <p:spPr>
          <a:xfrm>
            <a:off x="457199" y="406400"/>
            <a:ext cx="6900334" cy="4940300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Oligopoly 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few big sellers control most of the market</a:t>
            </a:r>
          </a:p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Monopolistic competition 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many small businesses make similar but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slightly </a:t>
            </a:r>
            <a:r>
              <a:rPr lang="en-US" dirty="0">
                <a:latin typeface="Gill Sans" charset="0"/>
                <a:ea typeface="ＭＳ Ｐゴシック" charset="0"/>
              </a:rPr>
              <a:t>differentiated products or services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>
          <a:xfrm>
            <a:off x="1844304" y="0"/>
            <a:ext cx="5455392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Market Structure and Pricing Power</a:t>
            </a:r>
          </a:p>
        </p:txBody>
      </p:sp>
      <p:pic>
        <p:nvPicPr>
          <p:cNvPr id="3" name="Picture 2" descr="Table_8.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3" y="1312334"/>
            <a:ext cx="8427720" cy="334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3"/>
          <p:cNvSpPr>
            <a:spLocks noGrp="1"/>
          </p:cNvSpPr>
          <p:nvPr>
            <p:ph idx="1"/>
          </p:nvPr>
        </p:nvSpPr>
        <p:spPr>
          <a:xfrm>
            <a:off x="457200" y="430213"/>
            <a:ext cx="8267700" cy="5653087"/>
          </a:xfrm>
        </p:spPr>
        <p:txBody>
          <a:bodyPr/>
          <a:lstStyle/>
          <a:p>
            <a:r>
              <a:rPr lang="en-US" dirty="0">
                <a:latin typeface="Gill Sans" charset="0"/>
                <a:ea typeface="ＭＳ Ｐゴシック" charset="0"/>
              </a:rPr>
              <a:t>In moving across </a:t>
            </a:r>
            <a:r>
              <a:rPr lang="en-US" dirty="0" smtClean="0">
                <a:latin typeface="Gill Sans" charset="0"/>
                <a:ea typeface="ＭＳ Ｐゴシック" charset="0"/>
              </a:rPr>
              <a:t>range of </a:t>
            </a:r>
            <a:r>
              <a:rPr lang="en-US" dirty="0">
                <a:latin typeface="Gill Sans" charset="0"/>
                <a:ea typeface="ＭＳ Ｐゴシック" charset="0"/>
              </a:rPr>
              <a:t>market structures from monopoly to perfect </a:t>
            </a:r>
            <a:r>
              <a:rPr lang="en-US" dirty="0" smtClean="0">
                <a:latin typeface="Gill Sans" charset="0"/>
                <a:ea typeface="ＭＳ Ｐゴシック" charset="0"/>
              </a:rPr>
              <a:t>competition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P</a:t>
            </a:r>
            <a:r>
              <a:rPr lang="en-US" dirty="0" smtClean="0">
                <a:latin typeface="Gill Sans" charset="0"/>
                <a:ea typeface="ＭＳ Ｐゴシック" charset="0"/>
              </a:rPr>
              <a:t>ricing </a:t>
            </a:r>
            <a:r>
              <a:rPr lang="en-US" dirty="0">
                <a:latin typeface="Gill Sans" charset="0"/>
                <a:ea typeface="ＭＳ Ｐゴシック" charset="0"/>
              </a:rPr>
              <a:t>power moves from price maker to price taker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A</a:t>
            </a:r>
            <a:r>
              <a:rPr lang="en-US" dirty="0" smtClean="0">
                <a:latin typeface="Gill Sans" charset="0"/>
                <a:ea typeface="ＭＳ Ｐゴシック" charset="0"/>
              </a:rPr>
              <a:t>vailable </a:t>
            </a:r>
            <a:r>
              <a:rPr lang="en-US" dirty="0">
                <a:latin typeface="Gill Sans" charset="0"/>
                <a:ea typeface="ＭＳ Ｐゴシック" charset="0"/>
              </a:rPr>
              <a:t>substitutes go from none to many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N</a:t>
            </a:r>
            <a:r>
              <a:rPr lang="en-US" dirty="0" smtClean="0">
                <a:latin typeface="Gill Sans" charset="0"/>
                <a:ea typeface="ＭＳ Ｐゴシック" charset="0"/>
              </a:rPr>
              <a:t>umber </a:t>
            </a:r>
            <a:r>
              <a:rPr lang="en-US" dirty="0">
                <a:latin typeface="Gill Sans" charset="0"/>
                <a:ea typeface="ＭＳ Ｐゴシック" charset="0"/>
              </a:rPr>
              <a:t>of sellers goes from one to </a:t>
            </a:r>
            <a:r>
              <a:rPr lang="en-US" dirty="0" smtClean="0">
                <a:latin typeface="Gill Sans" charset="0"/>
                <a:ea typeface="ＭＳ Ｐゴシック" charset="0"/>
              </a:rPr>
              <a:t>great many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E</a:t>
            </a:r>
            <a:r>
              <a:rPr lang="en-US" dirty="0" smtClean="0">
                <a:latin typeface="Gill Sans" charset="0"/>
                <a:ea typeface="ＭＳ Ｐゴシック" charset="0"/>
              </a:rPr>
              <a:t>ntry </a:t>
            </a:r>
            <a:r>
              <a:rPr lang="en-US" dirty="0">
                <a:latin typeface="Gill Sans" charset="0"/>
                <a:ea typeface="ＭＳ Ｐゴシック" charset="0"/>
              </a:rPr>
              <a:t>barriers go from high to low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E</a:t>
            </a:r>
            <a:r>
              <a:rPr lang="en-US" dirty="0" smtClean="0">
                <a:latin typeface="Gill Sans" charset="0"/>
                <a:ea typeface="ＭＳ Ｐゴシック" charset="0"/>
              </a:rPr>
              <a:t>lasticity </a:t>
            </a:r>
            <a:r>
              <a:rPr lang="en-US" dirty="0">
                <a:latin typeface="Gill Sans" charset="0"/>
                <a:ea typeface="ＭＳ Ｐゴシック" charset="0"/>
              </a:rPr>
              <a:t>of demand goes from </a:t>
            </a:r>
            <a:r>
              <a:rPr lang="en-US" dirty="0" smtClean="0">
                <a:latin typeface="Gill Sans" charset="0"/>
                <a:ea typeface="ＭＳ Ｐゴシック" charset="0"/>
              </a:rPr>
              <a:t>low </a:t>
            </a:r>
            <a:r>
              <a:rPr lang="en-US" dirty="0">
                <a:latin typeface="Gill Sans" charset="0"/>
                <a:ea typeface="ＭＳ Ｐゴシック" charset="0"/>
              </a:rPr>
              <a:t>to </a:t>
            </a:r>
            <a:r>
              <a:rPr lang="en-US" dirty="0" smtClean="0">
                <a:latin typeface="Gill Sans" charset="0"/>
                <a:ea typeface="ＭＳ Ｐゴシック" charset="0"/>
              </a:rPr>
              <a:t>high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ctrTitle"/>
          </p:nvPr>
        </p:nvSpPr>
        <p:spPr>
          <a:xfrm>
            <a:off x="-186274" y="-3175"/>
            <a:ext cx="9144000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HOW DO BUSINESSES COMPETE?</a:t>
            </a:r>
          </a:p>
        </p:txBody>
      </p:sp>
      <p:sp>
        <p:nvSpPr>
          <p:cNvPr id="22530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740826" y="3950919"/>
            <a:ext cx="7289800" cy="3017164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Businesses actively compete for monopoly’s economic </a:t>
            </a:r>
            <a:r>
              <a:rPr lang="en-US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profits </a:t>
            </a: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and pricing power</a:t>
            </a:r>
            <a:r>
              <a:rPr lang="en-US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.  This </a:t>
            </a: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process of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creative destruction </a:t>
            </a:r>
            <a:r>
              <a:rPr lang="en-US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drives competitors </a:t>
            </a: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who do not adequately respond</a:t>
            </a:r>
            <a:r>
              <a:rPr lang="en-US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 out </a:t>
            </a: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of business, while unintentionally improving </a:t>
            </a:r>
            <a:r>
              <a:rPr lang="en-US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productivity and </a:t>
            </a: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living standards for all.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80" y="1151845"/>
            <a:ext cx="3987692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Content Placeholder 1"/>
          <p:cNvSpPr>
            <a:spLocks noGrp="1"/>
          </p:cNvSpPr>
          <p:nvPr>
            <p:ph idx="1"/>
          </p:nvPr>
        </p:nvSpPr>
        <p:spPr>
          <a:xfrm>
            <a:off x="457200" y="406400"/>
            <a:ext cx="7797800" cy="4940300"/>
          </a:xfrm>
        </p:spPr>
        <p:txBody>
          <a:bodyPr/>
          <a:lstStyle/>
          <a:p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Competition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/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active attempt </a:t>
            </a:r>
            <a:r>
              <a:rPr lang="en-US" dirty="0">
                <a:latin typeface="Gill Sans" charset="0"/>
                <a:ea typeface="ＭＳ Ｐゴシック" charset="0"/>
              </a:rPr>
              <a:t>to increase </a:t>
            </a:r>
            <a:r>
              <a:rPr lang="en-US" dirty="0" smtClean="0">
                <a:latin typeface="Gill Sans" charset="0"/>
                <a:ea typeface="ＭＳ Ｐゴシック" charset="0"/>
              </a:rPr>
              <a:t>profits, gain market </a:t>
            </a:r>
            <a:r>
              <a:rPr lang="en-US" dirty="0">
                <a:latin typeface="Gill Sans" charset="0"/>
                <a:ea typeface="ＭＳ Ｐゴシック" charset="0"/>
              </a:rPr>
              <a:t>power of monopoly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C</a:t>
            </a:r>
            <a:r>
              <a:rPr lang="en-US" dirty="0" smtClean="0">
                <a:latin typeface="Gill Sans" charset="0"/>
                <a:ea typeface="ＭＳ Ｐゴシック" charset="0"/>
              </a:rPr>
              <a:t>utting </a:t>
            </a:r>
            <a:r>
              <a:rPr lang="en-US" dirty="0">
                <a:latin typeface="Gill Sans" charset="0"/>
                <a:ea typeface="ＭＳ Ｐゴシック" charset="0"/>
              </a:rPr>
              <a:t>costs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I</a:t>
            </a:r>
            <a:r>
              <a:rPr lang="en-US" dirty="0" smtClean="0">
                <a:latin typeface="Gill Sans" charset="0"/>
                <a:ea typeface="ＭＳ Ｐゴシック" charset="0"/>
              </a:rPr>
              <a:t>mproving </a:t>
            </a:r>
            <a:r>
              <a:rPr lang="en-US" dirty="0">
                <a:latin typeface="Gill Sans" charset="0"/>
                <a:ea typeface="ＭＳ Ｐゴシック" charset="0"/>
              </a:rPr>
              <a:t>quality and product innovation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A</a:t>
            </a:r>
            <a:r>
              <a:rPr lang="en-US" dirty="0" smtClean="0">
                <a:latin typeface="Gill Sans" charset="0"/>
                <a:ea typeface="ＭＳ Ｐゴシック" charset="0"/>
              </a:rPr>
              <a:t>dvertising </a:t>
            </a:r>
            <a:r>
              <a:rPr lang="en-US" dirty="0">
                <a:latin typeface="Gill Sans" charset="0"/>
                <a:ea typeface="ＭＳ Ｐゴシック" charset="0"/>
              </a:rPr>
              <a:t>and brand loyalty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E</a:t>
            </a:r>
            <a:r>
              <a:rPr lang="en-US" dirty="0" smtClean="0">
                <a:latin typeface="Gill Sans" charset="0"/>
                <a:ea typeface="ＭＳ Ｐゴシック" charset="0"/>
              </a:rPr>
              <a:t>liminating </a:t>
            </a:r>
            <a:r>
              <a:rPr lang="en-US" dirty="0">
                <a:latin typeface="Gill Sans" charset="0"/>
                <a:ea typeface="ＭＳ Ｐゴシック" charset="0"/>
              </a:rPr>
              <a:t>competition</a:t>
            </a:r>
          </a:p>
          <a:p>
            <a:pPr lvl="1"/>
            <a:r>
              <a:rPr lang="en-US" dirty="0">
                <a:latin typeface="Gill Sans" charset="0"/>
                <a:ea typeface="ＭＳ Ｐゴシック" charset="0"/>
              </a:rPr>
              <a:t>B</a:t>
            </a:r>
            <a:r>
              <a:rPr lang="en-US" dirty="0" smtClean="0">
                <a:latin typeface="Gill Sans" charset="0"/>
                <a:ea typeface="ＭＳ Ｐゴシック" charset="0"/>
              </a:rPr>
              <a:t>uilding </a:t>
            </a:r>
            <a:r>
              <a:rPr lang="en-US" dirty="0">
                <a:latin typeface="Gill Sans" charset="0"/>
                <a:ea typeface="ＭＳ Ｐゴシック" charset="0"/>
              </a:rPr>
              <a:t>barriers to entry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3"/>
          <p:cNvSpPr>
            <a:spLocks noGrp="1"/>
          </p:cNvSpPr>
          <p:nvPr>
            <p:ph idx="1"/>
          </p:nvPr>
        </p:nvSpPr>
        <p:spPr>
          <a:xfrm>
            <a:off x="457198" y="430213"/>
            <a:ext cx="8407402" cy="56530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Gill Sans" charset="0"/>
                <a:ea typeface="ＭＳ Ｐゴシック" charset="0"/>
              </a:rPr>
              <a:t>A market </a:t>
            </a:r>
            <a:r>
              <a:rPr lang="en-US" dirty="0">
                <a:latin typeface="Gill Sans" charset="0"/>
                <a:ea typeface="ＭＳ Ｐゴシック" charset="0"/>
              </a:rPr>
              <a:t>economy provides extraordinary economic </a:t>
            </a:r>
            <a:r>
              <a:rPr lang="en-US" dirty="0" smtClean="0">
                <a:latin typeface="Gill Sans" charset="0"/>
                <a:ea typeface="ＭＳ Ｐゴシック" charset="0"/>
              </a:rPr>
              <a:t>freedom to </a:t>
            </a:r>
            <a:r>
              <a:rPr lang="en-US" dirty="0">
                <a:latin typeface="Gill Sans" charset="0"/>
                <a:ea typeface="ＭＳ Ｐゴシック" charset="0"/>
              </a:rPr>
              <a:t>make business decisions, to invest and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spend </a:t>
            </a:r>
            <a:r>
              <a:rPr lang="en-US" dirty="0" smtClean="0">
                <a:latin typeface="Gill Sans" charset="0"/>
                <a:ea typeface="ＭＳ Ｐゴシック" charset="0"/>
              </a:rPr>
              <a:t>as </a:t>
            </a:r>
            <a:r>
              <a:rPr lang="en-US" dirty="0">
                <a:latin typeface="Gill Sans" charset="0"/>
                <a:ea typeface="ＭＳ Ｐゴシック" charset="0"/>
              </a:rPr>
              <a:t>we please, to choose our </a:t>
            </a:r>
            <a:r>
              <a:rPr lang="en-US" dirty="0" smtClean="0">
                <a:latin typeface="Gill Sans" charset="0"/>
                <a:ea typeface="ＭＳ Ｐゴシック" charset="0"/>
              </a:rPr>
              <a:t>occupations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Gill Sans" charset="0"/>
                <a:ea typeface="ＭＳ Ｐゴシック" charset="0"/>
              </a:rPr>
              <a:t>But as </a:t>
            </a:r>
            <a:r>
              <a:rPr lang="en-US" dirty="0">
                <a:latin typeface="Gill Sans" charset="0"/>
                <a:ea typeface="ＭＳ Ｐゴシック" charset="0"/>
              </a:rPr>
              <a:t>sellers who depend on markets to earn a </a:t>
            </a:r>
            <a:r>
              <a:rPr lang="en-US" dirty="0" smtClean="0">
                <a:latin typeface="Gill Sans" charset="0"/>
                <a:ea typeface="ＭＳ Ｐゴシック" charset="0"/>
              </a:rPr>
              <a:t>living, </a:t>
            </a:r>
            <a:r>
              <a:rPr lang="en-US" dirty="0">
                <a:latin typeface="Gill Sans" charset="0"/>
                <a:ea typeface="ＭＳ Ｐゴシック" charset="0"/>
              </a:rPr>
              <a:t>we must play by </a:t>
            </a:r>
            <a:r>
              <a:rPr lang="en-US" dirty="0" smtClean="0">
                <a:latin typeface="Gill Sans" charset="0"/>
                <a:ea typeface="ＭＳ Ｐゴシック" charset="0"/>
              </a:rPr>
              <a:t>the </a:t>
            </a:r>
            <a:r>
              <a:rPr lang="en-US" dirty="0">
                <a:latin typeface="Gill Sans" charset="0"/>
                <a:ea typeface="ＭＳ Ｐゴシック" charset="0"/>
              </a:rPr>
              <a:t>market’s competitive rules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Creative destruction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competitive business innovations generate economic </a:t>
            </a:r>
            <a:r>
              <a:rPr lang="en-US" dirty="0" smtClean="0">
                <a:latin typeface="Gill Sans" charset="0"/>
                <a:ea typeface="ＭＳ Ｐゴシック" charset="0"/>
              </a:rPr>
              <a:t>profits </a:t>
            </a:r>
            <a:r>
              <a:rPr lang="en-US" dirty="0">
                <a:latin typeface="Gill Sans" charset="0"/>
                <a:ea typeface="ＭＳ Ｐゴシック" charset="0"/>
              </a:rPr>
              <a:t>for winners, improve </a:t>
            </a:r>
            <a:r>
              <a:rPr lang="en-US" dirty="0" smtClean="0">
                <a:latin typeface="Gill Sans" charset="0"/>
                <a:ea typeface="ＭＳ Ｐゴシック" charset="0"/>
              </a:rPr>
              <a:t>living standards </a:t>
            </a:r>
            <a:r>
              <a:rPr lang="en-US" dirty="0">
                <a:latin typeface="Gill Sans" charset="0"/>
                <a:ea typeface="ＭＳ Ｐゴシック" charset="0"/>
              </a:rPr>
              <a:t>for all,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but </a:t>
            </a:r>
            <a:r>
              <a:rPr lang="en-US" dirty="0">
                <a:latin typeface="Gill Sans" charset="0"/>
                <a:ea typeface="ＭＳ Ｐゴシック" charset="0"/>
              </a:rPr>
              <a:t>destroy less productive or less desirable products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and </a:t>
            </a:r>
            <a:r>
              <a:rPr lang="en-US" dirty="0">
                <a:latin typeface="Gill Sans" charset="0"/>
                <a:ea typeface="ＭＳ Ｐゴシック" charset="0"/>
              </a:rPr>
              <a:t>production methods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/>
          <p:cNvSpPr>
            <a:spLocks noGrp="1"/>
          </p:cNvSpPr>
          <p:nvPr>
            <p:ph type="ctrTitle"/>
          </p:nvPr>
        </p:nvSpPr>
        <p:spPr>
          <a:xfrm>
            <a:off x="1027077" y="-3175"/>
            <a:ext cx="7019699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PRICE MAKERS AND PRICE TAKERS</a:t>
            </a:r>
          </a:p>
        </p:txBody>
      </p:sp>
      <p:sp>
        <p:nvSpPr>
          <p:cNvPr id="14338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031726" y="4344019"/>
            <a:ext cx="7010400" cy="29228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Businesses aim for monopoly’s economic profits </a:t>
            </a:r>
            <a:r>
              <a:rPr lang="en-US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and </a:t>
            </a: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price-making power. </a:t>
            </a:r>
            <a:r>
              <a:rPr lang="en-US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Competitors </a:t>
            </a: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usually push businesses toward the normal profits and price taking of perfect </a:t>
            </a:r>
            <a:r>
              <a:rPr lang="en-US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competition.</a:t>
            </a:r>
            <a:endParaRPr lang="en-US" dirty="0">
              <a:solidFill>
                <a:srgbClr val="595959"/>
              </a:solidFill>
              <a:latin typeface="Gill Sans" charset="0"/>
              <a:ea typeface="ＭＳ Ｐゴシック" charset="0"/>
            </a:endParaRPr>
          </a:p>
        </p:txBody>
      </p:sp>
      <p:pic>
        <p:nvPicPr>
          <p:cNvPr id="2" name="Picture 1" descr="work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926" y="1268781"/>
            <a:ext cx="3840000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lacks2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t="16351" r="3390" b="16351"/>
          <a:stretch/>
        </p:blipFill>
        <p:spPr>
          <a:xfrm>
            <a:off x="2116668" y="1143000"/>
            <a:ext cx="4622800" cy="3230894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Creative Destruction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267" y="4475492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“Photography </a:t>
            </a:r>
            <a:r>
              <a:rPr lang="en-US" dirty="0"/>
              <a:t>retailer Blacks is closing all of its 59 stores, victim of a fast-changing digital industry and high-quality smartphone cameras and </a:t>
            </a:r>
            <a:r>
              <a:rPr lang="en-US" dirty="0" err="1"/>
              <a:t>Instagram</a:t>
            </a:r>
            <a:r>
              <a:rPr lang="en-US" dirty="0"/>
              <a:t> posts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“With </a:t>
            </a:r>
            <a:r>
              <a:rPr lang="en-US" dirty="0"/>
              <a:t>smartphones, Canadians are taking more photos than ever before but having fewer of them printed commercially, hurting businesses such as Blacks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“The </a:t>
            </a:r>
            <a:r>
              <a:rPr lang="en-US" dirty="0"/>
              <a:t>shutdown of the stores … will leave 485 employees without jobs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1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3" y="683890"/>
            <a:ext cx="4318000" cy="5653910"/>
          </a:xfrm>
        </p:spPr>
        <p:txBody>
          <a:bodyPr/>
          <a:lstStyle/>
          <a:p>
            <a:r>
              <a:rPr lang="en-US" dirty="0">
                <a:solidFill>
                  <a:srgbClr val="BD4536"/>
                </a:solidFill>
                <a:latin typeface="Calibri" charset="0"/>
                <a:ea typeface="ＭＳ Ｐゴシック" charset="0"/>
                <a:cs typeface="ＭＳ Ｐゴシック" charset="0"/>
              </a:rPr>
              <a:t>Capitalism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b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“during it’s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rule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of scarce 100 years, </a:t>
            </a:r>
            <a:r>
              <a:rPr lang="en-US" dirty="0" smtClean="0">
                <a:solidFill>
                  <a:srgbClr val="BD4536"/>
                </a:solidFill>
                <a:latin typeface="Calibri" charset="0"/>
                <a:ea typeface="ＭＳ Ｐゴシック" charset="0"/>
                <a:cs typeface="ＭＳ Ｐゴシック" charset="0"/>
              </a:rPr>
              <a:t>has </a:t>
            </a:r>
            <a:r>
              <a:rPr lang="en-US" dirty="0">
                <a:solidFill>
                  <a:srgbClr val="BD4536"/>
                </a:solidFill>
                <a:latin typeface="Calibri" charset="0"/>
                <a:ea typeface="ＭＳ Ｐゴシック" charset="0"/>
                <a:cs typeface="ＭＳ Ｐゴシック" charset="0"/>
              </a:rPr>
              <a:t>created more massive and more colossal productive forces than have all preceding generations together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.”</a:t>
            </a:r>
          </a:p>
          <a:p>
            <a:pPr marL="0" indent="0"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Karl Marx and</a:t>
            </a:r>
            <a:b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Frederick Engels (1848)</a:t>
            </a:r>
          </a:p>
          <a:p>
            <a:endParaRPr lang="en-US" dirty="0"/>
          </a:p>
        </p:txBody>
      </p:sp>
      <p:pic>
        <p:nvPicPr>
          <p:cNvPr id="3" name="Picture 2" descr="communist manifes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52" y="203201"/>
            <a:ext cx="4333861" cy="6536267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B w="38100"/>
          </a:sp3d>
        </p:spPr>
      </p:pic>
    </p:spTree>
    <p:extLst>
      <p:ext uri="{BB962C8B-B14F-4D97-AF65-F5344CB8AC3E}">
        <p14:creationId xmlns:p14="http://schemas.microsoft.com/office/powerpoint/2010/main" val="268167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Content Placeholder 1"/>
          <p:cNvSpPr>
            <a:spLocks noGrp="1"/>
          </p:cNvSpPr>
          <p:nvPr>
            <p:ph idx="1"/>
          </p:nvPr>
        </p:nvSpPr>
        <p:spPr>
          <a:xfrm>
            <a:off x="457200" y="419100"/>
            <a:ext cx="7542213" cy="4940300"/>
          </a:xfrm>
        </p:spPr>
        <p:txBody>
          <a:bodyPr/>
          <a:lstStyle/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Monopoly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only seller </a:t>
            </a:r>
            <a:r>
              <a:rPr lang="en-US" dirty="0" smtClean="0">
                <a:latin typeface="Gill Sans" charset="0"/>
                <a:ea typeface="ＭＳ Ｐゴシック" charset="0"/>
              </a:rPr>
              <a:t>of </a:t>
            </a:r>
            <a:r>
              <a:rPr lang="en-US" dirty="0">
                <a:latin typeface="Gill Sans" charset="0"/>
                <a:ea typeface="ＭＳ Ｐゴシック" charset="0"/>
              </a:rPr>
              <a:t>product or service; </a:t>
            </a:r>
            <a:r>
              <a:rPr lang="en-US" dirty="0" smtClean="0"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no </a:t>
            </a:r>
            <a:r>
              <a:rPr lang="en-US" dirty="0">
                <a:latin typeface="Gill Sans" charset="0"/>
                <a:ea typeface="ＭＳ Ｐゴシック" charset="0"/>
              </a:rPr>
              <a:t>close </a:t>
            </a:r>
            <a:r>
              <a:rPr lang="en-US" dirty="0" smtClean="0">
                <a:latin typeface="Gill Sans" charset="0"/>
                <a:ea typeface="ＭＳ Ｐゴシック" charset="0"/>
              </a:rPr>
              <a:t>substitutes </a:t>
            </a:r>
            <a:r>
              <a:rPr lang="en-US" dirty="0">
                <a:latin typeface="Gill Sans" charset="0"/>
                <a:ea typeface="ＭＳ Ｐゴシック" charset="0"/>
              </a:rPr>
              <a:t>available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Demand </a:t>
            </a:r>
            <a:r>
              <a:rPr lang="en-US" dirty="0">
                <a:latin typeface="Gill Sans" charset="0"/>
                <a:ea typeface="ＭＳ Ｐゴシック" charset="0"/>
              </a:rPr>
              <a:t>curve is steep and inelastic</a:t>
            </a:r>
          </a:p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Market power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business’s ability to set prices</a:t>
            </a:r>
          </a:p>
          <a:p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Price maker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monopoly with maximum power to set prices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2352675" y="0"/>
            <a:ext cx="4438650" cy="11430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Monopoly’s Inelastic Demand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2" name="Picture 1" descr="Fig8.1-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681" y="1657927"/>
            <a:ext cx="4770120" cy="4663440"/>
          </a:xfrm>
          <a:prstGeom prst="rect">
            <a:avLst/>
          </a:prstGeom>
        </p:spPr>
      </p:pic>
      <p:pic>
        <p:nvPicPr>
          <p:cNvPr id="3" name="Picture 2" descr="Fig8.1-build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46" y="3210791"/>
            <a:ext cx="449580" cy="1181100"/>
          </a:xfrm>
          <a:prstGeom prst="rect">
            <a:avLst/>
          </a:prstGeom>
        </p:spPr>
      </p:pic>
      <p:pic>
        <p:nvPicPr>
          <p:cNvPr id="4" name="Picture 3" descr="Fig8.1-build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448" y="5153892"/>
            <a:ext cx="444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499535" y="430213"/>
            <a:ext cx="8288865" cy="565308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>
                <a:latin typeface="Gill Sans" charset="0"/>
                <a:ea typeface="ＭＳ Ｐゴシック" charset="0"/>
              </a:rPr>
              <a:t>Businesses can set any </a:t>
            </a:r>
            <a:r>
              <a:rPr lang="en-US" dirty="0" smtClean="0">
                <a:latin typeface="Gill Sans" charset="0"/>
                <a:ea typeface="ＭＳ Ｐゴシック" charset="0"/>
              </a:rPr>
              <a:t>price, </a:t>
            </a:r>
            <a:r>
              <a:rPr lang="en-US" dirty="0">
                <a:latin typeface="Gill Sans" charset="0"/>
                <a:ea typeface="ＭＳ Ｐゴシック" charset="0"/>
              </a:rPr>
              <a:t>but cannot </a:t>
            </a:r>
            <a:r>
              <a:rPr lang="en-US" dirty="0" smtClean="0">
                <a:latin typeface="Gill Sans" charset="0"/>
                <a:ea typeface="ＭＳ Ｐゴシック" charset="0"/>
              </a:rPr>
              <a:t>force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consumers </a:t>
            </a:r>
            <a:r>
              <a:rPr lang="en-US" dirty="0">
                <a:latin typeface="Gill Sans" charset="0"/>
                <a:ea typeface="ＭＳ Ｐゴシック" charset="0"/>
              </a:rPr>
              <a:t>to </a:t>
            </a:r>
            <a:r>
              <a:rPr lang="en-US" dirty="0" smtClean="0">
                <a:latin typeface="Gill Sans" charset="0"/>
                <a:ea typeface="ＭＳ Ｐゴシック" charset="0"/>
              </a:rPr>
              <a:t>buy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Even </a:t>
            </a:r>
            <a:r>
              <a:rPr lang="en-US" dirty="0">
                <a:latin typeface="Gill Sans" charset="0"/>
                <a:ea typeface="ＭＳ Ｐゴシック" charset="0"/>
              </a:rPr>
              <a:t>monopoly price makers must live by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law of demand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Perfect competition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many sellers producing identical products or services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Demand </a:t>
            </a:r>
            <a:r>
              <a:rPr lang="en-US" dirty="0">
                <a:latin typeface="Gill Sans" charset="0"/>
                <a:ea typeface="ＭＳ Ｐゴシック" charset="0"/>
              </a:rPr>
              <a:t>curve is horizontal and perfectly elastic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at </a:t>
            </a:r>
            <a:r>
              <a:rPr lang="en-US" dirty="0">
                <a:latin typeface="Gill Sans" charset="0"/>
                <a:ea typeface="ＭＳ Ｐゴシック" charset="0"/>
              </a:rPr>
              <a:t>the market price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Price taker </a:t>
            </a: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/>
            </a:r>
            <a:b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business </a:t>
            </a:r>
            <a:r>
              <a:rPr lang="en-US" dirty="0">
                <a:latin typeface="Gill Sans" charset="0"/>
                <a:ea typeface="ＭＳ Ｐゴシック" charset="0"/>
              </a:rPr>
              <a:t>with zero power to set </a:t>
            </a:r>
            <a:r>
              <a:rPr lang="en-US" dirty="0" smtClean="0">
                <a:latin typeface="Gill Sans" charset="0"/>
                <a:ea typeface="ＭＳ Ｐゴシック" charset="0"/>
              </a:rPr>
              <a:t>prices</a:t>
            </a: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1344076" y="0"/>
            <a:ext cx="7486657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Perfectly Elastic Demand for </a:t>
            </a:r>
            <a:r>
              <a:rPr lang="en-US" dirty="0" smtClean="0">
                <a:ea typeface="ＭＳ Ｐゴシック" charset="0"/>
              </a:rPr>
              <a:t>an Individual </a:t>
            </a:r>
            <a:r>
              <a:rPr lang="en-US" dirty="0">
                <a:ea typeface="ＭＳ Ｐゴシック" charset="0"/>
              </a:rPr>
              <a:t>Business in </a:t>
            </a:r>
            <a:r>
              <a:rPr lang="en-US" dirty="0" smtClean="0">
                <a:ea typeface="ＭＳ Ｐゴシック" charset="0"/>
              </a:rPr>
              <a:t>Perfect Competition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2" name="Picture 1" descr="Fig8.2-comple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1447800"/>
            <a:ext cx="4876800" cy="49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4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470025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MARKET STRUCTURE</a:t>
            </a:r>
          </a:p>
        </p:txBody>
      </p:sp>
      <p:sp>
        <p:nvSpPr>
          <p:cNvPr id="16386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1189567" y="4149274"/>
            <a:ext cx="6764867" cy="3013537"/>
          </a:xfrm>
        </p:spPr>
        <p:txBody>
          <a:bodyPr/>
          <a:lstStyle/>
          <a:p>
            <a:pPr marL="0" indent="0" algn="ctr">
              <a:lnSpc>
                <a:spcPct val="114000"/>
              </a:lnSpc>
              <a:buNone/>
            </a:pP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Pricing power depends on the </a:t>
            </a:r>
            <a:r>
              <a:rPr lang="en-US" dirty="0">
                <a:solidFill>
                  <a:srgbClr val="BD4536"/>
                </a:solidFill>
                <a:latin typeface="Gill Sans" charset="0"/>
                <a:ea typeface="ＭＳ Ｐゴシック" charset="0"/>
              </a:rPr>
              <a:t>competitiveness</a:t>
            </a: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 of </a:t>
            </a:r>
            <a:r>
              <a:rPr lang="en-US" dirty="0" smtClean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a </a:t>
            </a:r>
            <a:r>
              <a:rPr lang="en-US" dirty="0">
                <a:solidFill>
                  <a:srgbClr val="595959"/>
                </a:solidFill>
                <a:latin typeface="Gill Sans" charset="0"/>
                <a:ea typeface="ＭＳ Ｐゴシック" charset="0"/>
              </a:rPr>
              <a:t>business’s market structure — available substitutes, number of competitors, barriers to the entry of new competitors — and on elasticity of demand.</a:t>
            </a:r>
          </a:p>
        </p:txBody>
      </p:sp>
      <p:pic>
        <p:nvPicPr>
          <p:cNvPr id="2" name="Picture 1" descr="runne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23" y="1171722"/>
            <a:ext cx="4583554" cy="28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Content Placeholder 1"/>
          <p:cNvSpPr>
            <a:spLocks noGrp="1"/>
          </p:cNvSpPr>
          <p:nvPr>
            <p:ph idx="1"/>
          </p:nvPr>
        </p:nvSpPr>
        <p:spPr>
          <a:xfrm>
            <a:off x="457199" y="508000"/>
            <a:ext cx="8538634" cy="49403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Market structure</a:t>
            </a:r>
            <a:b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characteristics </a:t>
            </a:r>
            <a:r>
              <a:rPr lang="en-US" dirty="0" smtClean="0">
                <a:latin typeface="Gill Sans" charset="0"/>
                <a:ea typeface="ＭＳ Ｐゴシック" charset="0"/>
              </a:rPr>
              <a:t>affecting </a:t>
            </a:r>
            <a:r>
              <a:rPr lang="en-US" dirty="0">
                <a:latin typeface="Gill Sans" charset="0"/>
                <a:ea typeface="ＭＳ Ｐゴシック" charset="0"/>
              </a:rPr>
              <a:t>competition and </a:t>
            </a:r>
            <a:r>
              <a:rPr lang="en-US" dirty="0" smtClean="0">
                <a:latin typeface="Gill Sans" charset="0"/>
                <a:ea typeface="ＭＳ Ｐゴシック" charset="0"/>
              </a:rPr>
              <a:t>pricing power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Available </a:t>
            </a:r>
            <a:r>
              <a:rPr lang="en-US" dirty="0">
                <a:latin typeface="Gill Sans" charset="0"/>
                <a:ea typeface="ＭＳ Ｐゴシック" charset="0"/>
              </a:rPr>
              <a:t>substitutes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Number </a:t>
            </a:r>
            <a:r>
              <a:rPr lang="en-US" dirty="0">
                <a:latin typeface="Gill Sans" charset="0"/>
                <a:ea typeface="ＭＳ Ｐゴシック" charset="0"/>
              </a:rPr>
              <a:t>of competitors</a:t>
            </a:r>
          </a:p>
          <a:p>
            <a:pPr lvl="1">
              <a:lnSpc>
                <a:spcPct val="100000"/>
              </a:lnSpc>
              <a:spcAft>
                <a:spcPts val="18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Barriers </a:t>
            </a:r>
            <a:r>
              <a:rPr lang="en-US" dirty="0">
                <a:latin typeface="Gill Sans" charset="0"/>
                <a:ea typeface="ＭＳ Ｐゴシック" charset="0"/>
              </a:rPr>
              <a:t>to entry of new competitors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Broader definition of market </a:t>
            </a:r>
            <a:r>
              <a:rPr lang="en-US" dirty="0" smtClean="0">
                <a:latin typeface="Gill Sans" charset="0"/>
                <a:ea typeface="ＭＳ Ｐゴシック" charset="0"/>
              </a:rPr>
              <a:t>=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more </a:t>
            </a:r>
            <a:r>
              <a:rPr lang="en-US" dirty="0">
                <a:latin typeface="Gill Sans" charset="0"/>
                <a:ea typeface="ＭＳ Ｐゴシック" charset="0"/>
              </a:rPr>
              <a:t>substitutes and </a:t>
            </a:r>
            <a:r>
              <a:rPr lang="en-US" dirty="0" smtClean="0">
                <a:latin typeface="Gill Sans" charset="0"/>
                <a:ea typeface="ＭＳ Ｐゴシック" charset="0"/>
              </a:rPr>
              <a:t>competitors, more </a:t>
            </a:r>
            <a:r>
              <a:rPr lang="en-US" dirty="0">
                <a:latin typeface="Gill Sans" charset="0"/>
                <a:ea typeface="ＭＳ Ｐゴシック" charset="0"/>
              </a:rPr>
              <a:t>elastic </a:t>
            </a:r>
            <a:r>
              <a:rPr lang="en-US" dirty="0" smtClean="0">
                <a:latin typeface="Gill Sans" charset="0"/>
                <a:ea typeface="ＭＳ Ｐゴシック" charset="0"/>
              </a:rPr>
              <a:t>demand, less </a:t>
            </a:r>
            <a:r>
              <a:rPr lang="en-US" dirty="0">
                <a:latin typeface="Gill Sans" charset="0"/>
                <a:ea typeface="ＭＳ Ｐゴシック" charset="0"/>
              </a:rPr>
              <a:t>pricing </a:t>
            </a:r>
            <a:r>
              <a:rPr lang="en-US" dirty="0" smtClean="0">
                <a:latin typeface="Gill Sans" charset="0"/>
                <a:ea typeface="ＭＳ Ｐゴシック" charset="0"/>
              </a:rPr>
              <a:t>power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Gill Sans" charset="0"/>
                <a:ea typeface="ＭＳ Ｐゴシック" charset="0"/>
              </a:rPr>
              <a:t>Narrower definition of market =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fewer substitutes and competitors, more inelastic demand, more pricing power</a:t>
            </a:r>
          </a:p>
          <a:p>
            <a:pPr>
              <a:lnSpc>
                <a:spcPct val="100000"/>
              </a:lnSpc>
            </a:pPr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3"/>
          <p:cNvSpPr>
            <a:spLocks noGrp="1"/>
          </p:cNvSpPr>
          <p:nvPr>
            <p:ph idx="1"/>
          </p:nvPr>
        </p:nvSpPr>
        <p:spPr>
          <a:xfrm>
            <a:off x="457199" y="430213"/>
            <a:ext cx="7653868" cy="5653087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dirty="0" smtClean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Product </a:t>
            </a:r>
            <a:r>
              <a:rPr lang="en-US" dirty="0">
                <a:solidFill>
                  <a:srgbClr val="1385A7"/>
                </a:solidFill>
                <a:latin typeface="Gill Sans" charset="0"/>
                <a:ea typeface="ＭＳ Ｐゴシック" charset="0"/>
              </a:rPr>
              <a:t>differentiation</a:t>
            </a:r>
            <a:r>
              <a:rPr lang="en-US" dirty="0">
                <a:latin typeface="Gill Sans" charset="0"/>
                <a:ea typeface="ＭＳ Ｐゴシック" charset="0"/>
              </a:rPr>
              <a:t/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attempt to distinguish product or service from </a:t>
            </a:r>
            <a:br>
              <a:rPr lang="en-US" dirty="0">
                <a:latin typeface="Gill Sans" charset="0"/>
                <a:ea typeface="ＭＳ Ｐゴシック" charset="0"/>
              </a:rPr>
            </a:br>
            <a:r>
              <a:rPr lang="en-US" dirty="0">
                <a:latin typeface="Gill Sans" charset="0"/>
                <a:ea typeface="ＭＳ Ｐゴシック" charset="0"/>
              </a:rPr>
              <a:t>those </a:t>
            </a:r>
            <a:r>
              <a:rPr lang="en-US" dirty="0" smtClean="0">
                <a:latin typeface="Gill Sans" charset="0"/>
                <a:ea typeface="ＭＳ Ｐゴシック" charset="0"/>
              </a:rPr>
              <a:t>of competitors</a:t>
            </a:r>
            <a:endParaRPr lang="en-US" dirty="0">
              <a:latin typeface="Gill Sans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spcAft>
                <a:spcPts val="1800"/>
              </a:spcAft>
            </a:pPr>
            <a:r>
              <a:rPr lang="en-US" dirty="0" smtClean="0">
                <a:latin typeface="Gill Sans" charset="0"/>
                <a:ea typeface="ＭＳ Ｐゴシック" charset="0"/>
              </a:rPr>
              <a:t>Reduces </a:t>
            </a:r>
            <a:r>
              <a:rPr lang="en-US" dirty="0">
                <a:latin typeface="Gill Sans" charset="0"/>
                <a:ea typeface="ＭＳ Ｐゴシック" charset="0"/>
              </a:rPr>
              <a:t>competition and </a:t>
            </a:r>
            <a:r>
              <a:rPr lang="en-US" dirty="0" smtClean="0">
                <a:latin typeface="Gill Sans" charset="0"/>
                <a:ea typeface="ＭＳ Ｐゴシック" charset="0"/>
              </a:rPr>
              <a:t>substitutes, </a:t>
            </a:r>
            <a:br>
              <a:rPr lang="en-US" dirty="0" smtClean="0">
                <a:latin typeface="Gill Sans" charset="0"/>
                <a:ea typeface="ＭＳ Ｐゴシック" charset="0"/>
              </a:rPr>
            </a:br>
            <a:r>
              <a:rPr lang="en-US" dirty="0" smtClean="0">
                <a:latin typeface="Gill Sans" charset="0"/>
                <a:ea typeface="ＭＳ Ｐゴシック" charset="0"/>
              </a:rPr>
              <a:t>increase </a:t>
            </a:r>
            <a:r>
              <a:rPr lang="en-US" dirty="0">
                <a:latin typeface="Gill Sans" charset="0"/>
                <a:ea typeface="ＭＳ Ｐゴシック" charset="0"/>
              </a:rPr>
              <a:t>pricing power </a:t>
            </a:r>
          </a:p>
          <a:p>
            <a:pPr lvl="1">
              <a:lnSpc>
                <a:spcPct val="100000"/>
              </a:lnSpc>
              <a:spcAft>
                <a:spcPts val="1800"/>
              </a:spcAft>
            </a:pPr>
            <a:r>
              <a:rPr lang="en-US" dirty="0">
                <a:latin typeface="Gill Sans" charset="0"/>
                <a:ea typeface="ＭＳ Ｐゴシック" charset="0"/>
              </a:rPr>
              <a:t>C</a:t>
            </a:r>
            <a:r>
              <a:rPr lang="en-US" dirty="0" smtClean="0">
                <a:latin typeface="Gill Sans" charset="0"/>
                <a:ea typeface="ＭＳ Ｐゴシック" charset="0"/>
              </a:rPr>
              <a:t>an be actual </a:t>
            </a:r>
            <a:r>
              <a:rPr lang="en-US" dirty="0">
                <a:latin typeface="Gill Sans" charset="0"/>
                <a:ea typeface="ＭＳ Ｐゴシック" charset="0"/>
              </a:rPr>
              <a:t>differences or perceived </a:t>
            </a:r>
            <a:r>
              <a:rPr lang="en-US" dirty="0" smtClean="0">
                <a:latin typeface="Gill Sans" charset="0"/>
                <a:ea typeface="ＭＳ Ｐゴシック" charset="0"/>
              </a:rPr>
              <a:t>differences</a:t>
            </a:r>
          </a:p>
          <a:p>
            <a:r>
              <a:rPr lang="en-US" dirty="0">
                <a:latin typeface="Gill Sans" charset="0"/>
                <a:ea typeface="ＭＳ Ｐゴシック" charset="0"/>
              </a:rPr>
              <a:t>Pricing power and number of competitors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Fewer competitors  =  </a:t>
            </a:r>
            <a:r>
              <a:rPr lang="en-US" dirty="0">
                <a:latin typeface="Gill Sans" charset="0"/>
                <a:ea typeface="ＭＳ Ｐゴシック" charset="0"/>
              </a:rPr>
              <a:t>more price power</a:t>
            </a:r>
          </a:p>
          <a:p>
            <a:pPr lvl="1"/>
            <a:r>
              <a:rPr lang="en-US" dirty="0" smtClean="0">
                <a:latin typeface="Gill Sans" charset="0"/>
                <a:ea typeface="ＭＳ Ｐゴシック" charset="0"/>
              </a:rPr>
              <a:t>More competitors  =  </a:t>
            </a:r>
            <a:r>
              <a:rPr lang="en-US" dirty="0">
                <a:latin typeface="Gill Sans" charset="0"/>
                <a:ea typeface="ＭＳ Ｐゴシック" charset="0"/>
              </a:rPr>
              <a:t>less price power</a:t>
            </a:r>
          </a:p>
          <a:p>
            <a:endParaRPr lang="en-US" dirty="0">
              <a:latin typeface="Gill San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7020</TotalTime>
  <Words>300</Words>
  <Application>Microsoft Macintosh PowerPoint</Application>
  <PresentationFormat>On-screen Show (4:3)</PresentationFormat>
  <Paragraphs>91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2_Office Theme</vt:lpstr>
      <vt:lpstr>1_Office Theme</vt:lpstr>
      <vt:lpstr>Pricing Power</vt:lpstr>
      <vt:lpstr>PRICE MAKERS AND PRICE TAKERS</vt:lpstr>
      <vt:lpstr>PowerPoint Presentation</vt:lpstr>
      <vt:lpstr>Monopoly’s Inelastic Demand</vt:lpstr>
      <vt:lpstr>PowerPoint Presentation</vt:lpstr>
      <vt:lpstr>Perfectly Elastic Demand for an Individual Business in Perfect Competition</vt:lpstr>
      <vt:lpstr>MARKET STRUCTURE</vt:lpstr>
      <vt:lpstr>PowerPoint Presentation</vt:lpstr>
      <vt:lpstr>PowerPoint Presentation</vt:lpstr>
      <vt:lpstr>PowerPoint Presentation</vt:lpstr>
      <vt:lpstr>PowerPoint Presentation</vt:lpstr>
      <vt:lpstr>Market Structure and Pricing Power: Monopoly and Perfect Competition</vt:lpstr>
      <vt:lpstr>OLIGOPOLY AND MONOPOLISTIC COMPETITION</vt:lpstr>
      <vt:lpstr>PowerPoint Presentation</vt:lpstr>
      <vt:lpstr>Market Structure and Pricing Power</vt:lpstr>
      <vt:lpstr>PowerPoint Presentation</vt:lpstr>
      <vt:lpstr>HOW DO BUSINESSES COMPETE?</vt:lpstr>
      <vt:lpstr>PowerPoint Presentation</vt:lpstr>
      <vt:lpstr>PowerPoint Presentation</vt:lpstr>
      <vt:lpstr>Creative Destruction</vt:lpstr>
      <vt:lpstr>PowerPoint Presentation</vt:lpstr>
    </vt:vector>
  </TitlesOfParts>
  <Company>Digital Learning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 Cohen</dc:creator>
  <cp:lastModifiedBy>Avi J. Cohen</cp:lastModifiedBy>
  <cp:revision>331</cp:revision>
  <cp:lastPrinted>2015-11-16T12:11:24Z</cp:lastPrinted>
  <dcterms:created xsi:type="dcterms:W3CDTF">2014-09-07T21:06:58Z</dcterms:created>
  <dcterms:modified xsi:type="dcterms:W3CDTF">2016-10-28T11:33:12Z</dcterms:modified>
</cp:coreProperties>
</file>