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66" r:id="rId2"/>
  </p:sldMasterIdLst>
  <p:notesMasterIdLst>
    <p:notesMasterId r:id="rId33"/>
  </p:notesMasterIdLst>
  <p:handoutMasterIdLst>
    <p:handoutMasterId r:id="rId34"/>
  </p:handoutMasterIdLst>
  <p:sldIdLst>
    <p:sldId id="521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09" r:id="rId14"/>
    <p:sldId id="529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520" r:id="rId25"/>
    <p:sldId id="525" r:id="rId26"/>
    <p:sldId id="494" r:id="rId27"/>
    <p:sldId id="495" r:id="rId28"/>
    <p:sldId id="496" r:id="rId29"/>
    <p:sldId id="497" r:id="rId30"/>
    <p:sldId id="524" r:id="rId31"/>
    <p:sldId id="498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00" autoAdjust="0"/>
    <p:restoredTop sz="59652" autoAdjust="0"/>
  </p:normalViewPr>
  <p:slideViewPr>
    <p:cSldViewPr snapToObjects="1">
      <p:cViewPr>
        <p:scale>
          <a:sx n="75" d="100"/>
          <a:sy n="75" d="100"/>
        </p:scale>
        <p:origin x="-1296" y="296"/>
      </p:cViewPr>
      <p:guideLst>
        <p:guide orient="horz"/>
        <p:guide pos="3584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2840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09</a:t>
            </a:r>
            <a:br>
              <a:rPr lang="en-CA" dirty="0" smtClean="0"/>
            </a:br>
            <a:r>
              <a:rPr lang="en-CA" dirty="0" smtClean="0"/>
              <a:t>   30 November 2015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b="1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4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8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50" kern="12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0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0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4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76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94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7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4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58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39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3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3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06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14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36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99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3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78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8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5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7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8CEAC-BF23-FA48-A511-0F3FCB63B44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55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200">
                <a:solidFill>
                  <a:prstClr val="black"/>
                </a:solidFill>
              </a:rPr>
              <a:t>ECO 105Y   Fall 2013</a:t>
            </a: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7348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200">
                <a:solidFill>
                  <a:prstClr val="black"/>
                </a:solidFill>
              </a:rPr>
              <a:t>Lecture 06      26 October 2014</a:t>
            </a: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E0AAA-060F-5246-8DE0-7D99AE6DAD3D}" type="slidenum">
              <a:rPr lang="en-US" sz="1200">
                <a:solidFill>
                  <a:prstClr val="black"/>
                </a:solidFill>
              </a:rPr>
              <a:pPr eaLnBrk="1" hangingPunct="1"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4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4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44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44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8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434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6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76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893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168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09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77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94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902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6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2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6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7"/>
            <a:ext cx="8229600" cy="5653911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3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4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16-11-05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4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9-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39" y="0"/>
            <a:ext cx="51202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292" y="3936842"/>
            <a:ext cx="480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prstClr val="black"/>
                </a:solidFill>
                <a:latin typeface="Calibri" charset="0"/>
                <a:ea typeface="+mn-ea"/>
                <a:cs typeface="+mn-cs"/>
              </a:rPr>
              <a:t>Pricing for Profits</a:t>
            </a:r>
            <a:endParaRPr lang="en-US" sz="4800" dirty="0">
              <a:solidFill>
                <a:prstClr val="black"/>
              </a:solidFill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56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457204" y="406402"/>
            <a:ext cx="7577667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Diminishing returns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as output increases, decreasing productivity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increases </a:t>
            </a:r>
            <a:r>
              <a:rPr lang="en-US" dirty="0">
                <a:latin typeface="Gill Sans" charset="0"/>
                <a:ea typeface="ＭＳ Ｐゴシック" charset="0"/>
              </a:rPr>
              <a:t>marginal costs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Businesses operating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near capacity</a:t>
            </a:r>
            <a:r>
              <a:rPr lang="en-US" dirty="0">
                <a:latin typeface="Gill Sans" charset="0"/>
                <a:ea typeface="ＭＳ Ｐゴシック" charset="0"/>
              </a:rPr>
              <a:t>,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or </a:t>
            </a:r>
            <a:r>
              <a:rPr lang="en-US" dirty="0">
                <a:latin typeface="Gill Sans" charset="0"/>
                <a:ea typeface="ＭＳ Ｐゴシック" charset="0"/>
              </a:rPr>
              <a:t>shifting to more expensive inputs,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have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increasing marginal costs </a:t>
            </a:r>
            <a:r>
              <a:rPr lang="en-US" dirty="0">
                <a:latin typeface="Gill Sans" charset="0"/>
                <a:ea typeface="ＭＳ Ｐゴシック" charset="0"/>
              </a:rPr>
              <a:t>to increase output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Businesses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not</a:t>
            </a:r>
            <a:r>
              <a:rPr lang="en-US" dirty="0">
                <a:latin typeface="Gill Sans" charset="0"/>
                <a:ea typeface="ＭＳ Ｐゴシック" charset="0"/>
              </a:rPr>
              <a:t> operating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near capacity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have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constant marginal costs </a:t>
            </a:r>
            <a:r>
              <a:rPr lang="en-US" dirty="0">
                <a:latin typeface="Gill Sans" charset="0"/>
                <a:ea typeface="ＭＳ Ｐゴシック" charset="0"/>
              </a:rPr>
              <a:t>to increase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500" y="746128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REVENUE GREATER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THAN MARGINAL COST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4294967295"/>
          </p:nvPr>
        </p:nvSpPr>
        <p:spPr>
          <a:xfrm>
            <a:off x="1079501" y="2133602"/>
            <a:ext cx="6921500" cy="3492500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 smart business decision for maximum economic profits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involves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both quantity and price decisions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.  </a:t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quantity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decision is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:  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Produce all quantities for which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revenue is greater than marginal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cost.</a:t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price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decision is: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 Set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highest possible price that allows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you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to sell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that quantity. Key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to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maximum profits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is to focus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revenues, not on total revenues and total costs.</a:t>
            </a:r>
          </a:p>
          <a:p>
            <a:pPr marL="0" indent="0" algn="ctr">
              <a:lnSpc>
                <a:spcPct val="114000"/>
              </a:lnSpc>
              <a:buNone/>
            </a:pPr>
            <a:endParaRPr lang="en-US" sz="2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0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sz="quarter" idx="10"/>
          </p:nvPr>
        </p:nvSpPr>
        <p:spPr>
          <a:xfrm>
            <a:off x="186270" y="113250"/>
            <a:ext cx="8686797" cy="56483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Gill Sans" charset="0"/>
                <a:ea typeface="ＭＳ Ｐゴシック" charset="0"/>
              </a:rPr>
              <a:t>You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are working </a:t>
            </a:r>
            <a:r>
              <a:rPr lang="en-US" sz="2400" dirty="0">
                <a:latin typeface="Gill Sans" charset="0"/>
                <a:ea typeface="ＭＳ Ｐゴシック" charset="0"/>
              </a:rPr>
              <a:t>too many hours at your part-time job (which pays $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10/hour</a:t>
            </a:r>
            <a:r>
              <a:rPr lang="en-US" sz="2400" dirty="0">
                <a:latin typeface="Gill Sans" charset="0"/>
                <a:ea typeface="ＭＳ Ｐゴシック" charset="0"/>
              </a:rPr>
              <a:t>), and your Economics marks are suffering. Your father wants you to do better in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school, </a:t>
            </a:r>
            <a:r>
              <a:rPr lang="en-US" sz="2400" dirty="0">
                <a:latin typeface="Gill Sans" charset="0"/>
                <a:ea typeface="ＭＳ Ｐゴシック" charset="0"/>
              </a:rPr>
              <a:t>but recognizes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your need </a:t>
            </a:r>
            <a:r>
              <a:rPr lang="en-US" sz="2400" dirty="0">
                <a:latin typeface="Gill Sans" charset="0"/>
                <a:ea typeface="ＭＳ Ｐゴシック" charset="0"/>
              </a:rPr>
              <a:t>for cash. 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He offers you this </a:t>
            </a: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deal: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 f</a:t>
            </a: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or 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every </a:t>
            </a: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1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%</a:t>
            </a: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increase in your mark on the next test, </a:t>
            </a: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he 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will pay you $6. </a:t>
            </a: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You estimate: 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one </a:t>
            </a:r>
            <a:r>
              <a:rPr lang="en-US" sz="2400" dirty="0">
                <a:latin typeface="Gill Sans" charset="0"/>
                <a:ea typeface="ＭＳ Ｐゴシック" charset="0"/>
              </a:rPr>
              <a:t>additional hour of studying will raise your mark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5%; 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a </a:t>
            </a:r>
            <a:r>
              <a:rPr lang="en-US" sz="2400" dirty="0">
                <a:latin typeface="Gill Sans" charset="0"/>
                <a:ea typeface="ＭＳ Ｐゴシック" charset="0"/>
              </a:rPr>
              <a:t>second hour of studying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will </a:t>
            </a:r>
            <a:r>
              <a:rPr lang="en-US" sz="2400" dirty="0">
                <a:latin typeface="Gill Sans" charset="0"/>
                <a:ea typeface="ＭＳ Ｐゴシック" charset="0"/>
              </a:rPr>
              <a:t>raise your mark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4%;  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a </a:t>
            </a:r>
            <a:r>
              <a:rPr lang="en-US" sz="2400" dirty="0">
                <a:latin typeface="Gill Sans" charset="0"/>
                <a:ea typeface="ＭＳ Ｐゴシック" charset="0"/>
              </a:rPr>
              <a:t>third hour,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3%; 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a </a:t>
            </a:r>
            <a:r>
              <a:rPr lang="en-US" sz="2400" dirty="0">
                <a:latin typeface="Gill Sans" charset="0"/>
                <a:ea typeface="ＭＳ Ｐゴシック" charset="0"/>
              </a:rPr>
              <a:t>fourth hour,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2%; and, </a:t>
            </a:r>
            <a:endParaRPr lang="en-US" sz="2400" dirty="0">
              <a:latin typeface="Gill Sans" charset="0"/>
              <a:ea typeface="ＭＳ Ｐゴシック" charset="0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Gill Sans" charset="0"/>
                <a:ea typeface="ＭＳ Ｐゴシック" charset="0"/>
              </a:rPr>
              <a:t>a </a:t>
            </a:r>
            <a:r>
              <a:rPr lang="en-US" sz="2400" dirty="0">
                <a:latin typeface="Gill Sans" charset="0"/>
                <a:ea typeface="ＭＳ Ｐゴシック" charset="0"/>
              </a:rPr>
              <a:t>fifth hour,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1%.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If 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all you are trying to do is make the most money,  </a:t>
            </a:r>
            <a:r>
              <a:rPr lang="en-US" sz="2400" i="1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how </a:t>
            </a:r>
            <a:r>
              <a:rPr lang="en-US" sz="2400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many hours should you study?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55211385"/>
              </p:ext>
            </p:extLst>
          </p:nvPr>
        </p:nvGraphicFramePr>
        <p:xfrm>
          <a:off x="457200" y="2060553"/>
          <a:ext cx="7874000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319867"/>
                <a:gridCol w="2265231"/>
                <a:gridCol w="1764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Additional Hours of  Studying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Marginal Revenue =</a:t>
                      </a:r>
                      <a:br>
                        <a:rPr lang="en-US"/>
                      </a:br>
                      <a:r>
                        <a:rPr lang="en-US"/>
                        <a:t>%</a:t>
                      </a:r>
                      <a:r>
                        <a:rPr lang="en-US" baseline="0"/>
                        <a:t> increase in marks </a:t>
                      </a:r>
                      <a:br>
                        <a:rPr lang="en-US" baseline="0"/>
                      </a:br>
                      <a:r>
                        <a:rPr lang="en-US" baseline="0"/>
                        <a:t>X  $6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Margnal (Opportunity) Cost of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Smart Choice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 X  $6	=	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	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  X  $6	=	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	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  X  $6	=	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	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 X  $6	=	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	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  X  $6	=	$</a:t>
                      </a:r>
                      <a:r>
                        <a:rPr lang="en-US" baseline="0"/>
                        <a:t> 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	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6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204" y="406402"/>
            <a:ext cx="8483599" cy="54483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Recipe for maximum profits: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</a:t>
            </a:r>
            <a:r>
              <a:rPr lang="en-US" dirty="0" smtClean="0">
                <a:latin typeface="Gill Sans" charset="0"/>
                <a:ea typeface="ＭＳ Ｐゴシック" charset="0"/>
              </a:rPr>
              <a:t>irst, look </a:t>
            </a:r>
            <a:r>
              <a:rPr lang="en-US" dirty="0">
                <a:latin typeface="Gill Sans" charset="0"/>
                <a:ea typeface="ＭＳ Ｐゴシック" charset="0"/>
              </a:rPr>
              <a:t>at 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 </a:t>
            </a:r>
            <a:r>
              <a:rPr lang="en-US" dirty="0">
                <a:latin typeface="Gill Sans" charset="0"/>
                <a:ea typeface="ＭＳ Ｐゴシック" charset="0"/>
              </a:rPr>
              <a:t>decision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Increase in quantity yields increase in profits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if </a:t>
            </a:r>
            <a:r>
              <a:rPr lang="en-US" dirty="0">
                <a:latin typeface="Gill Sans" charset="0"/>
                <a:ea typeface="ＭＳ Ｐゴシック" charset="0"/>
              </a:rPr>
              <a:t>marginal revenue is greater than marginal cost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Stop increasing quantity when marginal revenue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is </a:t>
            </a:r>
            <a:r>
              <a:rPr lang="en-US" dirty="0">
                <a:latin typeface="Gill Sans" charset="0"/>
                <a:ea typeface="ＭＳ Ｐゴシック" charset="0"/>
              </a:rPr>
              <a:t>less than marginal cost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Once you choose target quantity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(maximum economic profits), look at 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price </a:t>
            </a:r>
            <a:r>
              <a:rPr lang="en-US" dirty="0">
                <a:latin typeface="Gill Sans" charset="0"/>
                <a:ea typeface="ＭＳ Ｐゴシック" charset="0"/>
              </a:rPr>
              <a:t>decision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et highest price </a:t>
            </a:r>
            <a:r>
              <a:rPr lang="en-US" dirty="0">
                <a:latin typeface="Gill Sans" charset="0"/>
                <a:ea typeface="ＭＳ Ｐゴシック" charset="0"/>
              </a:rPr>
              <a:t>that allows </a:t>
            </a:r>
            <a:r>
              <a:rPr lang="en-US" dirty="0" smtClean="0">
                <a:latin typeface="Gill Sans" charset="0"/>
                <a:ea typeface="ＭＳ Ｐゴシック" charset="0"/>
              </a:rPr>
              <a:t>sale of target </a:t>
            </a:r>
            <a:r>
              <a:rPr lang="en-US" dirty="0">
                <a:latin typeface="Gill Sans" charset="0"/>
                <a:ea typeface="ＭＳ Ｐゴシック" charset="0"/>
              </a:rPr>
              <a:t>quantity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1530354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Paola’s Marginal Revenues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Marginal Costs for Nose Piercings</a:t>
            </a:r>
          </a:p>
        </p:txBody>
      </p:sp>
      <p:sp>
        <p:nvSpPr>
          <p:cNvPr id="104450" name="TextBox 9"/>
          <p:cNvSpPr txBox="1">
            <a:spLocks noChangeArrowheads="1"/>
          </p:cNvSpPr>
          <p:nvPr/>
        </p:nvSpPr>
        <p:spPr bwMode="auto">
          <a:xfrm>
            <a:off x="0" y="336551"/>
            <a:ext cx="184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9.5</a:t>
            </a:r>
          </a:p>
        </p:txBody>
      </p:sp>
      <p:pic>
        <p:nvPicPr>
          <p:cNvPr id="3" name="Picture 2" descr="table9.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14" y="1061201"/>
            <a:ext cx="6538124" cy="2226171"/>
          </a:xfrm>
          <a:prstGeom prst="rect">
            <a:avLst/>
          </a:prstGeom>
        </p:spPr>
      </p:pic>
      <p:pic>
        <p:nvPicPr>
          <p:cNvPr id="5" name="Picture 4" descr="Fig9.5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4" y="3321052"/>
            <a:ext cx="833933" cy="2311603"/>
          </a:xfrm>
          <a:prstGeom prst="rect">
            <a:avLst/>
          </a:prstGeom>
        </p:spPr>
      </p:pic>
      <p:pic>
        <p:nvPicPr>
          <p:cNvPr id="6" name="Picture 5" descr="Fig9.5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49" y="3798976"/>
            <a:ext cx="843686" cy="1833677"/>
          </a:xfrm>
          <a:prstGeom prst="rect">
            <a:avLst/>
          </a:prstGeom>
        </p:spPr>
      </p:pic>
      <p:pic>
        <p:nvPicPr>
          <p:cNvPr id="7" name="Picture 6" descr="Fig9.5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55" y="4247644"/>
            <a:ext cx="833933" cy="1385011"/>
          </a:xfrm>
          <a:prstGeom prst="rect">
            <a:avLst/>
          </a:prstGeom>
        </p:spPr>
      </p:pic>
      <p:pic>
        <p:nvPicPr>
          <p:cNvPr id="8" name="Picture 7" descr="Fig9.5-build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99" y="4495800"/>
            <a:ext cx="2721254" cy="1609344"/>
          </a:xfrm>
          <a:prstGeom prst="rect">
            <a:avLst/>
          </a:prstGeom>
        </p:spPr>
      </p:pic>
      <p:pic>
        <p:nvPicPr>
          <p:cNvPr id="4" name="Picture 3" descr="Fig9.5-bas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3282951"/>
            <a:ext cx="7349338" cy="3389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64067" y="1693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1530354" y="0"/>
            <a:ext cx="7364413" cy="1143000"/>
          </a:xfrm>
        </p:spPr>
        <p:txBody>
          <a:bodyPr/>
          <a:lstStyle/>
          <a:p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Marginal Revenue and Marginal Cost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106498" name="TextBox 9"/>
          <p:cNvSpPr txBox="1">
            <a:spLocks noChangeArrowheads="1"/>
          </p:cNvSpPr>
          <p:nvPr/>
        </p:nvSpPr>
        <p:spPr bwMode="auto">
          <a:xfrm>
            <a:off x="0" y="336551"/>
            <a:ext cx="1530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</a:t>
            </a:r>
            <a:r>
              <a:rPr lang="en-US" sz="2800" dirty="0" smtClean="0">
                <a:solidFill>
                  <a:srgbClr val="F26522"/>
                </a:solidFill>
                <a:latin typeface="Gill Sans" charset="0"/>
              </a:rPr>
              <a:t>9.6</a:t>
            </a:r>
            <a:endParaRPr lang="en-US" sz="2800" dirty="0">
              <a:solidFill>
                <a:srgbClr val="F26522"/>
              </a:solidFill>
              <a:latin typeface="Gill Sans" charset="0"/>
            </a:endParaRPr>
          </a:p>
        </p:txBody>
      </p:sp>
      <p:pic>
        <p:nvPicPr>
          <p:cNvPr id="2" name="Picture 1" descr="Feig9.6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959612"/>
            <a:ext cx="6022848" cy="5809488"/>
          </a:xfrm>
          <a:prstGeom prst="rect">
            <a:avLst/>
          </a:prstGeom>
        </p:spPr>
      </p:pic>
      <p:pic>
        <p:nvPicPr>
          <p:cNvPr id="5" name="Picture 4" descr="Fig9.6-buil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07308"/>
            <a:ext cx="5193792" cy="585216"/>
          </a:xfrm>
          <a:prstGeom prst="rect">
            <a:avLst/>
          </a:prstGeom>
        </p:spPr>
      </p:pic>
      <p:pic>
        <p:nvPicPr>
          <p:cNvPr id="3" name="Picture 2" descr="Fig9.6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885825"/>
            <a:ext cx="6156960" cy="5358384"/>
          </a:xfrm>
          <a:prstGeom prst="rect">
            <a:avLst/>
          </a:prstGeom>
        </p:spPr>
      </p:pic>
      <p:pic>
        <p:nvPicPr>
          <p:cNvPr id="4" name="Picture 3" descr="Fig9.6-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168400"/>
            <a:ext cx="3371088" cy="4791456"/>
          </a:xfrm>
          <a:prstGeom prst="rect">
            <a:avLst/>
          </a:prstGeom>
        </p:spPr>
      </p:pic>
      <p:pic>
        <p:nvPicPr>
          <p:cNvPr id="6" name="Picture 5" descr="Fig9.6-build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56" y="2463800"/>
            <a:ext cx="221894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8128000" cy="5653087"/>
          </a:xfrm>
        </p:spPr>
        <p:txBody>
          <a:bodyPr/>
          <a:lstStyle/>
          <a:p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Intersection of the </a:t>
            </a:r>
            <a:r>
              <a:rPr lang="en-US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MR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curve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i="1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MC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curve </a:t>
            </a:r>
            <a:r>
              <a:rPr lang="en-US" dirty="0">
                <a:latin typeface="Gill Sans" charset="0"/>
                <a:ea typeface="ＭＳ Ｐゴシック" charset="0"/>
              </a:rPr>
              <a:t>is the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key </a:t>
            </a:r>
            <a:r>
              <a:rPr lang="en-US" dirty="0" smtClean="0">
                <a:latin typeface="Gill Sans" charset="0"/>
                <a:ea typeface="ＭＳ Ｐゴシック" charset="0"/>
              </a:rPr>
              <a:t>to </a:t>
            </a:r>
            <a:r>
              <a:rPr lang="en-US" dirty="0">
                <a:latin typeface="Gill Sans" charset="0"/>
                <a:ea typeface="ＭＳ Ｐゴシック" charset="0"/>
              </a:rPr>
              <a:t>the recipe for maximum profits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Fixed costs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do not change with the quantity of output produced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Rent and insurance are examples of fixed </a:t>
            </a:r>
            <a:r>
              <a:rPr lang="en-US" dirty="0" smtClean="0">
                <a:latin typeface="Gill Sans" charset="0"/>
                <a:ea typeface="ＭＳ Ｐゴシック" charset="0"/>
              </a:rPr>
              <a:t>costs</a:t>
            </a:r>
          </a:p>
          <a:p>
            <a:pPr lvl="1"/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For simplicity in this example, </a:t>
            </a:r>
            <a:b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fixed costs include normal profits</a:t>
            </a: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  <a:p>
            <a:r>
              <a:rPr lang="en-US" dirty="0">
                <a:latin typeface="Gill Sans" charset="0"/>
                <a:ea typeface="ＭＳ Ｐゴシック" charset="0"/>
              </a:rPr>
              <a:t>Economic profits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	= Total Revenue – Total Costs</a:t>
            </a:r>
          </a:p>
          <a:p>
            <a:pPr marL="0" indent="0">
              <a:buNone/>
            </a:pPr>
            <a:r>
              <a:rPr lang="en-US" dirty="0" smtClean="0">
                <a:latin typeface="Gill Sans" charset="0"/>
                <a:ea typeface="ＭＳ Ｐゴシック" charset="0"/>
              </a:rPr>
              <a:t> 	= Total Revenue </a:t>
            </a:r>
            <a:r>
              <a:rPr lang="en-US" dirty="0">
                <a:latin typeface="Gill Sans" charset="0"/>
                <a:ea typeface="ＭＳ Ｐゴシック" charset="0"/>
              </a:rPr>
              <a:t>– </a:t>
            </a: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obvious costs + normal profits)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692949" y="0"/>
            <a:ext cx="7758111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Paola’s Calculation of Economic Profits for Piercings</a:t>
            </a:r>
          </a:p>
        </p:txBody>
      </p:sp>
      <p:pic>
        <p:nvPicPr>
          <p:cNvPr id="2" name="Content Placeholder 1" descr="Table9.7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43" b="-13243"/>
          <a:stretch>
            <a:fillRect/>
          </a:stretch>
        </p:blipFill>
        <p:spPr>
          <a:xfrm>
            <a:off x="495303" y="1356873"/>
            <a:ext cx="8010845" cy="4976193"/>
          </a:xfrm>
        </p:spPr>
      </p:pic>
      <p:sp>
        <p:nvSpPr>
          <p:cNvPr id="5" name="Rectangle 4"/>
          <p:cNvSpPr/>
          <p:nvPr/>
        </p:nvSpPr>
        <p:spPr bwMode="auto">
          <a:xfrm>
            <a:off x="533402" y="4308476"/>
            <a:ext cx="7874001" cy="18732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00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PRICE DISCRIMINATION RECIPES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FOR HIGHER PROFITS</a:t>
            </a:r>
          </a:p>
        </p:txBody>
      </p:sp>
      <p:pic>
        <p:nvPicPr>
          <p:cNvPr id="2" name="Picture 1" descr="carto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130300"/>
            <a:ext cx="2717800" cy="3073400"/>
          </a:xfrm>
          <a:prstGeom prst="rect">
            <a:avLst/>
          </a:prstGeom>
        </p:spPr>
      </p:pic>
      <p:sp>
        <p:nvSpPr>
          <p:cNvPr id="20482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584200" y="4191002"/>
            <a:ext cx="7518400" cy="2832100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Price discrimination is a business strategy that divides customers into groups. Businesses increase profits by lowering the price to attract additional price-sensitive customers (elastic demanders), without lowering the 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to others (inelastic demanders).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REVENUE</a:t>
            </a:r>
          </a:p>
        </p:txBody>
      </p:sp>
      <p:sp>
        <p:nvSpPr>
          <p:cNvPr id="15362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66800" y="4241802"/>
            <a:ext cx="7023100" cy="28067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revenue equals price for price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takers </a:t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is less than price for price makers.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Smart businesses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choose actions when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revenue is greater than marginal cost.</a:t>
            </a:r>
          </a:p>
        </p:txBody>
      </p:sp>
      <p:pic>
        <p:nvPicPr>
          <p:cNvPr id="2" name="Picture 1" descr="paol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60" y="1375835"/>
            <a:ext cx="3251289" cy="2880000"/>
          </a:xfrm>
          <a:prstGeom prst="rect">
            <a:avLst/>
          </a:prstGeom>
        </p:spPr>
      </p:pic>
      <p:pic>
        <p:nvPicPr>
          <p:cNvPr id="5" name="Picture 1" descr="KEY 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99" y="5401733"/>
            <a:ext cx="1489603" cy="148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>
          <a:xfrm>
            <a:off x="457204" y="419102"/>
            <a:ext cx="8381999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Price discrimination (Dynamic pricing)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charging different customers different prices for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same product or service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Price discrimination breaks the one-price rule.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Possible only when business </a:t>
            </a:r>
            <a:r>
              <a:rPr lang="en-US" dirty="0" smtClean="0">
                <a:latin typeface="Gill Sans" charset="0"/>
                <a:ea typeface="ＭＳ Ｐゴシック" charset="0"/>
              </a:rPr>
              <a:t>can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revent </a:t>
            </a:r>
            <a:r>
              <a:rPr lang="en-US" dirty="0">
                <a:latin typeface="Gill Sans" charset="0"/>
                <a:ea typeface="ＭＳ Ｐゴシック" charset="0"/>
              </a:rPr>
              <a:t>low-price buyers </a:t>
            </a:r>
            <a:r>
              <a:rPr lang="en-US" dirty="0" smtClean="0">
                <a:latin typeface="Gill Sans" charset="0"/>
                <a:ea typeface="ＭＳ Ｐゴシック" charset="0"/>
              </a:rPr>
              <a:t>reselling </a:t>
            </a:r>
            <a:r>
              <a:rPr lang="en-US" dirty="0">
                <a:latin typeface="Gill Sans" charset="0"/>
                <a:ea typeface="ＭＳ Ｐゴシック" charset="0"/>
              </a:rPr>
              <a:t>to </a:t>
            </a:r>
            <a:r>
              <a:rPr lang="en-US" dirty="0" smtClean="0">
                <a:latin typeface="Gill Sans" charset="0"/>
                <a:ea typeface="ＭＳ Ｐゴシック" charset="0"/>
              </a:rPr>
              <a:t>high</a:t>
            </a:r>
            <a:r>
              <a:rPr lang="en-US" dirty="0">
                <a:latin typeface="Gill Sans" charset="0"/>
                <a:ea typeface="ＭＳ Ｐゴシック" charset="0"/>
              </a:rPr>
              <a:t>-price buyers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ontrol </a:t>
            </a:r>
            <a:r>
              <a:rPr lang="en-US" dirty="0">
                <a:latin typeface="Gill Sans" charset="0"/>
                <a:ea typeface="ＭＳ Ｐゴシック" charset="0"/>
              </a:rPr>
              <a:t>resentment among high-price buyers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8013700" cy="60848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Most examples of price discrimination involve services, which cannot easily be </a:t>
            </a:r>
            <a:r>
              <a:rPr lang="en-US" dirty="0" smtClean="0">
                <a:latin typeface="Gill Sans" charset="0"/>
                <a:ea typeface="ＭＳ Ｐゴシック" charset="0"/>
              </a:rPr>
              <a:t>resold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4" name="Picture 3" descr="8-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3" y="1824037"/>
            <a:ext cx="33909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8-1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"/>
          <a:stretch>
            <a:fillRect/>
          </a:stretch>
        </p:blipFill>
        <p:spPr bwMode="auto">
          <a:xfrm>
            <a:off x="4425424" y="2430993"/>
            <a:ext cx="4735513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8394700" cy="60848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Price discrimination increases profits </a:t>
            </a:r>
            <a:r>
              <a:rPr lang="en-US" dirty="0" smtClean="0">
                <a:latin typeface="Gill Sans" charset="0"/>
                <a:ea typeface="ＭＳ Ｐゴシック" charset="0"/>
              </a:rPr>
              <a:t>by separating market into groups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For elastic demand group (lower willingness to pay), charge lower price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For inelastic demand </a:t>
            </a:r>
            <a:r>
              <a:rPr lang="en-US" dirty="0" smtClean="0">
                <a:latin typeface="Gill Sans" charset="0"/>
                <a:ea typeface="ＭＳ Ｐゴシック" charset="0"/>
              </a:rPr>
              <a:t>group (</a:t>
            </a:r>
            <a:r>
              <a:rPr lang="en-US" dirty="0">
                <a:latin typeface="Gill Sans" charset="0"/>
                <a:ea typeface="ＭＳ Ｐゴシック" charset="0"/>
              </a:rPr>
              <a:t>higher willingness to pay), charge higher price 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Set </a:t>
            </a:r>
            <a:r>
              <a:rPr lang="en-US" dirty="0">
                <a:latin typeface="Gill Sans" charset="0"/>
                <a:ea typeface="ＭＳ Ｐゴシック" charset="0"/>
              </a:rPr>
              <a:t>price for each group allowing </a:t>
            </a:r>
            <a:r>
              <a:rPr lang="en-US" dirty="0" smtClean="0">
                <a:latin typeface="Gill Sans" charset="0"/>
                <a:ea typeface="ＭＳ Ｐゴシック" charset="0"/>
              </a:rPr>
              <a:t>sale of </a:t>
            </a:r>
            <a:r>
              <a:rPr lang="en-US" dirty="0">
                <a:latin typeface="Gill Sans" charset="0"/>
                <a:ea typeface="ＭＳ Ｐゴシック" charset="0"/>
              </a:rPr>
              <a:t>all </a:t>
            </a:r>
            <a:r>
              <a:rPr lang="en-US" dirty="0" smtClean="0">
                <a:latin typeface="Gill Sans" charset="0"/>
                <a:ea typeface="ＭＳ Ｐゴシック" charset="0"/>
              </a:rPr>
              <a:t>quantities with marginal revenue greater </a:t>
            </a:r>
            <a:r>
              <a:rPr lang="en-US" dirty="0">
                <a:latin typeface="Gill Sans" charset="0"/>
                <a:ea typeface="ＭＳ Ｐゴシック" charset="0"/>
              </a:rPr>
              <a:t>than marginal cost</a:t>
            </a:r>
          </a:p>
        </p:txBody>
      </p:sp>
      <p:pic>
        <p:nvPicPr>
          <p:cNvPr id="3" name="Picture 2" descr="EOT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83" y="4504267"/>
            <a:ext cx="3579876" cy="23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5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8394700" cy="6084887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Dynamic pricing </a:t>
            </a:r>
            <a:r>
              <a:rPr lang="en-US" dirty="0">
                <a:latin typeface="Gill Sans" charset="0"/>
                <a:ea typeface="ＭＳ Ｐゴシック" charset="0"/>
              </a:rPr>
              <a:t>is price discrimination that continuously adjusts for many variables affecting willingness to pay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Made possible by technology advancements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including software algorithms that analyze past data, predict future demand, and adjust prices to match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Has become socially acceptable to consumers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Used for event tickets, restaurant reservations,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Uber surge pricing,  Airbnb pricing, </a:t>
            </a:r>
            <a:r>
              <a:rPr lang="is-IS" dirty="0">
                <a:latin typeface="Gill Sans" charset="0"/>
                <a:ea typeface="ＭＳ Ｐゴシック" charset="0"/>
              </a:rPr>
              <a:t>…..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3"/>
          <p:cNvSpPr>
            <a:spLocks noGrp="1"/>
          </p:cNvSpPr>
          <p:nvPr>
            <p:ph idx="1"/>
          </p:nvPr>
        </p:nvSpPr>
        <p:spPr>
          <a:xfrm>
            <a:off x="152399" y="219441"/>
            <a:ext cx="6519334" cy="65030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“Disney Theatricals is the undisputed king of dynamic </a:t>
            </a:r>
            <a:r>
              <a:rPr lang="en-US" dirty="0" smtClean="0">
                <a:latin typeface="Gill Sans" charset="0"/>
                <a:ea typeface="ＭＳ Ｐゴシック" charset="0"/>
              </a:rPr>
              <a:t>pricing</a:t>
            </a:r>
            <a:r>
              <a:rPr lang="is-IS" dirty="0" smtClean="0">
                <a:latin typeface="Gill Sans" charset="0"/>
                <a:ea typeface="ＭＳ Ｐゴシック" charset="0"/>
              </a:rPr>
              <a:t>…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" charset="0"/>
                <a:ea typeface="ＭＳ Ｐゴシック" charset="0"/>
              </a:rPr>
              <a:t>Disney </a:t>
            </a:r>
            <a:r>
              <a:rPr lang="en-US" dirty="0">
                <a:latin typeface="Gill Sans" charset="0"/>
                <a:ea typeface="ＭＳ Ｐゴシック" charset="0"/>
              </a:rPr>
              <a:t>boasts a proprietary data-modeling system that allows them to analyze historical sales, project future demand, and adjust ticket prices accordingly.  </a:t>
            </a:r>
          </a:p>
          <a:p>
            <a:pPr marL="0" indent="0">
              <a:buNone/>
            </a:pPr>
            <a:r>
              <a:rPr lang="en-US" dirty="0" smtClean="0">
                <a:latin typeface="Gill Sans" charset="0"/>
                <a:ea typeface="ＭＳ Ｐゴシック" charset="0"/>
              </a:rPr>
              <a:t>As </a:t>
            </a:r>
            <a:r>
              <a:rPr lang="en-US" dirty="0">
                <a:latin typeface="Gill Sans" charset="0"/>
                <a:ea typeface="ＭＳ Ｐゴシック" charset="0"/>
              </a:rPr>
              <a:t>a result, </a:t>
            </a:r>
            <a:r>
              <a:rPr lang="en-US" i="1" dirty="0">
                <a:latin typeface="Gill Sans" charset="0"/>
                <a:ea typeface="ＭＳ Ｐゴシック" charset="0"/>
              </a:rPr>
              <a:t>The Lion King </a:t>
            </a:r>
            <a:r>
              <a:rPr lang="en-US" dirty="0">
                <a:latin typeface="Gill Sans" charset="0"/>
                <a:ea typeface="ＭＳ Ｐゴシック" charset="0"/>
              </a:rPr>
              <a:t>frequently beats </a:t>
            </a:r>
            <a:r>
              <a:rPr lang="en-US" i="1" dirty="0">
                <a:latin typeface="Gill Sans" charset="0"/>
                <a:ea typeface="ＭＳ Ｐゴシック" charset="0"/>
              </a:rPr>
              <a:t>Wicked</a:t>
            </a:r>
            <a:r>
              <a:rPr lang="en-US" dirty="0">
                <a:latin typeface="Gill Sans" charset="0"/>
                <a:ea typeface="ＭＳ Ｐゴシック" charset="0"/>
              </a:rPr>
              <a:t> on weekly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revenue</a:t>
            </a:r>
            <a:r>
              <a:rPr lang="en-US" dirty="0">
                <a:latin typeface="Gill Sans" charset="0"/>
                <a:ea typeface="ＭＳ Ｐゴシック" charset="0"/>
              </a:rPr>
              <a:t>, despite the fact that </a:t>
            </a:r>
            <a:r>
              <a:rPr lang="en-US" i="1" dirty="0">
                <a:latin typeface="Gill Sans" charset="0"/>
                <a:ea typeface="ＭＳ Ｐゴシック" charset="0"/>
              </a:rPr>
              <a:t>The Lion King </a:t>
            </a:r>
            <a:r>
              <a:rPr lang="en-US" dirty="0">
                <a:latin typeface="Gill Sans" charset="0"/>
                <a:ea typeface="ＭＳ Ｐゴシック" charset="0"/>
              </a:rPr>
              <a:t>has been running </a:t>
            </a:r>
            <a:r>
              <a:rPr lang="en-US" dirty="0" smtClean="0">
                <a:latin typeface="Gill Sans" charset="0"/>
                <a:ea typeface="ＭＳ Ｐゴシック" charset="0"/>
              </a:rPr>
              <a:t>5 years </a:t>
            </a:r>
            <a:r>
              <a:rPr lang="en-US" dirty="0">
                <a:latin typeface="Gill Sans" charset="0"/>
                <a:ea typeface="ＭＳ Ｐゴシック" charset="0"/>
              </a:rPr>
              <a:t>longer than </a:t>
            </a:r>
            <a:r>
              <a:rPr lang="en-US" dirty="0" smtClean="0">
                <a:latin typeface="Gill Sans" charset="0"/>
                <a:ea typeface="ＭＳ Ｐゴシック" charset="0"/>
              </a:rPr>
              <a:t>Wicked, </a:t>
            </a:r>
            <a:r>
              <a:rPr lang="en-US" dirty="0">
                <a:latin typeface="Gill Sans" charset="0"/>
                <a:ea typeface="ＭＳ Ｐゴシック" charset="0"/>
              </a:rPr>
              <a:t>and has a significantly lower top ticket price ($195.50 for The Lion King, $300 for Wicked).”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Gill Sans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Gill Sans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4" name="Picture 3" descr="wick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81" y="3397349"/>
            <a:ext cx="2255953" cy="3482014"/>
          </a:xfrm>
          <a:prstGeom prst="rect">
            <a:avLst/>
          </a:prstGeom>
          <a:ln w="6350" cmpd="sng">
            <a:solidFill>
              <a:srgbClr val="000000"/>
            </a:solidFill>
          </a:ln>
        </p:spPr>
      </p:pic>
      <p:pic>
        <p:nvPicPr>
          <p:cNvPr id="5" name="Picture 4" descr="lion-k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81" y="-50799"/>
            <a:ext cx="2226352" cy="3460651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39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STRUCTURE AND EFFICIENCY</a:t>
            </a:r>
          </a:p>
        </p:txBody>
      </p:sp>
      <p:sp>
        <p:nvSpPr>
          <p:cNvPr id="22530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68400" y="4533900"/>
            <a:ext cx="7378700" cy="2159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Maximum profits bring efficiency for perfect competition, but inefficiency for market structures </a:t>
            </a:r>
            <a:b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with price-making power.</a:t>
            </a:r>
          </a:p>
        </p:txBody>
      </p:sp>
      <p:pic>
        <p:nvPicPr>
          <p:cNvPr id="2" name="Picture 1" descr="cartoon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70" y="1460500"/>
            <a:ext cx="3872269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>
          <a:xfrm>
            <a:off x="457201" y="406402"/>
            <a:ext cx="7162800" cy="49403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Perfect competition, with price-taking businesses, is an efficient market structure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Businesses just earn normal profits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economic profits are zero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Maximum total surplus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(consumer surplus plus producer surplus)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1419230" y="0"/>
            <a:ext cx="6305549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Efficiency of Price Takers and Price Makers</a:t>
            </a:r>
          </a:p>
        </p:txBody>
      </p:sp>
      <p:pic>
        <p:nvPicPr>
          <p:cNvPr id="3" name="Picture 2" descr="Fig9.8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5" y="1492251"/>
            <a:ext cx="4168445" cy="3467100"/>
          </a:xfrm>
          <a:prstGeom prst="rect">
            <a:avLst/>
          </a:prstGeom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403228" y="5076825"/>
            <a:ext cx="4257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3525" indent="-263525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a) </a:t>
            </a:r>
            <a:r>
              <a:rPr lang="en-US" sz="1800" dirty="0" smtClean="0">
                <a:solidFill>
                  <a:srgbClr val="000000"/>
                </a:solidFill>
                <a:latin typeface="Gill Sans" charset="0"/>
              </a:rPr>
              <a:t>Efficiency of Perfect Competition</a:t>
            </a:r>
            <a:endParaRPr lang="en-US" sz="1800" dirty="0">
              <a:solidFill>
                <a:srgbClr val="000000"/>
              </a:solidFill>
              <a:latin typeface="Gill Sans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32366" y="5076827"/>
            <a:ext cx="3919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b)	</a:t>
            </a:r>
            <a:r>
              <a:rPr lang="en-US" sz="1800" dirty="0" smtClean="0">
                <a:solidFill>
                  <a:srgbClr val="000000"/>
                </a:solidFill>
                <a:latin typeface="Gill Sans" charset="0"/>
              </a:rPr>
              <a:t>Inefficiency of Market Structure with Price Makers</a:t>
            </a:r>
            <a:endParaRPr lang="en-US" sz="1800" dirty="0">
              <a:solidFill>
                <a:srgbClr val="000000"/>
              </a:solidFill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457205" y="430215"/>
            <a:ext cx="7213596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 All other market structures,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with price-making businesses, are inefficient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With same inputs, businesses reduce output and raise prices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Businesses earn economic profits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Total surplus is less than perfect competition because of deadweight loss from reduced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1419230" y="0"/>
            <a:ext cx="6305549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Efficiency of Price Takers and Price Makers</a:t>
            </a:r>
          </a:p>
        </p:txBody>
      </p:sp>
      <p:pic>
        <p:nvPicPr>
          <p:cNvPr id="2" name="Picture 1" descr="Fig.9.8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45" y="1492251"/>
            <a:ext cx="4208069" cy="3467100"/>
          </a:xfrm>
          <a:prstGeom prst="rect">
            <a:avLst/>
          </a:prstGeom>
        </p:spPr>
      </p:pic>
      <p:pic>
        <p:nvPicPr>
          <p:cNvPr id="3" name="Picture 2" descr="Fig9.8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5" y="1492251"/>
            <a:ext cx="4168445" cy="3467100"/>
          </a:xfrm>
          <a:prstGeom prst="rect">
            <a:avLst/>
          </a:prstGeom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403228" y="5076825"/>
            <a:ext cx="4257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3525" indent="-263525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a) </a:t>
            </a:r>
            <a:r>
              <a:rPr lang="en-US" sz="1800" dirty="0" smtClean="0">
                <a:solidFill>
                  <a:srgbClr val="000000"/>
                </a:solidFill>
                <a:latin typeface="Gill Sans" charset="0"/>
              </a:rPr>
              <a:t>Efficiency of Perfect Competition</a:t>
            </a:r>
            <a:endParaRPr lang="en-US" sz="1800" dirty="0">
              <a:solidFill>
                <a:srgbClr val="000000"/>
              </a:solidFill>
              <a:latin typeface="Gill Sans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32366" y="5076827"/>
            <a:ext cx="3919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b)	</a:t>
            </a:r>
            <a:r>
              <a:rPr lang="en-US" sz="1800" dirty="0" smtClean="0">
                <a:solidFill>
                  <a:srgbClr val="000000"/>
                </a:solidFill>
                <a:latin typeface="Gill Sans" charset="0"/>
              </a:rPr>
              <a:t>Inefficiency of Market Structure with Price Makers</a:t>
            </a:r>
            <a:endParaRPr lang="en-US" sz="1800" dirty="0">
              <a:solidFill>
                <a:srgbClr val="000000"/>
              </a:solidFill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1" y="419102"/>
            <a:ext cx="7639050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revenue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additional revenue </a:t>
            </a:r>
            <a:r>
              <a:rPr lang="en-US" dirty="0" smtClean="0">
                <a:latin typeface="Gill Sans" charset="0"/>
                <a:ea typeface="ＭＳ Ｐゴシック" charset="0"/>
              </a:rPr>
              <a:t>from </a:t>
            </a:r>
            <a:r>
              <a:rPr lang="en-US" dirty="0">
                <a:latin typeface="Gill Sans" charset="0"/>
                <a:ea typeface="ＭＳ Ｐゴシック" charset="0"/>
              </a:rPr>
              <a:t>selling one more </a:t>
            </a:r>
            <a:r>
              <a:rPr lang="en-US" dirty="0" smtClean="0">
                <a:latin typeface="Gill Sans" charset="0"/>
                <a:ea typeface="ＭＳ Ｐゴシック" charset="0"/>
              </a:rPr>
              <a:t>unit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(or from more sales) </a:t>
            </a:r>
            <a:endParaRPr lang="en-US" dirty="0">
              <a:latin typeface="Gill Sans" charset="0"/>
              <a:ea typeface="ＭＳ Ｐゴシック" charset="0"/>
            </a:endParaRPr>
          </a:p>
          <a:p>
            <a:r>
              <a:rPr lang="en-US" dirty="0">
                <a:latin typeface="Gill Sans" charset="0"/>
                <a:ea typeface="ＭＳ Ｐゴシック" charset="0"/>
              </a:rPr>
              <a:t>Marginal revenue depends on market structure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(how competitive an industry is) and whether </a:t>
            </a:r>
            <a:r>
              <a:rPr lang="en-US" dirty="0" smtClean="0">
                <a:latin typeface="Gill Sans" charset="0"/>
                <a:ea typeface="ＭＳ Ｐゴシック" charset="0"/>
              </a:rPr>
              <a:t>business is price </a:t>
            </a:r>
            <a:r>
              <a:rPr lang="en-US" dirty="0">
                <a:latin typeface="Gill Sans" charset="0"/>
                <a:ea typeface="ＭＳ Ｐゴシック" charset="0"/>
              </a:rPr>
              <a:t>taker </a:t>
            </a:r>
            <a:r>
              <a:rPr lang="en-US" dirty="0" smtClean="0">
                <a:latin typeface="Gill Sans" charset="0"/>
                <a:ea typeface="ＭＳ Ｐゴシック" charset="0"/>
              </a:rPr>
              <a:t>or </a:t>
            </a:r>
            <a:r>
              <a:rPr lang="en-US" dirty="0">
                <a:latin typeface="Gill Sans" charset="0"/>
                <a:ea typeface="ＭＳ Ｐゴシック" charset="0"/>
              </a:rPr>
              <a:t>price maker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Marginal revenue </a:t>
            </a:r>
            <a:r>
              <a:rPr lang="en-US" dirty="0" smtClean="0">
                <a:latin typeface="Gill Sans" charset="0"/>
                <a:ea typeface="ＭＳ Ｐゴシック" charset="0"/>
              </a:rPr>
              <a:t> =  price </a:t>
            </a:r>
            <a:r>
              <a:rPr lang="en-US" dirty="0">
                <a:latin typeface="Gill Sans" charset="0"/>
                <a:ea typeface="ＭＳ Ｐゴシック" charset="0"/>
              </a:rPr>
              <a:t>for price-taking businesses </a:t>
            </a:r>
            <a:r>
              <a:rPr lang="en-US" dirty="0" smtClean="0">
                <a:latin typeface="Gill Sans" charset="0"/>
                <a:ea typeface="ＭＳ Ｐゴシック" charset="0"/>
              </a:rPr>
              <a:t>in </a:t>
            </a:r>
            <a:r>
              <a:rPr lang="en-US" dirty="0">
                <a:latin typeface="Gill Sans" charset="0"/>
                <a:ea typeface="ＭＳ Ｐゴシック" charset="0"/>
              </a:rPr>
              <a:t>perfect competition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Marginal </a:t>
            </a:r>
            <a:r>
              <a:rPr lang="en-US" dirty="0" smtClean="0">
                <a:latin typeface="Gill Sans" charset="0"/>
                <a:ea typeface="ＭＳ Ｐゴシック" charset="0"/>
              </a:rPr>
              <a:t>revenue &lt; price </a:t>
            </a:r>
            <a:r>
              <a:rPr lang="en-US" dirty="0">
                <a:latin typeface="Gill Sans" charset="0"/>
                <a:ea typeface="ＭＳ Ｐゴシック" charset="0"/>
              </a:rPr>
              <a:t>for price-making businesses </a:t>
            </a:r>
            <a:r>
              <a:rPr lang="en-US" dirty="0" smtClean="0">
                <a:latin typeface="Gill Sans" charset="0"/>
                <a:ea typeface="ＭＳ Ｐゴシック" charset="0"/>
              </a:rPr>
              <a:t>in other </a:t>
            </a:r>
            <a:r>
              <a:rPr lang="en-US" dirty="0">
                <a:latin typeface="Gill Sans" charset="0"/>
                <a:ea typeface="ＭＳ Ｐゴシック" charset="0"/>
              </a:rPr>
              <a:t>market structures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30215"/>
            <a:ext cx="807524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There are benefits to market structures </a:t>
            </a:r>
            <a:r>
              <a:rPr lang="en-US" dirty="0" smtClean="0">
                <a:latin typeface="Gill Sans" charset="0"/>
                <a:ea typeface="ＭＳ Ｐゴシック" charset="0"/>
              </a:rPr>
              <a:t>with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price</a:t>
            </a:r>
            <a:r>
              <a:rPr lang="en-US" dirty="0">
                <a:latin typeface="Gill Sans" charset="0"/>
                <a:ea typeface="ＭＳ Ｐゴシック" charset="0"/>
              </a:rPr>
              <a:t>-making power and economic profits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Product variety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Economic profits finance innovations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creative </a:t>
            </a:r>
            <a:r>
              <a:rPr lang="en-US" dirty="0">
                <a:latin typeface="Gill Sans" charset="0"/>
                <a:ea typeface="ＭＳ Ｐゴシック" charset="0"/>
              </a:rPr>
              <a:t>destruction, improving living standards </a:t>
            </a:r>
            <a:r>
              <a:rPr lang="en-US" dirty="0" smtClean="0">
                <a:latin typeface="Gill Sans" charset="0"/>
                <a:ea typeface="ＭＳ Ｐゴシック" charset="0"/>
              </a:rPr>
              <a:t>for all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Differential pricing creates some more affordable options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Compare additional costs and additional benefits.</a:t>
            </a:r>
            <a:b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There is always a tradeoff.</a:t>
            </a: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795867" y="0"/>
            <a:ext cx="7552267" cy="11430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</a:rPr>
              <a:t>Demand </a:t>
            </a:r>
            <a:r>
              <a:rPr lang="en-US" dirty="0">
                <a:ea typeface="ＭＳ Ｐゴシック" charset="0"/>
              </a:rPr>
              <a:t>Equals</a:t>
            </a:r>
            <a:r>
              <a:rPr lang="en-US" dirty="0" smtClean="0">
                <a:latin typeface="Gill Sans"/>
                <a:ea typeface="ＭＳ Ｐゴシック" charset="0"/>
              </a:rPr>
              <a:t> </a:t>
            </a:r>
            <a:r>
              <a:rPr lang="en-US" dirty="0">
                <a:latin typeface="Gill Sans"/>
                <a:ea typeface="ＭＳ Ｐゴシック" charset="0"/>
              </a:rPr>
              <a:t>Marginal Revenue </a:t>
            </a:r>
            <a:r>
              <a:rPr lang="en-US" dirty="0" smtClean="0">
                <a:latin typeface="Gill Sans"/>
                <a:ea typeface="ＭＳ Ｐゴシック" charset="0"/>
              </a:rPr>
              <a:t>for </a:t>
            </a:r>
            <a:r>
              <a:rPr lang="en-US" dirty="0">
                <a:latin typeface="Gill Sans"/>
                <a:ea typeface="ＭＳ Ｐゴシック" charset="0"/>
              </a:rPr>
              <a:t>Price Takers</a:t>
            </a:r>
          </a:p>
        </p:txBody>
      </p:sp>
      <p:pic>
        <p:nvPicPr>
          <p:cNvPr id="2" name="Picture 1" descr="Fig9.1-re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7" y="1413933"/>
            <a:ext cx="725424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8432800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One</a:t>
            </a:r>
            <a:r>
              <a:rPr lang="en-US" dirty="0">
                <a:latin typeface="Gill Sans" charset="0"/>
                <a:ea typeface="ＭＳ Ｐゴシック" charset="0"/>
              </a:rPr>
              <a:t>-price rule —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products </a:t>
            </a:r>
            <a:r>
              <a:rPr lang="en-US" dirty="0">
                <a:latin typeface="Gill Sans" charset="0"/>
                <a:ea typeface="ＭＳ Ｐゴシック" charset="0"/>
              </a:rPr>
              <a:t>easily resold </a:t>
            </a:r>
            <a:r>
              <a:rPr lang="en-US" dirty="0" smtClean="0">
                <a:latin typeface="Gill Sans" charset="0"/>
                <a:ea typeface="ＭＳ Ｐゴシック" charset="0"/>
              </a:rPr>
              <a:t>have </a:t>
            </a:r>
            <a:r>
              <a:rPr lang="en-US" dirty="0">
                <a:latin typeface="Gill Sans" charset="0"/>
                <a:ea typeface="ＭＳ Ｐゴシック" charset="0"/>
              </a:rPr>
              <a:t>a single price in the market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When a price-making business lowers price,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must </a:t>
            </a:r>
            <a:r>
              <a:rPr lang="en-US" dirty="0">
                <a:latin typeface="Gill Sans" charset="0"/>
                <a:ea typeface="ＭＳ Ｐゴシック" charset="0"/>
              </a:rPr>
              <a:t>lower price on all units </a:t>
            </a:r>
            <a:r>
              <a:rPr lang="en-US" dirty="0" smtClean="0">
                <a:latin typeface="Gill Sans" charset="0"/>
                <a:ea typeface="ＭＳ Ｐゴシック" charset="0"/>
              </a:rPr>
              <a:t>sold</a:t>
            </a:r>
            <a:r>
              <a:rPr lang="en-US" dirty="0">
                <a:latin typeface="Gill Sans" charset="0"/>
                <a:ea typeface="ＭＳ Ｐゴシック" charset="0"/>
              </a:rPr>
              <a:t>, not just new sales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Reason why </a:t>
            </a:r>
            <a:r>
              <a:rPr lang="en-US" dirty="0">
                <a:latin typeface="Gill Sans" charset="0"/>
                <a:ea typeface="ＭＳ Ｐゴシック" charset="0"/>
              </a:rPr>
              <a:t>marginal revenue </a:t>
            </a:r>
            <a:r>
              <a:rPr lang="en-US" dirty="0" smtClean="0">
                <a:latin typeface="Gill Sans" charset="0"/>
                <a:ea typeface="ＭＳ Ｐゴシック" charset="0"/>
              </a:rPr>
              <a:t>&lt; price </a:t>
            </a:r>
            <a:r>
              <a:rPr lang="en-US" dirty="0">
                <a:latin typeface="Gill Sans" charset="0"/>
                <a:ea typeface="ＭＳ Ｐゴシック" charset="0"/>
              </a:rPr>
              <a:t>for price makers</a:t>
            </a:r>
          </a:p>
        </p:txBody>
      </p:sp>
      <p:pic>
        <p:nvPicPr>
          <p:cNvPr id="3" name="Picture 2" descr="paol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96" y="3340102"/>
            <a:ext cx="3671850" cy="325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77654" y="0"/>
            <a:ext cx="5188692" cy="11430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</a:rPr>
              <a:t>Demand and Marginal Revenue for </a:t>
            </a:r>
            <a:r>
              <a:rPr lang="en-US" dirty="0" smtClean="0">
                <a:latin typeface="Gill Sans"/>
                <a:ea typeface="ＭＳ Ｐゴシック" charset="0"/>
              </a:rPr>
              <a:t/>
            </a:r>
            <a:br>
              <a:rPr lang="en-US" dirty="0" smtClean="0">
                <a:latin typeface="Gill Sans"/>
                <a:ea typeface="ＭＳ Ｐゴシック" charset="0"/>
              </a:rPr>
            </a:br>
            <a:r>
              <a:rPr lang="en-US" dirty="0" smtClean="0">
                <a:latin typeface="Gill Sans"/>
                <a:ea typeface="ＭＳ Ｐゴシック" charset="0"/>
              </a:rPr>
              <a:t>Price </a:t>
            </a:r>
            <a:r>
              <a:rPr lang="en-US" dirty="0">
                <a:latin typeface="Gill Sans"/>
                <a:ea typeface="ＭＳ Ｐゴシック" charset="0"/>
              </a:rPr>
              <a:t>Makers with One-Price Rule</a:t>
            </a:r>
          </a:p>
        </p:txBody>
      </p:sp>
      <p:pic>
        <p:nvPicPr>
          <p:cNvPr id="5" name="Picture 4" descr="Fig9.2-build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4" y="2491323"/>
            <a:ext cx="2009775" cy="750316"/>
          </a:xfrm>
          <a:prstGeom prst="rect">
            <a:avLst/>
          </a:prstGeom>
        </p:spPr>
      </p:pic>
      <p:pic>
        <p:nvPicPr>
          <p:cNvPr id="6" name="Picture 5" descr="Fig9.2-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4" y="3259674"/>
            <a:ext cx="2006559" cy="726735"/>
          </a:xfrm>
          <a:prstGeom prst="rect">
            <a:avLst/>
          </a:prstGeom>
        </p:spPr>
      </p:pic>
      <p:pic>
        <p:nvPicPr>
          <p:cNvPr id="7" name="Picture 6" descr="Fig9.2-buil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4" y="4016058"/>
            <a:ext cx="2006559" cy="22252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80000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table9.3.png"/>
          <p:cNvPicPr>
            <a:picLocks noGrp="1" noChangeAspect="1"/>
          </p:cNvPicPr>
          <p:nvPr>
            <p:ph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" b="176"/>
          <a:stretch>
            <a:fillRect/>
          </a:stretch>
        </p:blipFill>
        <p:spPr>
          <a:xfrm>
            <a:off x="457201" y="1357791"/>
            <a:ext cx="8229471" cy="5112000"/>
          </a:xfrm>
        </p:spPr>
      </p:pic>
    </p:spTree>
    <p:extLst>
      <p:ext uri="{BB962C8B-B14F-4D97-AF65-F5344CB8AC3E}">
        <p14:creationId xmlns:p14="http://schemas.microsoft.com/office/powerpoint/2010/main" val="25239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9.3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16" y="1270681"/>
            <a:ext cx="5420563" cy="527243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38371" y="-6319"/>
            <a:ext cx="7318058" cy="11430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</a:rPr>
              <a:t>Demand and Marginal Revenue </a:t>
            </a:r>
            <a:r>
              <a:rPr lang="en-US" dirty="0" smtClean="0">
                <a:latin typeface="Gill Sans"/>
                <a:ea typeface="ＭＳ Ｐゴシック" charset="0"/>
              </a:rPr>
              <a:t>for </a:t>
            </a:r>
            <a:r>
              <a:rPr lang="en-US" dirty="0">
                <a:latin typeface="Gill Sans"/>
                <a:ea typeface="ＭＳ Ｐゴシック" charset="0"/>
              </a:rPr>
              <a:t>Price Makers 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ctrTitle"/>
          </p:nvPr>
        </p:nvSpPr>
        <p:spPr>
          <a:xfrm>
            <a:off x="1714500" y="2"/>
            <a:ext cx="54864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COST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355604" y="4080935"/>
            <a:ext cx="7759701" cy="309033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As output increases, marginal cost increases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for</a:t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businesses operating near capacity or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when</a:t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businesses’ additional inputs cost more.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cost is usually constant for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businesses not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near capacity.</a:t>
            </a:r>
          </a:p>
        </p:txBody>
      </p:sp>
      <p:pic>
        <p:nvPicPr>
          <p:cNvPr id="2" name="Picture 1" descr="KEY-2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39" y="1273175"/>
            <a:ext cx="285372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9.4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4" y="1851471"/>
            <a:ext cx="8456371" cy="370636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96654" y="0"/>
            <a:ext cx="5950692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Increasing and Constant Marginal </a:t>
            </a:r>
            <a:r>
              <a:rPr lang="en-US" dirty="0" smtClean="0">
                <a:ea typeface="ＭＳ Ｐゴシック" charset="0"/>
              </a:rPr>
              <a:t>Costs</a:t>
            </a:r>
            <a:endParaRPr lang="en-US" dirty="0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581028" y="5584825"/>
            <a:ext cx="4257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3525" indent="-263525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a) </a:t>
            </a:r>
            <a:r>
              <a:rPr lang="en-US" sz="1800" dirty="0" smtClean="0">
                <a:solidFill>
                  <a:srgbClr val="000000"/>
                </a:solidFill>
                <a:latin typeface="Gill Sans" charset="0"/>
              </a:rPr>
              <a:t>Increasing Marginal Cost</a:t>
            </a:r>
            <a:endParaRPr lang="en-US" sz="1800" dirty="0">
              <a:solidFill>
                <a:srgbClr val="000000"/>
              </a:solidFill>
              <a:latin typeface="Gill Sans" charset="0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5110166" y="5584825"/>
            <a:ext cx="391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66700" indent="-266700" eaLnBrk="1" hangingPunct="1"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 charset="0"/>
              </a:rPr>
              <a:t>b)	</a:t>
            </a:r>
            <a:r>
              <a:rPr lang="en-US" sz="1800" dirty="0" smtClean="0">
                <a:solidFill>
                  <a:srgbClr val="000000"/>
                </a:solidFill>
                <a:latin typeface="Gill Sans" charset="0"/>
              </a:rPr>
              <a:t>Constant Marginal Cost</a:t>
            </a:r>
            <a:endParaRPr lang="en-US" sz="1800" dirty="0">
              <a:solidFill>
                <a:srgbClr val="000000"/>
              </a:solidFill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657</Words>
  <Application>Microsoft Macintosh PowerPoint</Application>
  <PresentationFormat>On-screen Show (4:3)</PresentationFormat>
  <Paragraphs>145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3_Office Theme</vt:lpstr>
      <vt:lpstr>Office Theme</vt:lpstr>
      <vt:lpstr>PowerPoint Presentation</vt:lpstr>
      <vt:lpstr>MARGINAL REVENUE</vt:lpstr>
      <vt:lpstr>PowerPoint Presentation</vt:lpstr>
      <vt:lpstr>Demand Equals Marginal Revenue for Price Takers</vt:lpstr>
      <vt:lpstr>PowerPoint Presentation</vt:lpstr>
      <vt:lpstr>Demand and Marginal Revenue for  Price Makers with One-Price Rule</vt:lpstr>
      <vt:lpstr>Demand and Marginal Revenue for Price Makers </vt:lpstr>
      <vt:lpstr>MARGINAL COST</vt:lpstr>
      <vt:lpstr>Increasing and Constant Marginal Costs</vt:lpstr>
      <vt:lpstr>PowerPoint Presentation</vt:lpstr>
      <vt:lpstr>MARGINAL REVENUE GREATER  THAN MARGINAL COST</vt:lpstr>
      <vt:lpstr>PowerPoint Presentation</vt:lpstr>
      <vt:lpstr>PowerPoint Presentation</vt:lpstr>
      <vt:lpstr>PowerPoint Presentation</vt:lpstr>
      <vt:lpstr>Paola’s Marginal Revenues and  Marginal Costs for Nose Piercings</vt:lpstr>
      <vt:lpstr>Marginal Revenue and Marginal Cost</vt:lpstr>
      <vt:lpstr>PowerPoint Presentation</vt:lpstr>
      <vt:lpstr>Paola’s Calculation of Economic Profits for Piercings</vt:lpstr>
      <vt:lpstr>PRICE DISCRIMINATION RECIPES  FOR HIGHER PROFITS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STRUCTURE AND EFFICIENCY</vt:lpstr>
      <vt:lpstr>PowerPoint Presentation</vt:lpstr>
      <vt:lpstr>Efficiency of Price Takers and Price Makers</vt:lpstr>
      <vt:lpstr>PowerPoint Presentation</vt:lpstr>
      <vt:lpstr>Efficiency of Price Takers and Price Makers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Professor Avi Cohen</dc:creator>
  <cp:keywords/>
  <dc:description/>
  <cp:lastModifiedBy>Avi J. Cohen</cp:lastModifiedBy>
  <cp:revision>417</cp:revision>
  <cp:lastPrinted>2015-11-16T12:11:24Z</cp:lastPrinted>
  <dcterms:created xsi:type="dcterms:W3CDTF">2014-09-07T21:06:58Z</dcterms:created>
  <dcterms:modified xsi:type="dcterms:W3CDTF">2016-11-05T17:19:35Z</dcterms:modified>
  <cp:category/>
</cp:coreProperties>
</file>