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</p:sldMasterIdLst>
  <p:notesMasterIdLst>
    <p:notesMasterId r:id="rId25"/>
  </p:notesMasterIdLst>
  <p:handoutMasterIdLst>
    <p:handoutMasterId r:id="rId26"/>
  </p:handoutMasterIdLst>
  <p:sldIdLst>
    <p:sldId id="536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42" r:id="rId14"/>
    <p:sldId id="543" r:id="rId15"/>
    <p:sldId id="527" r:id="rId16"/>
    <p:sldId id="528" r:id="rId17"/>
    <p:sldId id="544" r:id="rId18"/>
    <p:sldId id="529" r:id="rId19"/>
    <p:sldId id="530" r:id="rId20"/>
    <p:sldId id="531" r:id="rId21"/>
    <p:sldId id="532" r:id="rId22"/>
    <p:sldId id="533" r:id="rId23"/>
    <p:sldId id="535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00" autoAdjust="0"/>
    <p:restoredTop sz="63347" autoAdjust="0"/>
  </p:normalViewPr>
  <p:slideViewPr>
    <p:cSldViewPr snapToGrid="0" snapToObjects="1">
      <p:cViewPr>
        <p:scale>
          <a:sx n="75" d="100"/>
          <a:sy n="75" d="100"/>
        </p:scale>
        <p:origin x="-160" y="-80"/>
      </p:cViewPr>
      <p:guideLst>
        <p:guide orient="horz" pos="569"/>
        <p:guide pos="3586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2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10</a:t>
            </a:r>
            <a:br>
              <a:rPr lang="en-CA" dirty="0" smtClean="0"/>
            </a:br>
            <a:r>
              <a:rPr lang="en-CA" dirty="0" smtClean="0"/>
              <a:t>   7 December 2015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6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0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8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8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8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5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65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8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8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36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9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51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0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2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8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>
                <a:solidFill>
                  <a:srgbClr val="000000"/>
                </a:solidFill>
              </a:rPr>
              <a:t>ECO 105Y   Fall 2013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5060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200">
                <a:solidFill>
                  <a:srgbClr val="000000"/>
                </a:solidFill>
              </a:rPr>
              <a:t>Lecture 09      24 November 2014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B00C6F-35F4-0943-A264-838244552B18}" type="slidenum">
              <a:rPr 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C6209D-7A3C-2841-8373-4BB3406F03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3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2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84" y="428628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44" y="2479407"/>
            <a:ext cx="6400800" cy="1406795"/>
          </a:xfrm>
          <a:solidFill>
            <a:srgbClr val="72838D">
              <a:alpha val="10000"/>
            </a:srgbClr>
          </a:solidFill>
          <a:ln>
            <a:solidFill>
              <a:srgbClr val="72838D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457200" tIns="457200" rIns="457200" bIns="45720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BD453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4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84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43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893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1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77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94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02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7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1056B-BF64-384F-9EF9-BDE066AFC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42855E-4A63-314E-8268-08CFC35E4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7C7EF2-A98C-724F-A28C-E625564C6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t"/>
          <a:lstStyle>
            <a:lvl1pPr algn="ctr">
              <a:lnSpc>
                <a:spcPct val="125000"/>
              </a:lnSpc>
              <a:defRPr sz="2000" b="1">
                <a:solidFill>
                  <a:srgbClr val="BD4536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BAC9D1-DF08-6843-91F4-25A482E00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7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1385A7"/>
          </a:solidFill>
          <a:latin typeface="Gill Sans SemiBold"/>
          <a:ea typeface="ＭＳ Ｐゴシック" pitchFamily="-65" charset="-128"/>
          <a:cs typeface="Gill Sans SemiBol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16-11-12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CemLiSI5ox8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294" y="222415"/>
            <a:ext cx="50607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srgbClr val="D9010C"/>
                </a:solidFill>
                <a:latin typeface="Calibri" charset="0"/>
                <a:ea typeface="+mn-ea"/>
                <a:cs typeface="+mn-cs"/>
              </a:rPr>
              <a:t>When Markets Fail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800" dirty="0" smtClean="0">
              <a:solidFill>
                <a:prstClr val="black"/>
              </a:solidFill>
              <a:latin typeface="Calibri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prstClr val="black">
                  <a:lumMod val="50000"/>
                  <a:lumOff val="50000"/>
                </a:prstClr>
              </a:solidFill>
              <a:latin typeface="Calibri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prstClr val="black">
                  <a:lumMod val="50000"/>
                  <a:lumOff val="50000"/>
                </a:prstClr>
              </a:solidFill>
              <a:latin typeface="Calibri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charset="0"/>
                <a:ea typeface="+mn-ea"/>
                <a:cs typeface="+mn-cs"/>
              </a:rPr>
              <a:t>Natural Monopoly,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charset="0"/>
                <a:ea typeface="+mn-ea"/>
                <a:cs typeface="+mn-cs"/>
              </a:rPr>
              <a:t>Gaming,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charset="0"/>
                <a:ea typeface="+mn-ea"/>
                <a:cs typeface="+mn-cs"/>
              </a:rPr>
              <a:t>Competition,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charset="0"/>
                <a:ea typeface="+mn-ea"/>
                <a:cs typeface="+mn-cs"/>
              </a:rPr>
              <a:t>a</a:t>
            </a:r>
            <a:r>
              <a:rPr 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charset="0"/>
                <a:ea typeface="+mn-ea"/>
                <a:cs typeface="+mn-cs"/>
              </a:rPr>
              <a:t>nd Government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800" dirty="0">
              <a:solidFill>
                <a:prstClr val="black"/>
              </a:solidFill>
              <a:latin typeface="Calibri" charset="0"/>
              <a:ea typeface="+mn-ea"/>
              <a:cs typeface="+mn-cs"/>
            </a:endParaRPr>
          </a:p>
        </p:txBody>
      </p:sp>
      <p:pic>
        <p:nvPicPr>
          <p:cNvPr id="2" name="Picture 1" descr="in-the-sha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46" y="0"/>
            <a:ext cx="3974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331200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Summary of the </a:t>
            </a:r>
            <a:r>
              <a:rPr lang="en-US" dirty="0">
                <a:latin typeface="Gill Sans" charset="0"/>
                <a:ea typeface="ＭＳ Ｐゴシック" charset="0"/>
              </a:rPr>
              <a:t>prisoners’ “dilemma”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ach player (</a:t>
            </a:r>
            <a:r>
              <a:rPr lang="en-US" dirty="0">
                <a:latin typeface="Gill Sans" charset="0"/>
                <a:ea typeface="ＭＳ Ｐゴシック" charset="0"/>
              </a:rPr>
              <a:t>prisoner) </a:t>
            </a: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latin typeface="Gill Sans" charset="0"/>
                <a:ea typeface="ＭＳ Ｐゴシック" charset="0"/>
              </a:rPr>
              <a:t>motivated to cheat (confess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Y</a:t>
            </a:r>
            <a:r>
              <a:rPr lang="en-US" dirty="0" smtClean="0">
                <a:latin typeface="Gill Sans" charset="0"/>
                <a:ea typeface="ＭＳ Ｐゴシック" charset="0"/>
              </a:rPr>
              <a:t>et </a:t>
            </a:r>
            <a:r>
              <a:rPr lang="en-US" dirty="0">
                <a:latin typeface="Gill Sans" charset="0"/>
                <a:ea typeface="ＭＳ Ｐゴシック" charset="0"/>
              </a:rPr>
              <a:t>both would be better off if they could trust each other to cooperate (deny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Tension between Nash equilibrium outcome (no trust) and better joint outcome (trust)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With complication of trust/no trust,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there are two smart choices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Explains gas station cycle of high prices (cooperate) and price wars (cheat)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1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CARTELS, COLLUSION, CHEATING,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COMPETITION LAW, </a:t>
            </a:r>
            <a:r>
              <a:rPr lang="en-US" i="1" dirty="0">
                <a:ea typeface="ＭＳ Ｐゴシック" charset="0"/>
              </a:rPr>
              <a:t>CAVEAT EMPTOR</a:t>
            </a:r>
          </a:p>
        </p:txBody>
      </p:sp>
      <p:sp>
        <p:nvSpPr>
          <p:cNvPr id="14338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91674" y="4628374"/>
            <a:ext cx="7385579" cy="20954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Governments use laws and regulations to try to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promote competition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, discourage cartels, and protect the public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from dangerous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 practices.</a:t>
            </a:r>
          </a:p>
        </p:txBody>
      </p:sp>
      <p:pic>
        <p:nvPicPr>
          <p:cNvPr id="2" name="Picture 1" descr="recal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50" y="1642532"/>
            <a:ext cx="3644509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e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660"/>
            <a:ext cx="9144000" cy="3048000"/>
          </a:xfrm>
          <a:prstGeom prst="rect">
            <a:avLst/>
          </a:prstGeom>
        </p:spPr>
      </p:pic>
      <p:sp>
        <p:nvSpPr>
          <p:cNvPr id="15361" name="Content Placeholder 1"/>
          <p:cNvSpPr>
            <a:spLocks noGrp="1"/>
          </p:cNvSpPr>
          <p:nvPr>
            <p:ph idx="1"/>
          </p:nvPr>
        </p:nvSpPr>
        <p:spPr>
          <a:xfrm>
            <a:off x="457200" y="127008"/>
            <a:ext cx="8496300" cy="4021652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Collusion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conspiracy to cheat or deceive others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Cartel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association of suppliers formed to maintain high prices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and restrict competition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OPEC (Organization of Petroleum Exporting Countries</a:t>
            </a:r>
            <a:r>
              <a:rPr lang="en-US" dirty="0" smtClean="0">
                <a:latin typeface="Gill Sans" charset="0"/>
                <a:ea typeface="ＭＳ Ｐゴシック" charset="0"/>
              </a:rPr>
              <a:t>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Chocolate cartel (Hershey, Nestlé, Mars)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Quebec Maple Syrup cartel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>
          <a:xfrm>
            <a:off x="321733" y="177802"/>
            <a:ext cx="8496300" cy="190499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Desirable competitive behaviour — always an active attempt to increase profits and gain the market power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of monopoly — is hard to distinguish from undesirable collusive </a:t>
            </a:r>
            <a:r>
              <a:rPr lang="en-US" dirty="0" smtClean="0">
                <a:latin typeface="Gill Sans" charset="0"/>
                <a:ea typeface="ＭＳ Ｐゴシック" charset="0"/>
              </a:rPr>
              <a:t>behaviour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6933" y="2203704"/>
            <a:ext cx="9144000" cy="4865023"/>
            <a:chOff x="-16933" y="2203704"/>
            <a:chExt cx="9144000" cy="4865023"/>
          </a:xfrm>
        </p:grpSpPr>
        <p:pic>
          <p:nvPicPr>
            <p:cNvPr id="2" name="Picture 1" descr="Leons_buying_Brick_class_nov2012-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3" y="2203704"/>
              <a:ext cx="9144000" cy="465429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4826003" y="3088398"/>
              <a:ext cx="4114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solidFill>
                    <a:prstClr val="black"/>
                  </a:solidFill>
                  <a:latin typeface="Minion Pro"/>
                  <a:cs typeface="Minion Pro"/>
                </a:rPr>
                <a:t>“$700 million friendly deal aimed at fending off U.S. competitors making inroads in </a:t>
              </a:r>
              <a:r>
                <a:rPr lang="en-US" sz="2100" dirty="0" smtClean="0">
                  <a:solidFill>
                    <a:prstClr val="black"/>
                  </a:solidFill>
                  <a:latin typeface="Minion Pro"/>
                  <a:cs typeface="Minion Pro"/>
                </a:rPr>
                <a:t>Canada.”</a:t>
              </a:r>
              <a:endParaRPr lang="en-US" sz="2100" dirty="0">
                <a:solidFill>
                  <a:prstClr val="black"/>
                </a:solidFill>
                <a:latin typeface="Minion Pro"/>
                <a:cs typeface="Minion Pro"/>
              </a:endParaRPr>
            </a:p>
            <a:p>
              <a:endParaRPr 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26003" y="4714236"/>
              <a:ext cx="4267197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solidFill>
                    <a:prstClr val="black"/>
                  </a:solidFill>
                  <a:latin typeface="Minion Pro"/>
                  <a:cs typeface="Minion Pro"/>
                </a:rPr>
                <a:t>“Our combined team will have access to national buying opportunities in merchandising and marketing, and a national distribution network that will enable us to greatly enhance our online shopping capabilities.”</a:t>
              </a:r>
            </a:p>
            <a:p>
              <a:endParaRPr lang="en-US" sz="2100" dirty="0">
                <a:solidFill>
                  <a:prstClr val="black"/>
                </a:solidFill>
                <a:latin typeface="Minion Pro"/>
                <a:cs typeface="Minion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39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 descr="smi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371852"/>
            <a:ext cx="31432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dam-Smith-qu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513146"/>
            <a:ext cx="4114800" cy="5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914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4" y="430215"/>
            <a:ext cx="8195729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Competition laws originated in late 1800s following steel, coal, railroad cartels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First anti-combines law in 1889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Modern </a:t>
            </a:r>
            <a:r>
              <a:rPr lang="en-US" i="1" dirty="0">
                <a:latin typeface="Gill Sans" charset="0"/>
                <a:ea typeface="ＭＳ Ｐゴシック" charset="0"/>
              </a:rPr>
              <a:t>Competition Act </a:t>
            </a:r>
            <a:r>
              <a:rPr lang="en-US" dirty="0">
                <a:latin typeface="Gill Sans" charset="0"/>
                <a:ea typeface="ＭＳ Ｐゴシック" charset="0"/>
              </a:rPr>
              <a:t>1986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The </a:t>
            </a:r>
            <a:r>
              <a:rPr lang="en-US" i="1" dirty="0">
                <a:latin typeface="Gill Sans" charset="0"/>
                <a:ea typeface="ＭＳ Ｐゴシック" charset="0"/>
              </a:rPr>
              <a:t>Competition Act </a:t>
            </a:r>
            <a:endParaRPr lang="en-US" i="1" dirty="0" smtClean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“</a:t>
            </a:r>
            <a:r>
              <a:rPr lang="en-US" dirty="0">
                <a:latin typeface="Gill Sans" charset="0"/>
                <a:ea typeface="ＭＳ Ｐゴシック" charset="0"/>
              </a:rPr>
              <a:t>To maintain and encourage competition in Canada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order to promote the efficiency and adaptability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the Canadian economy</a:t>
            </a:r>
            <a:r>
              <a:rPr lang="en-US" dirty="0" smtClean="0">
                <a:latin typeface="Gill Sans" charset="0"/>
                <a:ea typeface="ＭＳ Ｐゴシック" charset="0"/>
              </a:rPr>
              <a:t>”</a:t>
            </a:r>
            <a:endParaRPr lang="en-US" i="1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T</a:t>
            </a:r>
            <a:r>
              <a:rPr lang="en-US" dirty="0" smtClean="0">
                <a:latin typeface="Gill Sans" charset="0"/>
                <a:ea typeface="ＭＳ Ｐゴシック" charset="0"/>
              </a:rPr>
              <a:t>o </a:t>
            </a:r>
            <a:r>
              <a:rPr lang="en-US" dirty="0">
                <a:latin typeface="Gill Sans" charset="0"/>
                <a:ea typeface="ＭＳ Ｐゴシック" charset="0"/>
              </a:rPr>
              <a:t>prevent anti-competitive business </a:t>
            </a:r>
            <a:r>
              <a:rPr lang="en-US" dirty="0" err="1" smtClean="0">
                <a:latin typeface="Gill Sans" charset="0"/>
                <a:ea typeface="ＭＳ Ｐゴシック" charset="0"/>
              </a:rPr>
              <a:t>behaviour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-the-sha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77" y="-67732"/>
            <a:ext cx="5437956" cy="7038268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531" y="903288"/>
            <a:ext cx="3621368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Current </a:t>
            </a:r>
            <a:r>
              <a:rPr lang="en-US" dirty="0">
                <a:latin typeface="Gill Sans" charset="0"/>
                <a:ea typeface="ＭＳ Ｐゴシック" charset="0"/>
              </a:rPr>
              <a:t>concerns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with </a:t>
            </a:r>
            <a:r>
              <a:rPr lang="en-US" dirty="0">
                <a:latin typeface="Gill Sans" charset="0"/>
                <a:ea typeface="ＭＳ Ｐゴシック" charset="0"/>
              </a:rPr>
              <a:t>multinational </a:t>
            </a:r>
            <a:r>
              <a:rPr lang="en-US" dirty="0" smtClean="0">
                <a:latin typeface="Gill Sans" charset="0"/>
                <a:ea typeface="ＭＳ Ｐゴシック" charset="0"/>
              </a:rPr>
              <a:t>tech </a:t>
            </a:r>
            <a:r>
              <a:rPr lang="en-US" dirty="0">
                <a:latin typeface="Gill Sans" charset="0"/>
                <a:ea typeface="ＭＳ Ｐゴシック" charset="0"/>
              </a:rPr>
              <a:t>companies (Google,  Amazon, Facebook,  Apple) based on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network effects </a:t>
            </a:r>
            <a:r>
              <a:rPr lang="en-US" dirty="0">
                <a:latin typeface="Gill Sans" charset="0"/>
                <a:ea typeface="ＭＳ Ｐゴシック" charset="0"/>
              </a:rPr>
              <a:t>(demand side) instead of economies of scale (supply side)</a:t>
            </a:r>
            <a:endParaRPr lang="en-US" dirty="0" smtClean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1" y="430215"/>
            <a:ext cx="7670800" cy="5653087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i="1" dirty="0">
                <a:latin typeface="Gill Sans" charset="0"/>
                <a:ea typeface="ＭＳ Ｐゴシック" charset="0"/>
              </a:rPr>
              <a:t>Competition Act </a:t>
            </a:r>
            <a:r>
              <a:rPr lang="en-US" dirty="0">
                <a:latin typeface="Gill Sans" charset="0"/>
                <a:ea typeface="ＭＳ Ｐゴシック" charset="0"/>
              </a:rPr>
              <a:t>raises expected costs to business of price fixing (prison time, fines, legal prohibition) relative to expected benefits (profits)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Criminal offences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rice fixing, bid rigging, false/misleading advertising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Punished </a:t>
            </a:r>
            <a:r>
              <a:rPr lang="en-US" dirty="0">
                <a:latin typeface="Gill Sans" charset="0"/>
                <a:ea typeface="ＭＳ Ｐゴシック" charset="0"/>
              </a:rPr>
              <a:t>by prison time, </a:t>
            </a:r>
            <a:r>
              <a:rPr lang="en-US" dirty="0" smtClean="0">
                <a:latin typeface="Gill Sans" charset="0"/>
                <a:ea typeface="ＭＳ Ｐゴシック" charset="0"/>
              </a:rPr>
              <a:t>fines</a:t>
            </a: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Civil offences 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Mergers, </a:t>
            </a:r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busing </a:t>
            </a:r>
            <a:r>
              <a:rPr lang="en-US" dirty="0">
                <a:latin typeface="Gill Sans" charset="0"/>
                <a:ea typeface="ＭＳ Ｐゴシック" charset="0"/>
              </a:rPr>
              <a:t>dominant 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position, lessening competition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Punished </a:t>
            </a:r>
            <a:r>
              <a:rPr lang="en-US" dirty="0">
                <a:latin typeface="Gill Sans" charset="0"/>
                <a:ea typeface="ＭＳ Ｐゴシック" charset="0"/>
              </a:rPr>
              <a:t>by fines, legal </a:t>
            </a:r>
            <a:r>
              <a:rPr lang="en-US" dirty="0" smtClean="0">
                <a:latin typeface="Gill Sans" charset="0"/>
                <a:ea typeface="ＭＳ Ｐゴシック" charset="0"/>
              </a:rPr>
              <a:t>prohibitions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4" y="430215"/>
            <a:ext cx="7687733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Competition Tribunal for civil offenses </a:t>
            </a:r>
            <a:r>
              <a:rPr lang="en-US" dirty="0">
                <a:latin typeface="Gill Sans" charset="0"/>
                <a:ea typeface="ＭＳ Ｐゴシック" charset="0"/>
              </a:rPr>
              <a:t>weighs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costs </a:t>
            </a:r>
            <a:r>
              <a:rPr lang="en-US" dirty="0">
                <a:latin typeface="Gill Sans" charset="0"/>
                <a:ea typeface="ＭＳ Ｐゴシック" charset="0"/>
              </a:rPr>
              <a:t>of lessening competition against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benefits </a:t>
            </a:r>
            <a:r>
              <a:rPr lang="en-US" dirty="0">
                <a:latin typeface="Gill Sans" charset="0"/>
                <a:ea typeface="ＭＳ Ｐゴシック" charset="0"/>
              </a:rPr>
              <a:t>of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increased efficiencies</a:t>
            </a:r>
          </a:p>
          <a:p>
            <a:r>
              <a:rPr lang="en-US" dirty="0" smtClean="0">
                <a:latin typeface="Gill Sans" charset="0"/>
                <a:ea typeface="ＭＳ Ｐゴシック" charset="0"/>
              </a:rPr>
              <a:t>If mergers that reduce competition also provide economies of scale, may be approved for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promoting “efficiency and adaptability”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KEY 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5" y="3052171"/>
            <a:ext cx="3761231" cy="38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7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>
          <a:xfrm>
            <a:off x="457201" y="430215"/>
            <a:ext cx="7264400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i="1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Caveat emptor </a:t>
            </a:r>
            <a:r>
              <a:rPr lang="en-US" dirty="0">
                <a:latin typeface="Gill Sans" charset="0"/>
                <a:ea typeface="ＭＳ Ｐゴシック" charset="0"/>
              </a:rPr>
              <a:t>(“let the buyer beware”</a:t>
            </a:r>
            <a:r>
              <a:rPr lang="en-US" altLang="ja-JP" dirty="0">
                <a:latin typeface="Gill Sans" charset="0"/>
                <a:ea typeface="ＭＳ Ｐゴシック" charset="0"/>
              </a:rPr>
              <a:t>)</a:t>
            </a:r>
            <a:br>
              <a:rPr lang="en-US" altLang="ja-JP" dirty="0">
                <a:latin typeface="Gill Sans" charset="0"/>
                <a:ea typeface="ＭＳ Ｐゴシック" charset="0"/>
              </a:rPr>
            </a:br>
            <a:r>
              <a:rPr lang="en-US" altLang="ja-JP" dirty="0" smtClean="0">
                <a:latin typeface="Gill Sans" charset="0"/>
                <a:ea typeface="ＭＳ Ｐゴシック" charset="0"/>
              </a:rPr>
              <a:t>buyer </a:t>
            </a:r>
            <a:r>
              <a:rPr lang="en-US" altLang="ja-JP" dirty="0">
                <a:latin typeface="Gill Sans" charset="0"/>
                <a:ea typeface="ＭＳ Ｐゴシック" charset="0"/>
              </a:rPr>
              <a:t>alone is responsible for checking </a:t>
            </a:r>
            <a:r>
              <a:rPr lang="en-US" altLang="ja-JP" dirty="0" smtClean="0">
                <a:latin typeface="Gill Sans" charset="0"/>
                <a:ea typeface="ＭＳ Ｐゴシック" charset="0"/>
              </a:rPr>
              <a:t>quality </a:t>
            </a:r>
            <a:br>
              <a:rPr lang="en-US" altLang="ja-JP" dirty="0" smtClean="0">
                <a:latin typeface="Gill Sans" charset="0"/>
                <a:ea typeface="ＭＳ Ｐゴシック" charset="0"/>
              </a:rPr>
            </a:br>
            <a:r>
              <a:rPr lang="en-US" altLang="ja-JP" dirty="0">
                <a:latin typeface="Gill Sans" charset="0"/>
                <a:ea typeface="ＭＳ Ｐゴシック" charset="0"/>
              </a:rPr>
              <a:t>of products before buying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Certain products — nuclear power, medicines, poisonous insecticides — are regulated by government because </a:t>
            </a:r>
            <a:r>
              <a:rPr lang="en-US" dirty="0" smtClean="0">
                <a:latin typeface="Gill Sans" charset="0"/>
                <a:ea typeface="ＭＳ Ｐゴシック" charset="0"/>
              </a:rPr>
              <a:t>average </a:t>
            </a:r>
            <a:r>
              <a:rPr lang="en-US" dirty="0">
                <a:latin typeface="Gill Sans" charset="0"/>
                <a:ea typeface="ＭＳ Ｐゴシック" charset="0"/>
              </a:rPr>
              <a:t>consumer cannot know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product’s </a:t>
            </a:r>
            <a:r>
              <a:rPr lang="en-US" dirty="0">
                <a:latin typeface="Gill Sans" charset="0"/>
                <a:ea typeface="ＭＳ Ｐゴシック" charset="0"/>
              </a:rPr>
              <a:t>quality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Major forms of government regulation in </a:t>
            </a:r>
            <a:r>
              <a:rPr lang="en-US" dirty="0" smtClean="0">
                <a:latin typeface="Gill Sans" charset="0"/>
                <a:ea typeface="ＭＳ Ｐゴシック" charset="0"/>
              </a:rPr>
              <a:t>Canada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G</a:t>
            </a:r>
            <a:r>
              <a:rPr lang="en-US" dirty="0" smtClean="0">
                <a:latin typeface="Gill Sans" charset="0"/>
                <a:ea typeface="ＭＳ Ｐゴシック" charset="0"/>
              </a:rPr>
              <a:t>overnment departments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gencies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dirty="0" smtClean="0">
                <a:latin typeface="Gill Sans" charset="0"/>
                <a:ea typeface="ＭＳ Ｐゴシック" charset="0"/>
              </a:rPr>
              <a:t>boards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rofessional </a:t>
            </a:r>
            <a:r>
              <a:rPr lang="en-US" dirty="0">
                <a:latin typeface="Gill Sans" charset="0"/>
                <a:ea typeface="ＭＳ Ｐゴシック" charset="0"/>
              </a:rPr>
              <a:t>associations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FAILURE AND NATURAL MONOPOLY</a:t>
            </a:r>
          </a:p>
        </p:txBody>
      </p:sp>
      <p:sp>
        <p:nvSpPr>
          <p:cNvPr id="819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913346" y="4186239"/>
            <a:ext cx="7317317" cy="2578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Natural monopolies are a market-failure challenge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policymakers — gain the low-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cost efficiencies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economies of scale, but avoid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inefficiencies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monopoly’s restricted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output 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higher price.</a:t>
            </a:r>
          </a:p>
        </p:txBody>
      </p:sp>
      <p:pic>
        <p:nvPicPr>
          <p:cNvPr id="2" name="Picture 1" descr="construction-wor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3" y="1159931"/>
            <a:ext cx="4235294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FAILURE OR GOVERNMENT FAILURE?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763592" y="4330162"/>
            <a:ext cx="7616825" cy="23241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public-interest view of government regulation suggests government actions improve market-failure outcomes, while the capture view suggests government actions produce government failure.</a:t>
            </a:r>
          </a:p>
        </p:txBody>
      </p:sp>
      <p:pic>
        <p:nvPicPr>
          <p:cNvPr id="2" name="Picture 1" descr="carto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50" y="1318688"/>
            <a:ext cx="2801509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1" y="419102"/>
            <a:ext cx="7721600" cy="49403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Public-interest view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government regulation eliminates waste, achieves efficiency</a:t>
            </a:r>
            <a:r>
              <a:rPr lang="en-US" dirty="0" smtClean="0">
                <a:latin typeface="Gill Sans" charset="0"/>
                <a:ea typeface="ＭＳ Ｐゴシック" charset="0"/>
              </a:rPr>
              <a:t>, promotes </a:t>
            </a:r>
            <a:r>
              <a:rPr lang="en-US" dirty="0">
                <a:latin typeface="Gill Sans" charset="0"/>
                <a:ea typeface="ＭＳ Ｐゴシック" charset="0"/>
              </a:rPr>
              <a:t>the public interest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Capture view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government regulation benefits </a:t>
            </a:r>
            <a:r>
              <a:rPr lang="en-US" dirty="0" smtClean="0">
                <a:latin typeface="Gill Sans" charset="0"/>
                <a:ea typeface="ＭＳ Ｐゴシック" charset="0"/>
              </a:rPr>
              <a:t>regulated </a:t>
            </a:r>
            <a:r>
              <a:rPr lang="en-US" dirty="0">
                <a:latin typeface="Gill Sans" charset="0"/>
                <a:ea typeface="ＭＳ Ｐゴシック" charset="0"/>
              </a:rPr>
              <a:t>businesses, not the public interest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Evidence is mixed on government regulation 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some </a:t>
            </a:r>
            <a:r>
              <a:rPr lang="en-US" dirty="0">
                <a:latin typeface="Gill Sans" charset="0"/>
                <a:ea typeface="ＭＳ Ｐゴシック" charset="0"/>
              </a:rPr>
              <a:t>supports </a:t>
            </a:r>
            <a:r>
              <a:rPr lang="en-US" dirty="0" smtClean="0">
                <a:latin typeface="Gill Sans" charset="0"/>
                <a:ea typeface="ＭＳ Ｐゴシック" charset="0"/>
              </a:rPr>
              <a:t>public</a:t>
            </a:r>
            <a:r>
              <a:rPr lang="en-US" dirty="0">
                <a:latin typeface="Gill Sans" charset="0"/>
                <a:ea typeface="ＭＳ Ｐゴシック" charset="0"/>
              </a:rPr>
              <a:t>-interest view,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some supports </a:t>
            </a:r>
            <a:r>
              <a:rPr lang="en-US" dirty="0" smtClean="0">
                <a:latin typeface="Gill Sans" charset="0"/>
                <a:ea typeface="ＭＳ Ｐゴシック" charset="0"/>
              </a:rPr>
              <a:t>capture </a:t>
            </a:r>
            <a:r>
              <a:rPr lang="en-US" dirty="0">
                <a:latin typeface="Gill Sans" charset="0"/>
                <a:ea typeface="ＭＳ Ｐゴシック" charset="0"/>
              </a:rPr>
              <a:t>view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Most economists agree </a:t>
            </a:r>
            <a:r>
              <a:rPr lang="en-US" dirty="0" smtClean="0">
                <a:latin typeface="Gill Sans" charset="0"/>
                <a:ea typeface="ＭＳ Ｐゴシック" charset="0"/>
              </a:rPr>
              <a:t>the </a:t>
            </a:r>
            <a:r>
              <a:rPr lang="en-US" i="1" dirty="0">
                <a:latin typeface="Gill Sans" charset="0"/>
                <a:ea typeface="ＭＳ Ｐゴシック" charset="0"/>
              </a:rPr>
              <a:t>Competition Act </a:t>
            </a:r>
            <a:r>
              <a:rPr lang="en-US" dirty="0">
                <a:latin typeface="Gill Sans" charset="0"/>
                <a:ea typeface="ＭＳ Ｐゴシック" charset="0"/>
              </a:rPr>
              <a:t>serves the public interest well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686800" cy="5653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failure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when markets produce inefficient or inequitable outcomes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Government failure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when regulations fail to serve public interest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</a:t>
            </a:r>
            <a:r>
              <a:rPr lang="en-US" dirty="0" smtClean="0">
                <a:latin typeface="Gill Sans" charset="0"/>
                <a:ea typeface="ＭＳ Ｐゴシック" charset="0"/>
              </a:rPr>
              <a:t>arket </a:t>
            </a:r>
            <a:r>
              <a:rPr lang="en-US" dirty="0">
                <a:latin typeface="Gill Sans" charset="0"/>
                <a:ea typeface="ＭＳ Ｐゴシック" charset="0"/>
              </a:rPr>
              <a:t>outcome, even with monopoly power,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better than government regulation outcome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significant government failure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G</a:t>
            </a:r>
            <a:r>
              <a:rPr lang="en-US" dirty="0" smtClean="0">
                <a:latin typeface="Gill Sans" charset="0"/>
                <a:ea typeface="ＭＳ Ｐゴシック" charset="0"/>
              </a:rPr>
              <a:t>overnment </a:t>
            </a:r>
            <a:r>
              <a:rPr lang="en-US" dirty="0">
                <a:latin typeface="Gill Sans" charset="0"/>
                <a:ea typeface="ＭＳ Ｐゴシック" charset="0"/>
              </a:rPr>
              <a:t>outcome, with public interest regulations, better than market outcome if significant market failure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Economic thinking can’t make normative policy </a:t>
            </a:r>
            <a:r>
              <a:rPr lang="en-US" dirty="0" smtClean="0">
                <a:latin typeface="Gill Sans" charset="0"/>
                <a:ea typeface="ＭＳ Ｐゴシック" charset="0"/>
              </a:rPr>
              <a:t>choices, </a:t>
            </a:r>
            <a:r>
              <a:rPr lang="en-US" dirty="0">
                <a:latin typeface="Gill Sans" charset="0"/>
                <a:ea typeface="ＭＳ Ｐゴシック" charset="0"/>
              </a:rPr>
              <a:t>but can </a:t>
            </a:r>
            <a:r>
              <a:rPr lang="en-US" dirty="0" smtClean="0">
                <a:latin typeface="Gill Sans" charset="0"/>
                <a:ea typeface="ＭＳ Ｐゴシック" charset="0"/>
              </a:rPr>
              <a:t>answer </a:t>
            </a:r>
            <a:r>
              <a:rPr lang="en-US" dirty="0">
                <a:latin typeface="Gill Sans" charset="0"/>
                <a:ea typeface="ＭＳ Ｐゴシック" charset="0"/>
              </a:rPr>
              <a:t>the positive question, “Will government action improve market failure outcomes, or will government action fail with worse outcomes than market failure?”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0" y="393702"/>
            <a:ext cx="84963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failure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when markets produce outcomes that are inefficient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or inequitable</a:t>
            </a:r>
          </a:p>
          <a:p>
            <a:r>
              <a:rPr lang="en-US" i="1" dirty="0">
                <a:latin typeface="Gill Sans" charset="0"/>
                <a:ea typeface="ＭＳ Ｐゴシック" charset="0"/>
              </a:rPr>
              <a:t>Economies of scale</a:t>
            </a:r>
            <a:br>
              <a:rPr lang="en-US" i="1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average total costs decrease as quantity of output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increases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Natural monopoly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economies of scale allows only a single seller to achieve lowest average total cost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Natural monopoly is one cause of 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failure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457200" y="430215"/>
            <a:ext cx="7639050" cy="5653087"/>
          </a:xfrm>
        </p:spPr>
        <p:txBody>
          <a:bodyPr/>
          <a:lstStyle/>
          <a:p>
            <a:r>
              <a:rPr lang="en-US" sz="2400" dirty="0" smtClean="0">
                <a:latin typeface="Gill Sans" charset="0"/>
                <a:ea typeface="ＭＳ Ｐゴシック" charset="0"/>
              </a:rPr>
              <a:t>Government policies for natural monopoly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Public ownership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latin typeface="Gill Sans" charset="0"/>
                <a:ea typeface="ＭＳ Ｐゴシック" charset="0"/>
              </a:rPr>
              <a:t>R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egulation</a:t>
            </a:r>
            <a:endParaRPr lang="en-US" sz="2400" dirty="0">
              <a:latin typeface="Gill Sans" charset="0"/>
              <a:ea typeface="ＭＳ Ｐゴシック" charset="0"/>
            </a:endParaRPr>
          </a:p>
          <a:p>
            <a:r>
              <a:rPr lang="en-US" sz="2400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Crown </a:t>
            </a:r>
            <a:r>
              <a:rPr lang="en-US" sz="2400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corporations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" charset="0"/>
                <a:ea typeface="ＭＳ Ｐゴシック" charset="0"/>
              </a:rPr>
              <a:t>P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ublicly </a:t>
            </a:r>
            <a:r>
              <a:rPr lang="en-US" sz="2400" dirty="0">
                <a:latin typeface="Gill Sans" charset="0"/>
                <a:ea typeface="ＭＳ Ｐゴシック" charset="0"/>
              </a:rPr>
              <a:t>owned businesses in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Canada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Achieve </a:t>
            </a:r>
            <a:r>
              <a:rPr lang="en-US" sz="2400" dirty="0">
                <a:latin typeface="Gill Sans" charset="0"/>
                <a:ea typeface="ＭＳ Ｐゴシック" charset="0"/>
              </a:rPr>
              <a:t>economies of scale, but lack of competition weakens incentives to reduce costs or innovate</a:t>
            </a:r>
          </a:p>
          <a:p>
            <a:r>
              <a:rPr lang="en-US" sz="2400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Rate of return </a:t>
            </a:r>
            <a:r>
              <a:rPr lang="en-US" sz="2400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regulation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" charset="0"/>
                <a:ea typeface="ＭＳ Ｐゴシック" charset="0"/>
              </a:rPr>
              <a:t>S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et </a:t>
            </a:r>
            <a:r>
              <a:rPr lang="en-US" sz="2400" dirty="0">
                <a:latin typeface="Gill Sans" charset="0"/>
                <a:ea typeface="ＭＳ Ｐゴシック" charset="0"/>
              </a:rPr>
              <a:t>price allowing regulated monopoly to just cover average total costs and normal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profits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But incentive to exaggerate reported costs</a:t>
            </a:r>
            <a:endParaRPr lang="en-US" sz="2400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PRISONERS’ DILEMMA AND CARTELS</a:t>
            </a:r>
          </a:p>
        </p:txBody>
      </p:sp>
      <p:sp>
        <p:nvSpPr>
          <p:cNvPr id="11266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31875" y="4355305"/>
            <a:ext cx="7080250" cy="22883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Strategic interaction among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competitors complicates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 decisions, creating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two smart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choices </a:t>
            </a:r>
            <a:r>
              <a:rPr lang="en-US" sz="240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—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one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based on trust and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other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based on lack of trust.</a:t>
            </a:r>
          </a:p>
        </p:txBody>
      </p:sp>
      <p:pic>
        <p:nvPicPr>
          <p:cNvPr id="2" name="Picture 1" descr="bonnie-cly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77" y="1337743"/>
            <a:ext cx="4356655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1"/>
          <p:cNvSpPr>
            <a:spLocks noGrp="1"/>
          </p:cNvSpPr>
          <p:nvPr>
            <p:ph idx="1"/>
          </p:nvPr>
        </p:nvSpPr>
        <p:spPr>
          <a:xfrm>
            <a:off x="457201" y="431802"/>
            <a:ext cx="7639050" cy="49403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Game theory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mathematical </a:t>
            </a:r>
            <a:r>
              <a:rPr lang="en-US" dirty="0">
                <a:latin typeface="Gill Sans" charset="0"/>
                <a:ea typeface="ＭＳ Ｐゴシック" charset="0"/>
              </a:rPr>
              <a:t>tool for understanding how players make decisions, taking into account what they expect rivals to do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Prisoners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’ dilemma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game </a:t>
            </a:r>
            <a:r>
              <a:rPr lang="en-US" dirty="0">
                <a:latin typeface="Gill Sans" charset="0"/>
                <a:ea typeface="ＭＳ Ｐゴシック" charset="0"/>
              </a:rPr>
              <a:t>with two players who must each make a strategic choice, where results depend on the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other player’s choice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2"/>
          <p:cNvSpPr>
            <a:spLocks noGrp="1"/>
          </p:cNvSpPr>
          <p:nvPr>
            <p:ph idx="1"/>
          </p:nvPr>
        </p:nvSpPr>
        <p:spPr>
          <a:xfrm>
            <a:off x="457200" y="430213"/>
            <a:ext cx="8686800" cy="64277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Two smart choices exist in a prisoners</a:t>
            </a:r>
            <a:r>
              <a:rPr lang="en-CA" dirty="0">
                <a:latin typeface="Gill Sans" charset="0"/>
                <a:ea typeface="ＭＳ Ｐゴシック" charset="0"/>
              </a:rPr>
              <a:t>’</a:t>
            </a:r>
            <a:r>
              <a:rPr lang="en-US" altLang="ja-JP" dirty="0">
                <a:latin typeface="Gill Sans" charset="0"/>
                <a:ea typeface="ＭＳ Ｐゴシック" charset="0"/>
              </a:rPr>
              <a:t> dilemma game:</a:t>
            </a:r>
            <a:br>
              <a:rPr lang="en-US" altLang="ja-JP" dirty="0">
                <a:latin typeface="Gill Sans" charset="0"/>
                <a:ea typeface="ＭＳ Ｐゴシック" charset="0"/>
              </a:rPr>
            </a:br>
            <a:r>
              <a:rPr lang="en-US" altLang="ja-JP" dirty="0">
                <a:latin typeface="Gill Sans" charset="0"/>
                <a:ea typeface="ＭＳ Ｐゴシック" charset="0"/>
              </a:rPr>
              <a:t> one based on </a:t>
            </a:r>
            <a:r>
              <a:rPr lang="en-US" altLang="ja-JP" i="1" dirty="0">
                <a:latin typeface="Gill Sans" charset="0"/>
                <a:ea typeface="ＭＳ Ｐゴシック" charset="0"/>
              </a:rPr>
              <a:t>lack of trust </a:t>
            </a:r>
            <a:r>
              <a:rPr lang="en-US" altLang="ja-JP" dirty="0">
                <a:latin typeface="Gill Sans" charset="0"/>
                <a:ea typeface="ＭＳ Ｐゴシック" charset="0"/>
              </a:rPr>
              <a:t>and one based on </a:t>
            </a:r>
            <a:r>
              <a:rPr lang="en-US" altLang="ja-JP" i="1" dirty="0">
                <a:latin typeface="Gill Sans" charset="0"/>
                <a:ea typeface="ＭＳ Ｐゴシック" charset="0"/>
              </a:rPr>
              <a:t>trust</a:t>
            </a:r>
          </a:p>
          <a:p>
            <a:pPr>
              <a:buFont typeface="Arial" charset="0"/>
              <a:buNone/>
            </a:pPr>
            <a:endParaRPr lang="en-US" altLang="ja-JP" dirty="0">
              <a:latin typeface="Gill Sans" charset="0"/>
              <a:ea typeface="ＭＳ Ｐゴシック" charset="0"/>
            </a:endParaRPr>
          </a:p>
          <a:p>
            <a:endParaRPr lang="en-US" altLang="ja-JP" i="1" dirty="0">
              <a:latin typeface="Gill Sans" charset="0"/>
              <a:ea typeface="ＭＳ Ｐゴシック" charset="0"/>
            </a:endParaRPr>
          </a:p>
        </p:txBody>
      </p:sp>
      <p:pic>
        <p:nvPicPr>
          <p:cNvPr id="44034" name="Picture 3" descr="beautiful-mind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1649"/>
            <a:ext cx="7099300" cy="455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7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1530354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The Prisoners’ Dilemma of Bonnie &amp; Clyde</a:t>
            </a:r>
          </a:p>
        </p:txBody>
      </p:sp>
      <p:sp>
        <p:nvSpPr>
          <p:cNvPr id="123906" name="TextBox 9"/>
          <p:cNvSpPr txBox="1">
            <a:spLocks noChangeArrowheads="1"/>
          </p:cNvSpPr>
          <p:nvPr/>
        </p:nvSpPr>
        <p:spPr bwMode="auto">
          <a:xfrm>
            <a:off x="0" y="336551"/>
            <a:ext cx="184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10.1</a:t>
            </a:r>
          </a:p>
        </p:txBody>
      </p:sp>
      <p:pic>
        <p:nvPicPr>
          <p:cNvPr id="2" name="Picture 1" descr="Fig10.1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1329247"/>
            <a:ext cx="6494526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457204" y="430215"/>
            <a:ext cx="8597896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If </a:t>
            </a:r>
            <a:r>
              <a:rPr lang="en-US" dirty="0">
                <a:latin typeface="Gill Sans" charset="0"/>
                <a:ea typeface="ＭＳ Ｐゴシック" charset="0"/>
              </a:rPr>
              <a:t>other player cannot be trusted</a:t>
            </a:r>
            <a:r>
              <a:rPr lang="en-US" dirty="0" smtClean="0">
                <a:latin typeface="Gill Sans" charset="0"/>
                <a:ea typeface="ＭＳ Ｐゴシック" charset="0"/>
              </a:rPr>
              <a:t>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smart choice is to cheat/</a:t>
            </a:r>
            <a:r>
              <a:rPr lang="en-US" dirty="0" smtClean="0">
                <a:latin typeface="Gill Sans" charset="0"/>
                <a:ea typeface="ＭＳ Ｐゴシック" charset="0"/>
              </a:rPr>
              <a:t>confess</a:t>
            </a: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If </a:t>
            </a:r>
            <a:r>
              <a:rPr lang="en-US" dirty="0" smtClean="0">
                <a:latin typeface="Gill Sans" charset="0"/>
                <a:ea typeface="ＭＳ Ｐゴシック" charset="0"/>
              </a:rPr>
              <a:t>other </a:t>
            </a:r>
            <a:r>
              <a:rPr lang="en-US" dirty="0">
                <a:latin typeface="Gill Sans" charset="0"/>
                <a:ea typeface="ＭＳ Ｐゴシック" charset="0"/>
              </a:rPr>
              <a:t>player can be trusted,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smart </a:t>
            </a:r>
            <a:r>
              <a:rPr lang="en-US" dirty="0">
                <a:latin typeface="Gill Sans" charset="0"/>
                <a:ea typeface="ＭＳ Ｐゴシック" charset="0"/>
              </a:rPr>
              <a:t>choice is to cooperate/</a:t>
            </a:r>
            <a:r>
              <a:rPr lang="en-US" dirty="0" smtClean="0">
                <a:latin typeface="Gill Sans" charset="0"/>
                <a:ea typeface="ＭＳ Ｐゴシック" charset="0"/>
              </a:rPr>
              <a:t>deny 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Nash equilibrium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outcome of a game in which each player makes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best choice,  given the choice of the other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Gill Sans" charset="0"/>
                <a:ea typeface="ＭＳ Ｐゴシック" charset="0"/>
              </a:rPr>
              <a:t>All players in Prisoner’s Dilemma driven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Nash equilibrium outcome where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everyone cheats/confesses</a:t>
            </a:r>
          </a:p>
          <a:p>
            <a:endParaRPr lang="en-US" dirty="0" smtClean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522</Words>
  <Application>Microsoft Macintosh PowerPoint</Application>
  <PresentationFormat>On-screen Show (4:3)</PresentationFormat>
  <Paragraphs>110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MARKET FAILURE AND NATURAL MONOPOLY</vt:lpstr>
      <vt:lpstr>PowerPoint Presentation</vt:lpstr>
      <vt:lpstr>PowerPoint Presentation</vt:lpstr>
      <vt:lpstr>PRISONERS’ DILEMMA AND CARTELS</vt:lpstr>
      <vt:lpstr>PowerPoint Presentation</vt:lpstr>
      <vt:lpstr>PowerPoint Presentation</vt:lpstr>
      <vt:lpstr>The Prisoners’ Dilemma of Bonnie &amp; Clyde</vt:lpstr>
      <vt:lpstr>PowerPoint Presentation</vt:lpstr>
      <vt:lpstr>PowerPoint Presentation</vt:lpstr>
      <vt:lpstr>CARTELS, COLLUSION, CHEATING, COMPETITION LAW, CAVEAT EMPTOR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FAILURE OR GOVERNMENT FAILURE?</vt:lpstr>
      <vt:lpstr>PowerPoint Presentation</vt:lpstr>
      <vt:lpstr>PowerPoint Presentation</vt:lpstr>
    </vt:vector>
  </TitlesOfParts>
  <Company>Digital Learning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Cohen</dc:creator>
  <cp:lastModifiedBy>Avi J. Cohen</cp:lastModifiedBy>
  <cp:revision>410</cp:revision>
  <cp:lastPrinted>2015-11-16T12:11:24Z</cp:lastPrinted>
  <dcterms:created xsi:type="dcterms:W3CDTF">2014-09-07T21:06:58Z</dcterms:created>
  <dcterms:modified xsi:type="dcterms:W3CDTF">2016-11-12T23:03:03Z</dcterms:modified>
</cp:coreProperties>
</file>