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embeddings/oleObject2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39"/>
  </p:notesMasterIdLst>
  <p:handoutMasterIdLst>
    <p:handoutMasterId r:id="rId40"/>
  </p:handoutMasterIdLst>
  <p:sldIdLst>
    <p:sldId id="584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647" r:id="rId11"/>
    <p:sldId id="593" r:id="rId12"/>
    <p:sldId id="594" r:id="rId13"/>
    <p:sldId id="595" r:id="rId14"/>
    <p:sldId id="648" r:id="rId15"/>
    <p:sldId id="596" r:id="rId16"/>
    <p:sldId id="597" r:id="rId17"/>
    <p:sldId id="598" r:id="rId18"/>
    <p:sldId id="652" r:id="rId19"/>
    <p:sldId id="651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61252" autoAdjust="0"/>
  </p:normalViewPr>
  <p:slideViewPr>
    <p:cSldViewPr snapToGrid="0" snapToObjects="1">
      <p:cViewPr>
        <p:scale>
          <a:sx n="75" d="100"/>
          <a:sy n="75" d="100"/>
        </p:scale>
        <p:origin x="-1048" y="-80"/>
      </p:cViewPr>
      <p:guideLst>
        <p:guide orient="horz" pos="437"/>
        <p:guide pos="117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1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12</a:t>
            </a:r>
            <a:br>
              <a:rPr lang="en-CA" dirty="0" smtClean="0"/>
            </a:br>
            <a:r>
              <a:rPr lang="en-CA" dirty="0" smtClean="0"/>
              <a:t>   18 January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800" baseline="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sz="2800" baseline="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16FB69-30F6-8F44-ADC8-EA6BD287AEC9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4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baseline="0" dirty="0"/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5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48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9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7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7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69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4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9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99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61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73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5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i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2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2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4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54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600" b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6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907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>
                <a:solidFill>
                  <a:prstClr val="black"/>
                </a:solidFill>
              </a:rPr>
              <a:t>ECO 105Y   Fall 2014</a:t>
            </a: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2390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200">
                <a:solidFill>
                  <a:prstClr val="black"/>
                </a:solidFill>
              </a:rPr>
              <a:t>Lecture 0824 November 2014</a:t>
            </a: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23909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08A2E8-7FCE-0F46-A226-64374523DAFE}" type="slidenum">
              <a:rPr lang="en-US" sz="1200">
                <a:solidFill>
                  <a:prstClr val="black"/>
                </a:solidFill>
              </a:rPr>
              <a:pPr eaLnBrk="1" hangingPunct="1"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5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E173E-3F0E-EE4B-991B-FE68BDDB84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1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4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7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7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7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77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973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emf"/><Relationship Id="rId6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067" y="2885658"/>
            <a:ext cx="7603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rgbClr val="BD4536"/>
                </a:solidFill>
                <a:latin typeface="Calibri" charset="0"/>
              </a:rPr>
              <a:t>Inputs, Incomes </a:t>
            </a:r>
            <a:br>
              <a:rPr lang="en-US" sz="8000" dirty="0">
                <a:solidFill>
                  <a:srgbClr val="BD4536"/>
                </a:solidFill>
                <a:latin typeface="Calibri" charset="0"/>
              </a:rPr>
            </a:br>
            <a:r>
              <a:rPr lang="en-US" sz="8000" dirty="0">
                <a:solidFill>
                  <a:srgbClr val="BD4536"/>
                </a:solidFill>
                <a:latin typeface="Calibri" charset="0"/>
              </a:rPr>
              <a:t>and Inequality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5467" y="331113"/>
            <a:ext cx="7603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latin typeface="Calibri" charset="0"/>
              </a:rPr>
              <a:t>Inputs, Incomes </a:t>
            </a:r>
            <a:br>
              <a:rPr lang="en-US" sz="8000" dirty="0">
                <a:latin typeface="Calibri" charset="0"/>
              </a:rPr>
            </a:br>
            <a:r>
              <a:rPr lang="en-US" sz="8000" dirty="0">
                <a:latin typeface="Calibri" charset="0"/>
              </a:rPr>
              <a:t>and Inequality</a:t>
            </a:r>
          </a:p>
        </p:txBody>
      </p:sp>
    </p:spTree>
    <p:extLst>
      <p:ext uri="{BB962C8B-B14F-4D97-AF65-F5344CB8AC3E}">
        <p14:creationId xmlns:p14="http://schemas.microsoft.com/office/powerpoint/2010/main" val="149931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686799" cy="56530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Recipe for maximum profits for business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hire additional inputs when 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marginal revenue product is greater than marginal cost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4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>
          <a:xfrm>
            <a:off x="2048192" y="0"/>
            <a:ext cx="5975034" cy="1143000"/>
          </a:xfrm>
        </p:spPr>
        <p:txBody>
          <a:bodyPr/>
          <a:lstStyle/>
          <a:p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Labour Hiring Decision for </a:t>
            </a:r>
            <a:br>
              <a:rPr lang="en-US" dirty="0">
                <a:solidFill>
                  <a:srgbClr val="BD4536"/>
                </a:solidFill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Wahid’s Web Wonders Business</a:t>
            </a:r>
          </a:p>
        </p:txBody>
      </p:sp>
      <p:pic>
        <p:nvPicPr>
          <p:cNvPr id="5" name="Picture 4" descr="12.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7" y="1464728"/>
            <a:ext cx="6249924" cy="4494276"/>
          </a:xfrm>
          <a:prstGeom prst="rect">
            <a:avLst/>
          </a:prstGeom>
        </p:spPr>
      </p:pic>
      <p:pic>
        <p:nvPicPr>
          <p:cNvPr id="6" name="Picture 5" descr="12.3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0" y="3050117"/>
            <a:ext cx="4636008" cy="525780"/>
          </a:xfrm>
          <a:prstGeom prst="rect">
            <a:avLst/>
          </a:prstGeom>
        </p:spPr>
      </p:pic>
      <p:pic>
        <p:nvPicPr>
          <p:cNvPr id="7" name="Picture 6" descr="12.3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0" y="3657434"/>
            <a:ext cx="4631436" cy="512064"/>
          </a:xfrm>
          <a:prstGeom prst="rect">
            <a:avLst/>
          </a:prstGeom>
        </p:spPr>
      </p:pic>
      <p:pic>
        <p:nvPicPr>
          <p:cNvPr id="8" name="Picture 7" descr="12.3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0" y="4210562"/>
            <a:ext cx="4631436" cy="448056"/>
          </a:xfrm>
          <a:prstGeom prst="rect">
            <a:avLst/>
          </a:prstGeom>
        </p:spPr>
      </p:pic>
      <p:pic>
        <p:nvPicPr>
          <p:cNvPr id="9" name="Picture 8" descr="12.3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0" y="4732869"/>
            <a:ext cx="4649724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4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2.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93546"/>
            <a:ext cx="3752698" cy="5464454"/>
          </a:xfrm>
          <a:prstGeom prst="rect">
            <a:avLst/>
          </a:prstGeom>
        </p:spPr>
      </p:pic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2390588" y="0"/>
            <a:ext cx="6504175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Revenue Product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and </a:t>
            </a:r>
            <a:r>
              <a:rPr lang="en-US" dirty="0">
                <a:ea typeface="ＭＳ Ｐゴシック" charset="0"/>
              </a:rPr>
              <a:t>the Wage Rate</a:t>
            </a:r>
          </a:p>
        </p:txBody>
      </p:sp>
      <p:sp>
        <p:nvSpPr>
          <p:cNvPr id="136194" name="TextBox 9"/>
          <p:cNvSpPr txBox="1">
            <a:spLocks noChangeArrowheads="1"/>
          </p:cNvSpPr>
          <p:nvPr/>
        </p:nvSpPr>
        <p:spPr bwMode="auto">
          <a:xfrm>
            <a:off x="0" y="336550"/>
            <a:ext cx="203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12.4a</a:t>
            </a:r>
          </a:p>
        </p:txBody>
      </p:sp>
      <p:pic>
        <p:nvPicPr>
          <p:cNvPr id="7" name="Picture 6" descr="Fig12.4-build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7" y="1393546"/>
            <a:ext cx="3719779" cy="3977640"/>
          </a:xfrm>
          <a:prstGeom prst="rect">
            <a:avLst/>
          </a:prstGeom>
        </p:spPr>
      </p:pic>
      <p:pic>
        <p:nvPicPr>
          <p:cNvPr id="8" name="Picture 7" descr="Fig12.4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8" y="1565014"/>
            <a:ext cx="466344" cy="4454957"/>
          </a:xfrm>
          <a:prstGeom prst="rect">
            <a:avLst/>
          </a:prstGeom>
        </p:spPr>
      </p:pic>
      <p:pic>
        <p:nvPicPr>
          <p:cNvPr id="9" name="Picture 8" descr="Fig12.4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66" y="2294705"/>
            <a:ext cx="466344" cy="3725266"/>
          </a:xfrm>
          <a:prstGeom prst="rect">
            <a:avLst/>
          </a:prstGeom>
        </p:spPr>
      </p:pic>
      <p:pic>
        <p:nvPicPr>
          <p:cNvPr id="10" name="Picture 9" descr="Fig12.4-build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84" y="3029883"/>
            <a:ext cx="1634947" cy="2990088"/>
          </a:xfrm>
          <a:prstGeom prst="rect">
            <a:avLst/>
          </a:prstGeom>
        </p:spPr>
      </p:pic>
      <p:pic>
        <p:nvPicPr>
          <p:cNvPr id="3" name="Picture 2" descr="Fig12.4-build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3363384"/>
            <a:ext cx="4312310" cy="4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2.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93546"/>
            <a:ext cx="3752698" cy="54644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22334" y="0"/>
            <a:ext cx="563033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Revenue Product Curve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Marginal Cost Curve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-1" y="336550"/>
            <a:ext cx="242233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12.4b</a:t>
            </a:r>
          </a:p>
        </p:txBody>
      </p:sp>
      <p:pic>
        <p:nvPicPr>
          <p:cNvPr id="5" name="Picture 4" descr="Fig12.4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363383"/>
            <a:ext cx="4361688" cy="460858"/>
          </a:xfrm>
          <a:prstGeom prst="rect">
            <a:avLst/>
          </a:prstGeom>
        </p:spPr>
      </p:pic>
      <p:pic>
        <p:nvPicPr>
          <p:cNvPr id="6" name="Picture 5" descr="Fig12.4b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83267"/>
            <a:ext cx="3544214" cy="3725266"/>
          </a:xfrm>
          <a:prstGeom prst="rect">
            <a:avLst/>
          </a:prstGeom>
        </p:spPr>
      </p:pic>
      <p:pic>
        <p:nvPicPr>
          <p:cNvPr id="13" name="Picture 12" descr="Fig12.4b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17" y="3524225"/>
            <a:ext cx="104242" cy="2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686799" cy="56530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Recipe for maximum profits for business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000" dirty="0">
                <a:latin typeface="Gill Sans" charset="0"/>
                <a:ea typeface="ＭＳ Ｐゴシック" charset="0"/>
              </a:rPr>
              <a:t> </a:t>
            </a:r>
            <a:br>
              <a:rPr lang="en-US" sz="2000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hire additional inputs when </a:t>
            </a:r>
            <a:b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marginal revenue product is greater than marginal cost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1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ctrTitle"/>
          </p:nvPr>
        </p:nvSpPr>
        <p:spPr>
          <a:xfrm>
            <a:off x="0" y="673979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INTEREST ON CAPITAL  AND PRESENT  VALUE</a:t>
            </a:r>
          </a:p>
        </p:txBody>
      </p:sp>
      <p:sp>
        <p:nvSpPr>
          <p:cNvPr id="14338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788147" y="1952452"/>
            <a:ext cx="7567706" cy="34988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Present value tells you what money earned in the future is worth today. Present value compares the price you pay for today’s investment against the investment’s future earnings.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 a smart choice, the present value of the investment’s future earnings is greater than the investment’s price today.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>
          <a:xfrm>
            <a:off x="457200" y="414881"/>
            <a:ext cx="7200479" cy="17018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present value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a future amount of money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is the amount that, if invested today,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will grow as large as the future amount,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taking account of earned interest</a:t>
            </a:r>
          </a:p>
        </p:txBody>
      </p:sp>
      <p:pic>
        <p:nvPicPr>
          <p:cNvPr id="3" name="Picture 2" descr="Present-va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3218692"/>
            <a:ext cx="7257288" cy="950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8432801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Easier to start with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future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value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present </a:t>
            </a:r>
            <a:r>
              <a:rPr lang="en-US" dirty="0">
                <a:latin typeface="Gill Sans" charset="0"/>
                <a:ea typeface="ＭＳ Ｐゴシック" charset="0"/>
              </a:rPr>
              <a:t>money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If you have $1000 today,  interest rate = 12%,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how much will that be worth in the future (1 year)?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Add $120 in interest ($1000 X 0.12) to $1000 = $1120</a:t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latin typeface="Gill Sans" charset="0"/>
                <a:ea typeface="ＭＳ Ｐゴシック" charset="0"/>
              </a:rPr>
              <a:t>What is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present</a:t>
            </a:r>
            <a:r>
              <a:rPr lang="en-US" dirty="0">
                <a:latin typeface="Gill Sans" charset="0"/>
                <a:ea typeface="ＭＳ Ｐゴシック" charset="0"/>
              </a:rPr>
              <a:t> value of that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future </a:t>
            </a:r>
            <a:r>
              <a:rPr lang="en-US" dirty="0">
                <a:latin typeface="Gill Sans" charset="0"/>
                <a:ea typeface="ＭＳ Ｐゴシック" charset="0"/>
              </a:rPr>
              <a:t>$1120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interest rate = 12% ?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PV 			=</a:t>
            </a:r>
            <a:r>
              <a:rPr lang="en-US" u="sng" dirty="0">
                <a:latin typeface="Gill Sans" charset="0"/>
                <a:ea typeface="ＭＳ Ｐゴシック" charset="0"/>
              </a:rPr>
              <a:t> $1120</a:t>
            </a:r>
            <a:r>
              <a:rPr lang="en-US" dirty="0">
                <a:latin typeface="Gill Sans" charset="0"/>
                <a:ea typeface="ＭＳ Ｐゴシック" charset="0"/>
              </a:rPr>
              <a:t>_		=	$1000		[</a:t>
            </a:r>
            <a:r>
              <a:rPr lang="en-US" i="1" dirty="0">
                <a:latin typeface="Gill Sans" charset="0"/>
                <a:ea typeface="ＭＳ Ｐゴシック" charset="0"/>
              </a:rPr>
              <a:t>n</a:t>
            </a:r>
            <a:r>
              <a:rPr lang="en-US" dirty="0">
                <a:latin typeface="Gill Sans" charset="0"/>
                <a:ea typeface="ＭＳ Ｐゴシック" charset="0"/>
              </a:rPr>
              <a:t> = 1]	  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					1.12</a:t>
            </a:r>
            <a:endParaRPr lang="en-US" u="sng" dirty="0">
              <a:latin typeface="Gill Sans" charset="0"/>
              <a:ea typeface="ＭＳ Ｐゴシック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7922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Present-va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454801"/>
            <a:ext cx="7257288" cy="950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8686801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Should your business invest in a new machine ?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costs $1000 and lasts 1 year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generates $1100 in new revenues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interest rate = 12%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Recipe for a smart investment choice —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invest when present value of stream of future earnings </a:t>
            </a:r>
            <a:b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is greater than the price of the investment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PV 	=</a:t>
            </a:r>
            <a:r>
              <a:rPr lang="en-US" u="sng" dirty="0">
                <a:latin typeface="Gill Sans" charset="0"/>
                <a:ea typeface="ＭＳ Ｐゴシック" charset="0"/>
              </a:rPr>
              <a:t> $1100</a:t>
            </a:r>
            <a:r>
              <a:rPr lang="en-US" dirty="0">
                <a:latin typeface="Gill Sans" charset="0"/>
                <a:ea typeface="ＭＳ Ｐゴシック" charset="0"/>
              </a:rPr>
              <a:t>_		=	$982		[</a:t>
            </a:r>
            <a:r>
              <a:rPr lang="en-US" i="1" dirty="0">
                <a:latin typeface="Gill Sans" charset="0"/>
                <a:ea typeface="ＭＳ Ｐゴシック" charset="0"/>
              </a:rPr>
              <a:t>n</a:t>
            </a:r>
            <a:r>
              <a:rPr lang="en-US" dirty="0">
                <a:latin typeface="Gill Sans" charset="0"/>
                <a:ea typeface="ＭＳ Ｐゴシック" charset="0"/>
              </a:rPr>
              <a:t> = 1]	  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			1.12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Present value ($982)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less </a:t>
            </a:r>
            <a:r>
              <a:rPr lang="en-US" dirty="0">
                <a:latin typeface="Gill Sans" charset="0"/>
                <a:ea typeface="ＭＳ Ｐゴシック" charset="0"/>
              </a:rPr>
              <a:t>than price of investment ($1000), so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</a:t>
            </a:r>
            <a:r>
              <a:rPr lang="en-US" dirty="0">
                <a:latin typeface="Gill Sans" charset="0"/>
                <a:ea typeface="ＭＳ Ｐゴシック" charset="0"/>
              </a:rPr>
              <a:t> a smart investment choice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2258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65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8111067" cy="5653087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latin typeface="Gill Sans" charset="0"/>
                <a:ea typeface="ＭＳ Ｐゴシック" charset="0"/>
              </a:rPr>
              <a:t>Important ideas about present value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Future </a:t>
            </a:r>
            <a:r>
              <a:rPr lang="en-US" dirty="0">
                <a:latin typeface="Gill Sans" charset="0"/>
                <a:ea typeface="ＭＳ Ｐゴシック" charset="0"/>
              </a:rPr>
              <a:t>r</a:t>
            </a:r>
            <a:r>
              <a:rPr lang="en-US" dirty="0" smtClean="0">
                <a:latin typeface="Gill Sans" charset="0"/>
                <a:ea typeface="ＭＳ Ｐゴシック" charset="0"/>
              </a:rPr>
              <a:t>evenues are </a:t>
            </a:r>
            <a:r>
              <a:rPr lang="en-US" dirty="0">
                <a:latin typeface="Gill Sans" charset="0"/>
                <a:ea typeface="ＭＳ Ｐゴシック" charset="0"/>
              </a:rPr>
              <a:t>not worth as much as revenues today because today’s revenues earn interest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Discount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reduction of future revenues for forgone interest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Present value simplifies the future stream of revenues from </a:t>
            </a:r>
            <a:r>
              <a:rPr lang="en-US" dirty="0" smtClean="0">
                <a:latin typeface="Gill Sans" charset="0"/>
                <a:ea typeface="ＭＳ Ｐゴシック" charset="0"/>
              </a:rPr>
              <a:t>an </a:t>
            </a:r>
            <a:r>
              <a:rPr lang="en-US" dirty="0">
                <a:latin typeface="Gill Sans" charset="0"/>
                <a:ea typeface="ＭＳ Ｐゴシック" charset="0"/>
              </a:rPr>
              <a:t>investment to a single number </a:t>
            </a:r>
            <a:r>
              <a:rPr lang="en-US" dirty="0" smtClean="0">
                <a:latin typeface="Gill Sans" charset="0"/>
                <a:ea typeface="ＭＳ Ｐゴシック" charset="0"/>
              </a:rPr>
              <a:t>today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Recipe </a:t>
            </a:r>
            <a:r>
              <a:rPr lang="en-US" dirty="0">
                <a:latin typeface="Gill Sans" charset="0"/>
                <a:ea typeface="ＭＳ Ｐゴシック" charset="0"/>
              </a:rPr>
              <a:t>for a smart investment choice 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invest when </a:t>
            </a:r>
            <a: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present value of </a:t>
            </a:r>
            <a: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stream </a:t>
            </a:r>
            <a: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of future earnings </a:t>
            </a:r>
            <a: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greater than the price of the </a:t>
            </a:r>
            <a:r>
              <a:rPr lang="en-US" dirty="0" smtClean="0">
                <a:solidFill>
                  <a:srgbClr val="800000"/>
                </a:solidFill>
                <a:latin typeface="Gill Sans" charset="0"/>
                <a:ea typeface="ＭＳ Ｐゴシック" charset="0"/>
              </a:rPr>
              <a:t>investment</a:t>
            </a:r>
            <a:endParaRPr lang="en-US" dirty="0">
              <a:solidFill>
                <a:srgbClr val="800000"/>
              </a:solidFill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6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3"/>
          <p:cNvSpPr>
            <a:spLocks noGrp="1"/>
          </p:cNvSpPr>
          <p:nvPr>
            <p:ph type="ctrTitle"/>
          </p:nvPr>
        </p:nvSpPr>
        <p:spPr>
          <a:xfrm>
            <a:off x="709480" y="-3175"/>
            <a:ext cx="73914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INCOMES ARE PRICES AND QUANTITIES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IN INPUT MARKETS</a:t>
            </a:r>
          </a:p>
        </p:txBody>
      </p:sp>
      <p:sp>
        <p:nvSpPr>
          <p:cNvPr id="819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642541" y="4494885"/>
            <a:ext cx="7525279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Incomes are determined by prices and quantities in input markets, where households supply to businesses labour, capital, land, and entrepreneurship in exchange for wages, interest, rent, and profits.</a:t>
            </a:r>
          </a:p>
        </p:txBody>
      </p:sp>
      <p:pic>
        <p:nvPicPr>
          <p:cNvPr id="2" name="Picture 1" descr="resu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21" y="1466850"/>
            <a:ext cx="3782318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ctrTitle"/>
          </p:nvPr>
        </p:nvSpPr>
        <p:spPr>
          <a:xfrm>
            <a:off x="423320" y="-3175"/>
            <a:ext cx="8023225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LAND, ECONOMIC RENT,  AND SUPERSTARS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386417" y="4345517"/>
            <a:ext cx="6515086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Income for any input in inelastic supply, </a:t>
            </a:r>
            <a:b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 example land or superstar talent, is economic rent, which is determined by demand alone.</a:t>
            </a:r>
          </a:p>
        </p:txBody>
      </p:sp>
      <p:pic>
        <p:nvPicPr>
          <p:cNvPr id="2" name="Picture 1" descr="crosb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41" y="1193800"/>
            <a:ext cx="2258182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1" y="448747"/>
            <a:ext cx="8365066" cy="53975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rent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income paid to any input in relatively inelastic supply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Land is a classic example of an input in inelastic </a:t>
            </a:r>
            <a:r>
              <a:rPr lang="en-US" dirty="0" smtClean="0">
                <a:latin typeface="Gill Sans" charset="0"/>
                <a:ea typeface="ＭＳ Ｐゴシック" charset="0"/>
              </a:rPr>
              <a:t>supply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latin typeface="Gill Sans" charset="0"/>
                <a:ea typeface="ＭＳ Ｐゴシック" charset="0"/>
              </a:rPr>
              <a:t>inputs like land in inelastic supply,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prices </a:t>
            </a:r>
            <a:r>
              <a:rPr lang="en-US" dirty="0">
                <a:latin typeface="Gill Sans" charset="0"/>
                <a:ea typeface="ＭＳ Ｐゴシック" charset="0"/>
              </a:rPr>
              <a:t>are effectively determined by demand alone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For most products and services, </a:t>
            </a:r>
            <a:r>
              <a:rPr lang="en-US" dirty="0" smtClean="0">
                <a:latin typeface="Gill Sans" charset="0"/>
                <a:ea typeface="ＭＳ Ｐゴシック" charset="0"/>
              </a:rPr>
              <a:t>high </a:t>
            </a:r>
            <a:r>
              <a:rPr lang="en-US" dirty="0">
                <a:latin typeface="Gill Sans" charset="0"/>
                <a:ea typeface="ＭＳ Ｐゴシック" charset="0"/>
              </a:rPr>
              <a:t>input prices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cause </a:t>
            </a:r>
            <a:r>
              <a:rPr lang="en-US" dirty="0">
                <a:latin typeface="Gill Sans" charset="0"/>
                <a:ea typeface="ＭＳ Ｐゴシック" charset="0"/>
              </a:rPr>
              <a:t>high output prices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For inputs in inelastic supply, </a:t>
            </a:r>
            <a:r>
              <a:rPr lang="en-US" dirty="0" smtClean="0">
                <a:latin typeface="Gill Sans" charset="0"/>
                <a:ea typeface="ＭＳ Ｐゴシック" charset="0"/>
              </a:rPr>
              <a:t>high </a:t>
            </a:r>
            <a:r>
              <a:rPr lang="en-US" dirty="0">
                <a:latin typeface="Gill Sans" charset="0"/>
                <a:ea typeface="ＭＳ Ｐゴシック" charset="0"/>
              </a:rPr>
              <a:t>output prices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cause </a:t>
            </a:r>
            <a:r>
              <a:rPr lang="en-US" dirty="0">
                <a:latin typeface="Gill Sans" charset="0"/>
                <a:ea typeface="ＭＳ Ｐゴシック" charset="0"/>
              </a:rPr>
              <a:t>high input prices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H</a:t>
            </a:r>
            <a:r>
              <a:rPr lang="en-US" dirty="0" smtClean="0">
                <a:latin typeface="Gill Sans" charset="0"/>
                <a:ea typeface="ＭＳ Ｐゴシック" charset="0"/>
              </a:rPr>
              <a:t>igh </a:t>
            </a:r>
            <a:r>
              <a:rPr lang="en-US" dirty="0">
                <a:latin typeface="Gill Sans" charset="0"/>
                <a:ea typeface="ＭＳ Ｐゴシック" charset="0"/>
              </a:rPr>
              <a:t>economic rents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74084" y="3652274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INEQUALITY AND POVERTY</a:t>
            </a:r>
          </a:p>
        </p:txBody>
      </p:sp>
      <p:sp>
        <p:nvSpPr>
          <p:cNvPr id="19458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454680" y="4887353"/>
            <a:ext cx="6382808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Government policies to address the market’s unequal distributions of income and wealth involve trade-offs between efficiency and equality.</a:t>
            </a:r>
          </a:p>
        </p:txBody>
      </p:sp>
      <p:pic>
        <p:nvPicPr>
          <p:cNvPr id="4" name="Picture 3" descr="Heckman_economics_inequality2011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9" y="355072"/>
            <a:ext cx="4686762" cy="359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>
          <a:xfrm>
            <a:off x="457201" y="414881"/>
            <a:ext cx="7142758" cy="4940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“What are you worth?” is a positive question; depends on quantities of inputs you own and prices markets place on those inputs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“</a:t>
            </a:r>
            <a:r>
              <a:rPr lang="en-US" altLang="ja-JP" dirty="0">
                <a:latin typeface="Gill Sans" charset="0"/>
                <a:ea typeface="ＭＳ Ｐゴシック" charset="0"/>
              </a:rPr>
              <a:t>What </a:t>
            </a:r>
            <a:r>
              <a:rPr lang="en-US" altLang="ja-JP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should </a:t>
            </a:r>
            <a:r>
              <a:rPr lang="en-US" altLang="ja-JP" dirty="0">
                <a:latin typeface="Gill Sans" charset="0"/>
                <a:ea typeface="ＭＳ Ｐゴシック" charset="0"/>
              </a:rPr>
              <a:t>you, or any person, be worth?</a:t>
            </a:r>
            <a:r>
              <a:rPr lang="en-US" dirty="0">
                <a:latin typeface="Gill Sans" charset="0"/>
                <a:ea typeface="ＭＳ Ｐゴシック" charset="0"/>
              </a:rPr>
              <a:t>”</a:t>
            </a:r>
            <a:r>
              <a:rPr lang="en-US" altLang="ja-JP" dirty="0">
                <a:latin typeface="Gill Sans" charset="0"/>
                <a:ea typeface="ＭＳ Ｐゴシック" charset="0"/>
              </a:rPr>
              <a:t> is a normative question you must answer as a citizen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Poverty results from not owning </a:t>
            </a:r>
            <a:r>
              <a:rPr lang="en-US" dirty="0" err="1">
                <a:latin typeface="Gill Sans" charset="0"/>
                <a:ea typeface="ＭＳ Ｐゴシック" charset="0"/>
              </a:rPr>
              <a:t>labour</a:t>
            </a:r>
            <a:r>
              <a:rPr lang="en-US" dirty="0">
                <a:latin typeface="Gill Sans" charset="0"/>
                <a:ea typeface="ＭＳ Ｐゴシック" charset="0"/>
              </a:rPr>
              <a:t> skills or assets that the market values, or from not getting a high enough price for what you do own</a:t>
            </a:r>
          </a:p>
          <a:p>
            <a:pPr>
              <a:lnSpc>
                <a:spcPct val="110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296681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Policy options to reduce inequality and </a:t>
            </a:r>
            <a:r>
              <a:rPr lang="en-US" dirty="0" smtClean="0">
                <a:latin typeface="Gill Sans" charset="0"/>
                <a:ea typeface="ＭＳ Ｐゴシック" charset="0"/>
              </a:rPr>
              <a:t>poverty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ducation</a:t>
            </a:r>
            <a:r>
              <a:rPr lang="en-US" dirty="0">
                <a:latin typeface="Gill Sans" charset="0"/>
                <a:ea typeface="ＭＳ Ｐゴシック" charset="0"/>
              </a:rPr>
              <a:t>, </a:t>
            </a:r>
            <a:r>
              <a:rPr lang="en-US" dirty="0" smtClean="0">
                <a:latin typeface="Gill Sans" charset="0"/>
                <a:ea typeface="ＭＳ Ｐゴシック" charset="0"/>
              </a:rPr>
              <a:t>training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rogressive </a:t>
            </a:r>
            <a:r>
              <a:rPr lang="en-US" dirty="0">
                <a:latin typeface="Gill Sans" charset="0"/>
                <a:ea typeface="ＭＳ Ｐゴシック" charset="0"/>
              </a:rPr>
              <a:t>tax and transfer system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Improving human capital through education and training addresses underlying cause of poverty —  lack of inputs the market values</a:t>
            </a:r>
          </a:p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Human capital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increased earning potential from work experience, </a:t>
            </a:r>
            <a:r>
              <a:rPr lang="en-US" dirty="0" smtClean="0">
                <a:latin typeface="Gill Sans" charset="0"/>
                <a:ea typeface="ＭＳ Ｐゴシック" charset="0"/>
              </a:rPr>
              <a:t>on</a:t>
            </a:r>
            <a:r>
              <a:rPr lang="en-US" dirty="0">
                <a:latin typeface="Gill Sans" charset="0"/>
                <a:ea typeface="ＭＳ Ｐゴシック" charset="0"/>
              </a:rPr>
              <a:t>-the-job training, education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>
          <a:xfrm>
            <a:off x="1707408" y="0"/>
            <a:ext cx="6301235" cy="1143000"/>
          </a:xfrm>
        </p:spPr>
        <p:txBody>
          <a:bodyPr/>
          <a:lstStyle/>
          <a:p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Lifetime Earnings Premiums Relative 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to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High School Education</a:t>
            </a:r>
          </a:p>
        </p:txBody>
      </p:sp>
      <p:pic>
        <p:nvPicPr>
          <p:cNvPr id="3" name="Content Placeholder 2" descr="Table-12.8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1" b="-30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8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048192" y="0"/>
            <a:ext cx="597503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pPr algn="l"/>
            <a:r>
              <a:rPr lang="en-US" dirty="0">
                <a:ea typeface="ＭＳ Ｐゴシック" charset="0"/>
              </a:rPr>
              <a:t>Average 2010 Market Income for Canadian Families, by Family Quintiles</a:t>
            </a:r>
          </a:p>
        </p:txBody>
      </p:sp>
      <p:pic>
        <p:nvPicPr>
          <p:cNvPr id="4" name="Picture 3" descr="Fig12.5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435100"/>
            <a:ext cx="8438998" cy="46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2"/>
          <p:cNvSpPr>
            <a:spLocks noGrp="1"/>
          </p:cNvSpPr>
          <p:nvPr>
            <p:ph type="title"/>
          </p:nvPr>
        </p:nvSpPr>
        <p:spPr>
          <a:xfrm>
            <a:off x="2032000" y="0"/>
            <a:ext cx="6148387" cy="1143000"/>
          </a:xfrm>
          <a:ln/>
        </p:spPr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Percentage </a:t>
            </a:r>
            <a:r>
              <a:rPr lang="en-US" dirty="0">
                <a:ea typeface="ＭＳ Ｐゴシック" charset="0"/>
              </a:rPr>
              <a:t>of 2010 Total Canadian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Market Income, by Family Quintiles</a:t>
            </a:r>
          </a:p>
        </p:txBody>
      </p:sp>
      <p:pic>
        <p:nvPicPr>
          <p:cNvPr id="3" name="Picture 2" descr="Fig12.6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5100"/>
            <a:ext cx="7840066" cy="51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2"/>
          <p:cNvSpPr>
            <a:spLocks noGrp="1"/>
          </p:cNvSpPr>
          <p:nvPr>
            <p:ph type="title"/>
          </p:nvPr>
        </p:nvSpPr>
        <p:spPr>
          <a:xfrm>
            <a:off x="1873250" y="0"/>
            <a:ext cx="6127750" cy="1143000"/>
          </a:xfrm>
          <a:ln/>
        </p:spPr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Percentage </a:t>
            </a:r>
            <a:r>
              <a:rPr lang="en-US" dirty="0">
                <a:ea typeface="ＭＳ Ｐゴシック" charset="0"/>
              </a:rPr>
              <a:t>of 2006 </a:t>
            </a:r>
            <a:r>
              <a:rPr lang="en-US" dirty="0" smtClean="0">
                <a:ea typeface="ＭＳ Ｐゴシック" charset="0"/>
              </a:rPr>
              <a:t>Canadian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Wealth </a:t>
            </a:r>
            <a:r>
              <a:rPr lang="en-US" dirty="0">
                <a:ea typeface="ＭＳ Ｐゴシック" charset="0"/>
              </a:rPr>
              <a:t>Owned, by </a:t>
            </a:r>
            <a:r>
              <a:rPr lang="en-US" dirty="0" smtClean="0">
                <a:ea typeface="ＭＳ Ｐゴシック" charset="0"/>
              </a:rPr>
              <a:t>Family </a:t>
            </a:r>
            <a:r>
              <a:rPr lang="en-US" dirty="0" err="1" smtClean="0">
                <a:ea typeface="ＭＳ Ｐゴシック" charset="0"/>
              </a:rPr>
              <a:t>Deciles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4" name="Picture 3" descr="Fig12.7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511300"/>
            <a:ext cx="8350301" cy="51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457200" y="413280"/>
            <a:ext cx="72582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Types of taxes</a:t>
            </a:r>
          </a:p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Progressive taxes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tax rate increases as income increases;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used by Federal and provincial tax systems </a:t>
            </a:r>
          </a:p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Regressive taxes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tax rate decreases as income increases</a:t>
            </a:r>
          </a:p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Proportional (flat-rate) taxes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tax rate the same regardless of income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tax rate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rate on additional dollar of income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Transfer payments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payments by government to households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0" y="465680"/>
            <a:ext cx="7566211" cy="127846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In input markets, households are sellers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businesses </a:t>
            </a:r>
            <a:r>
              <a:rPr lang="en-US" dirty="0">
                <a:latin typeface="Gill Sans" charset="0"/>
                <a:ea typeface="ＭＳ Ｐゴシック" charset="0"/>
              </a:rPr>
              <a:t>are </a:t>
            </a:r>
            <a:r>
              <a:rPr lang="en-US" dirty="0" smtClean="0">
                <a:latin typeface="Gill Sans" charset="0"/>
                <a:ea typeface="ＭＳ Ｐゴシック" charset="0"/>
              </a:rPr>
              <a:t>buyers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circular-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6" y="2001314"/>
            <a:ext cx="61150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2"/>
          <p:cNvSpPr>
            <a:spLocks noGrp="1"/>
          </p:cNvSpPr>
          <p:nvPr>
            <p:ph type="title"/>
          </p:nvPr>
        </p:nvSpPr>
        <p:spPr>
          <a:xfrm>
            <a:off x="2053167" y="0"/>
            <a:ext cx="7095596" cy="1143000"/>
          </a:xfrm>
          <a:ln/>
        </p:spPr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Average </a:t>
            </a:r>
            <a:r>
              <a:rPr lang="en-US" dirty="0">
                <a:ea typeface="ＭＳ Ｐゴシック" charset="0"/>
              </a:rPr>
              <a:t>2010 Canadian Income after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Transfers and Taxes, by Family Quintiles</a:t>
            </a:r>
          </a:p>
        </p:txBody>
      </p:sp>
      <p:pic>
        <p:nvPicPr>
          <p:cNvPr id="3" name="Picture 2" descr="Fig12.9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14500"/>
            <a:ext cx="8016545" cy="41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2"/>
          <p:cNvSpPr>
            <a:spLocks noGrp="1"/>
          </p:cNvSpPr>
          <p:nvPr>
            <p:ph type="title"/>
          </p:nvPr>
        </p:nvSpPr>
        <p:spPr>
          <a:xfrm>
            <a:off x="2009586" y="0"/>
            <a:ext cx="6747014" cy="1143000"/>
          </a:xfrm>
          <a:ln/>
        </p:spPr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Percentage </a:t>
            </a:r>
            <a:r>
              <a:rPr lang="en-US" dirty="0">
                <a:ea typeface="ＭＳ Ｐゴシック" charset="0"/>
              </a:rPr>
              <a:t>of 2010 Total Canadian Income </a:t>
            </a:r>
            <a:r>
              <a:rPr lang="en-US" dirty="0" smtClean="0">
                <a:ea typeface="ＭＳ Ｐゴシック" charset="0"/>
              </a:rPr>
              <a:t>after </a:t>
            </a:r>
            <a:r>
              <a:rPr lang="en-US" dirty="0">
                <a:ea typeface="ＭＳ Ｐゴシック" charset="0"/>
              </a:rPr>
              <a:t>Transfers &amp;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Taxes, by Family Quintiles</a:t>
            </a:r>
          </a:p>
        </p:txBody>
      </p:sp>
      <p:pic>
        <p:nvPicPr>
          <p:cNvPr id="3" name="Picture 2" descr="Fig12.10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1663701"/>
            <a:ext cx="8108899" cy="4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80400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Due to incentive effects,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 “A more equally shared pie </a:t>
            </a:r>
            <a:r>
              <a:rPr lang="en-US" dirty="0" smtClean="0">
                <a:latin typeface="Gill Sans" charset="0"/>
                <a:ea typeface="ＭＳ Ｐゴシック" charset="0"/>
              </a:rPr>
              <a:t>may </a:t>
            </a:r>
            <a:r>
              <a:rPr lang="en-US" dirty="0">
                <a:latin typeface="Gill Sans" charset="0"/>
                <a:ea typeface="ＭＳ Ｐゴシック" charset="0"/>
              </a:rPr>
              <a:t>be a smaller pie”</a:t>
            </a:r>
            <a:endParaRPr lang="en-US" altLang="ja-JP" dirty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An efficient market outcome is not necessarily fair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or equitable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May </a:t>
            </a:r>
            <a:r>
              <a:rPr lang="en-US" dirty="0">
                <a:latin typeface="Gill Sans" charset="0"/>
                <a:ea typeface="ＭＳ Ｐゴシック" charset="0"/>
              </a:rPr>
              <a:t>include poor people unable to pay for basic necessities like shelter, food, medical </a:t>
            </a:r>
            <a:r>
              <a:rPr lang="en-US" dirty="0" smtClean="0">
                <a:latin typeface="Gill Sans" charset="0"/>
                <a:ea typeface="ＭＳ Ｐゴシック" charset="0"/>
              </a:rPr>
              <a:t>care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Governments can reduce poverty and inequality using tax–and-transfer systems to take from rich and give to poor (like Robin Hood)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Costs and benefits of policies to help the poor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apply </a:t>
            </a:r>
            <a:r>
              <a:rPr lang="en-US" dirty="0">
                <a:latin typeface="Gill Sans" charset="0"/>
                <a:ea typeface="ＭＳ Ｐゴシック" charset="0"/>
              </a:rPr>
              <a:t>to different people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How you feel about Robin Hood’s motto depends on whether you are being taken from or given to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300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300"/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Economics of Inequality: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Early Childhood Education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90600"/>
            <a:ext cx="8382000" cy="5105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James Heckman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(Nobel Prize Economics, University of Chicago),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argues most important step to reduce (U.S.) inequality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is more early childhood education (ECE).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6"/>
            <a:ext cx="8516938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Equity and efficiency usually viewed as tradeoff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Heckman’s research shows that investing in ECE is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a policy that </a:t>
            </a:r>
            <a:r>
              <a:rPr lang="en-US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promotes both equity and efficiency</a:t>
            </a:r>
            <a:r>
              <a:rPr lang="en-US" sz="800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nequality </a:t>
            </a:r>
            <a:r>
              <a:rPr lang="en-US" dirty="0">
                <a:ea typeface="ＭＳ Ｐゴシック" charset="0"/>
                <a:cs typeface="ＭＳ Ｐゴシック" charset="0"/>
              </a:rPr>
              <a:t>in early childhood produces inequality in ability, achievement, health, adult success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800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ombination </a:t>
            </a:r>
            <a:r>
              <a:rPr lang="en-US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of educational and social skills </a:t>
            </a:r>
            <a:r>
              <a:rPr lang="en-US" dirty="0">
                <a:ea typeface="ＭＳ Ｐゴシック" charset="0"/>
                <a:cs typeface="ＭＳ Ｐゴシック" charset="0"/>
              </a:rPr>
              <a:t>(attentiveness, perseverance, impulse control, sociability) determine success in white collar jobs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8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tudents </a:t>
            </a:r>
            <a:r>
              <a:rPr lang="en-US" dirty="0">
                <a:ea typeface="ＭＳ Ｐゴシック" charset="0"/>
                <a:cs typeface="ＭＳ Ｐゴシック" charset="0"/>
              </a:rPr>
              <a:t>with GED certificate (test equivalent of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high school degree) don’t succeed as well as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high school graduates due to lesser social skills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0277"/>
            <a:ext cx="8686800" cy="5118605"/>
          </a:xfrm>
        </p:spPr>
        <p:txBody>
          <a:bodyPr/>
          <a:lstStyle/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dverse </a:t>
            </a:r>
            <a:r>
              <a:rPr lang="en-US" dirty="0">
                <a:ea typeface="ＭＳ Ｐゴシック" charset="0"/>
                <a:cs typeface="ＭＳ Ｐゴシック" charset="0"/>
              </a:rPr>
              <a:t>impacts of genetic, parental, environmental resources can be overturned through human capital investments in ECE</a:t>
            </a:r>
            <a:endParaRPr lang="en-US" sz="8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nvestment </a:t>
            </a:r>
            <a:r>
              <a:rPr lang="en-US" dirty="0">
                <a:ea typeface="ＭＳ Ｐゴシック" charset="0"/>
                <a:cs typeface="ＭＳ Ｐゴシック" charset="0"/>
              </a:rPr>
              <a:t>in ECE for disadvantaged children from birth to 5 years reduces achievement gap, reduces need for special education, increases likelihood of healthier lifestyles, lowers crime rate, reduces overall social costs</a:t>
            </a:r>
            <a:endParaRPr lang="en-US" sz="8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nvestment </a:t>
            </a:r>
            <a:r>
              <a:rPr lang="en-US" dirty="0">
                <a:ea typeface="ＭＳ Ｐゴシック" charset="0"/>
                <a:cs typeface="ＭＳ Ｐゴシック" charset="0"/>
              </a:rPr>
              <a:t>in ECE yields 7-10 % per year return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 question isn’t whether we can afford ECE,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but whether we can afford 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to provide it.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We can pay for prisons or we can pay, less, for ECE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to help build a fairer and more equitable nation.”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1041400"/>
            <a:ext cx="8686799" cy="494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Politicians on left (Canada’s NDP)</a:t>
            </a:r>
            <a:endParaRPr lang="en-US" dirty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Equity (of outcomes) priority over efficiency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Poverty &amp; inequality as market failures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Unequal opportunities due to birth, family, income, wealth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Redistribution </a:t>
            </a:r>
            <a:r>
              <a:rPr lang="en-US" dirty="0">
                <a:latin typeface="Gill Sans" charset="0"/>
                <a:ea typeface="ＭＳ Ｐゴシック" charset="0"/>
              </a:rPr>
              <a:t>of incomes towards </a:t>
            </a:r>
            <a:r>
              <a:rPr lang="en-US" dirty="0" smtClean="0">
                <a:latin typeface="Gill Sans" charset="0"/>
                <a:ea typeface="ＭＳ Ｐゴシック" charset="0"/>
              </a:rPr>
              <a:t>equality by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progressive taxation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Politicians on right (Canada’s Conservatives)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Efficiency priority over equal outcomes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Efficiency creates prosperity that helps all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Unequal outcomes a fair result of personal differences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Poverty &amp; inequality not systemic market failure</a:t>
            </a:r>
            <a:r>
              <a:rPr lang="en-US" dirty="0" smtClean="0">
                <a:latin typeface="Gill Sans" charset="0"/>
                <a:ea typeface="ＭＳ Ｐゴシック" charset="0"/>
              </a:rPr>
              <a:t>;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personal charity response for personal misfortune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 smtClean="0">
              <a:latin typeface="Gill Sans" charset="0"/>
              <a:ea typeface="ＭＳ Ｐゴシック" charset="0"/>
            </a:endParaRPr>
          </a:p>
        </p:txBody>
      </p:sp>
      <p:sp>
        <p:nvSpPr>
          <p:cNvPr id="35842" name="Title 5"/>
          <p:cNvSpPr>
            <a:spLocks noGrp="1"/>
          </p:cNvSpPr>
          <p:nvPr>
            <p:ph type="title"/>
          </p:nvPr>
        </p:nvSpPr>
        <p:spPr>
          <a:xfrm>
            <a:off x="238125" y="0"/>
            <a:ext cx="8686800" cy="1143000"/>
          </a:xfrm>
          <a:ln/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POLITICS OF </a:t>
            </a:r>
            <a:r>
              <a:rPr lang="en-US" dirty="0">
                <a:ea typeface="ＭＳ Ｐゴシック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9140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1" descr="The 3 Key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79" y="1587500"/>
            <a:ext cx="5223921" cy="234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Gill Sans SemiBold" charset="0"/>
                <a:ea typeface="ＭＳ Ｐゴシック" charset="0"/>
              </a:rPr>
              <a:t>SUMMING UP </a:t>
            </a:r>
            <a:r>
              <a:rPr lang="en-US" dirty="0">
                <a:latin typeface="Gill Sans" charset="0"/>
                <a:ea typeface="ＭＳ Ｐゴシック" charset="0"/>
              </a:rPr>
              <a:t>— </a:t>
            </a:r>
            <a:r>
              <a:rPr lang="en-US">
                <a:latin typeface="Gill Sans SemiBold" charset="0"/>
                <a:ea typeface="ＭＳ Ｐゴシック" charset="0"/>
              </a:rPr>
              <a:t>MICROECONOMICS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104063" cy="51054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Three Keys help focus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on information most useful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 making a smart choice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Three Keys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 </a:t>
            </a:r>
            <a:r>
              <a:rPr lang="en-US" dirty="0">
                <a:latin typeface="Gill Sans" charset="0"/>
                <a:ea typeface="ＭＳ Ｐゴシック" charset="0"/>
              </a:rPr>
              <a:t>set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your personal values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and political views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But once you decide on a political position or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social goal based on your values, economic thinking helps identify smart policy or personal choices for most efficiently achieving your goals</a:t>
            </a:r>
          </a:p>
          <a:p>
            <a:pPr>
              <a:lnSpc>
                <a:spcPct val="115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15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262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2736109" y="307800"/>
            <a:ext cx="3038158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Inputs and Income</a:t>
            </a:r>
          </a:p>
        </p:txBody>
      </p:sp>
      <p:pic>
        <p:nvPicPr>
          <p:cNvPr id="3" name="Content Placeholder 2" descr="Table-12.2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78" b="-38791"/>
          <a:stretch/>
        </p:blipFill>
        <p:spPr>
          <a:xfrm>
            <a:off x="457200" y="1450800"/>
            <a:ext cx="8229600" cy="3492000"/>
          </a:xfrm>
        </p:spPr>
      </p:pic>
    </p:spTree>
    <p:extLst>
      <p:ext uri="{BB962C8B-B14F-4D97-AF65-F5344CB8AC3E}">
        <p14:creationId xmlns:p14="http://schemas.microsoft.com/office/powerpoint/2010/main" val="26190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Income — what you earn — is a flow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Flow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amount per unit of time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Income for </a:t>
            </a:r>
            <a:r>
              <a:rPr lang="en-US" dirty="0" err="1">
                <a:latin typeface="Gill Sans" charset="0"/>
                <a:ea typeface="ＭＳ Ｐゴシック" charset="0"/>
              </a:rPr>
              <a:t>labour</a:t>
            </a:r>
            <a:r>
              <a:rPr lang="en-US" dirty="0">
                <a:latin typeface="Gill Sans" charset="0"/>
                <a:ea typeface="ＭＳ Ｐゴシック" charset="0"/>
              </a:rPr>
              <a:t>, capital, and land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= price of input x quantity of input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 Wealth — total value of assets you own — is a stock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Stock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fixed amount at a moment in time</a:t>
            </a:r>
          </a:p>
        </p:txBody>
      </p:sp>
    </p:spTree>
    <p:extLst>
      <p:ext uri="{BB962C8B-B14F-4D97-AF65-F5344CB8AC3E}">
        <p14:creationId xmlns:p14="http://schemas.microsoft.com/office/powerpoint/2010/main" val="1127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6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566212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Key </a:t>
            </a:r>
            <a:r>
              <a:rPr lang="en-US" dirty="0">
                <a:latin typeface="Gill Sans" charset="0"/>
                <a:ea typeface="ＭＳ Ｐゴシック" charset="0"/>
              </a:rPr>
              <a:t>concepts for explaining input incomes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revenue product </a:t>
            </a:r>
            <a:r>
              <a:rPr lang="en-US" dirty="0">
                <a:latin typeface="Gill Sans" charset="0"/>
                <a:ea typeface="ＭＳ Ｐゴシック" charset="0"/>
              </a:rPr>
              <a:t>for </a:t>
            </a:r>
            <a:r>
              <a:rPr lang="en-US" dirty="0" err="1">
                <a:latin typeface="Gill Sans" charset="0"/>
                <a:ea typeface="ＭＳ Ｐゴシック" charset="0"/>
              </a:rPr>
              <a:t>labour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present value </a:t>
            </a:r>
            <a:r>
              <a:rPr lang="en-US" dirty="0">
                <a:latin typeface="Gill Sans" charset="0"/>
                <a:ea typeface="ＭＳ Ｐゴシック" charset="0"/>
              </a:rPr>
              <a:t>for capital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economic rent </a:t>
            </a:r>
            <a:r>
              <a:rPr lang="en-US" dirty="0">
                <a:latin typeface="Gill Sans" charset="0"/>
                <a:ea typeface="ＭＳ Ｐゴシック" charset="0"/>
              </a:rPr>
              <a:t>for land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Entrepreneurs earn </a:t>
            </a:r>
            <a:r>
              <a:rPr lang="en-US" dirty="0" smtClean="0">
                <a:latin typeface="Gill Sans" charset="0"/>
                <a:ea typeface="ＭＳ Ｐゴシック" charset="0"/>
              </a:rPr>
              <a:t>profits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Entrepreneurs’ incomes </a:t>
            </a:r>
            <a:r>
              <a:rPr lang="en-US" i="1" dirty="0" smtClean="0">
                <a:latin typeface="Gill Sans" charset="0"/>
                <a:ea typeface="ＭＳ Ｐゴシック" charset="0"/>
              </a:rPr>
              <a:t>not</a:t>
            </a:r>
            <a:r>
              <a:rPr lang="en-US" dirty="0" smtClean="0">
                <a:latin typeface="Gill Sans" charset="0"/>
                <a:ea typeface="ＭＳ Ｐゴシック" charset="0"/>
              </a:rPr>
              <a:t> determined by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 </a:t>
            </a:r>
            <a:r>
              <a:rPr lang="en-US" sz="2800" dirty="0" smtClean="0">
                <a:latin typeface="Gill Sans" charset="0"/>
                <a:ea typeface="ＭＳ Ｐゴシック" charset="0"/>
              </a:rPr>
              <a:t>x</a:t>
            </a:r>
            <a:r>
              <a:rPr lang="en-US" dirty="0" smtClean="0">
                <a:latin typeface="Gill Sans" charset="0"/>
                <a:ea typeface="ＭＳ Ｐゴシック" charset="0"/>
              </a:rPr>
              <a:t> quantity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Economic </a:t>
            </a:r>
            <a:r>
              <a:rPr lang="en-US" dirty="0">
                <a:latin typeface="Gill Sans" charset="0"/>
                <a:ea typeface="ＭＳ Ｐゴシック" charset="0"/>
              </a:rPr>
              <a:t>profits are a residual 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what </a:t>
            </a:r>
            <a:r>
              <a:rPr lang="en-US" dirty="0">
                <a:latin typeface="Gill Sans" charset="0"/>
                <a:ea typeface="ＭＳ Ｐゴシック" charset="0"/>
              </a:rPr>
              <a:t>is left over from revenues after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all opportunity </a:t>
            </a:r>
            <a:r>
              <a:rPr lang="en-US" dirty="0">
                <a:latin typeface="Gill Sans" charset="0"/>
                <a:ea typeface="ＭＳ Ｐゴシック" charset="0"/>
              </a:rPr>
              <a:t>costs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production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</a:t>
            </a:r>
            <a:r>
              <a:rPr lang="en-US" dirty="0" smtClean="0">
                <a:latin typeface="Gill Sans" charset="0"/>
                <a:ea typeface="ＭＳ Ｐゴシック" charset="0"/>
              </a:rPr>
              <a:t>including normal </a:t>
            </a:r>
            <a:r>
              <a:rPr lang="en-US" dirty="0">
                <a:latin typeface="Gill Sans" charset="0"/>
                <a:ea typeface="ＭＳ Ｐゴシック" charset="0"/>
              </a:rPr>
              <a:t>profits) have been </a:t>
            </a:r>
            <a:r>
              <a:rPr lang="en-US" dirty="0" smtClean="0">
                <a:latin typeface="Gill Sans" charset="0"/>
                <a:ea typeface="ＭＳ Ｐゴシック" charset="0"/>
              </a:rPr>
              <a:t>paid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3"/>
          <p:cNvSpPr>
            <a:spLocks noGrp="1"/>
          </p:cNvSpPr>
          <p:nvPr>
            <p:ph type="ctrTitle"/>
          </p:nvPr>
        </p:nvSpPr>
        <p:spPr>
          <a:xfrm>
            <a:off x="397928" y="-3175"/>
            <a:ext cx="8106833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LABOUR AND MARGINAL REVENUE PRODUCT</a:t>
            </a:r>
          </a:p>
        </p:txBody>
      </p:sp>
      <p:sp>
        <p:nvSpPr>
          <p:cNvPr id="11266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54099" y="4495816"/>
            <a:ext cx="7035801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 maximum profits, businesses should hire additional labour when marginal revenue product is greater than marginal cost.</a:t>
            </a:r>
          </a:p>
        </p:txBody>
      </p:sp>
      <p:pic>
        <p:nvPicPr>
          <p:cNvPr id="2" name="Picture 1" descr="wah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1" y="1466850"/>
            <a:ext cx="4394667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1"/>
          <p:cNvSpPr>
            <a:spLocks noGrp="1"/>
          </p:cNvSpPr>
          <p:nvPr>
            <p:ph idx="1"/>
          </p:nvPr>
        </p:nvSpPr>
        <p:spPr>
          <a:xfrm>
            <a:off x="457202" y="1143000"/>
            <a:ext cx="7619998" cy="4940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To hire labour, business must pay the market wage </a:t>
            </a:r>
            <a:r>
              <a:rPr lang="en-US" dirty="0" smtClean="0">
                <a:latin typeface="Gill Sans" charset="0"/>
                <a:ea typeface="ＭＳ Ｐゴシック" charset="0"/>
              </a:rPr>
              <a:t>reflecting </a:t>
            </a:r>
            <a:r>
              <a:rPr lang="en-US" dirty="0">
                <a:latin typeface="Gill Sans" charset="0"/>
                <a:ea typeface="ＭＳ Ｐゴシック" charset="0"/>
              </a:rPr>
              <a:t>the best opportunity cost of </a:t>
            </a:r>
            <a:r>
              <a:rPr lang="en-US" dirty="0" smtClean="0">
                <a:latin typeface="Gill Sans" charset="0"/>
                <a:ea typeface="ＭＳ Ｐゴシック" charset="0"/>
              </a:rPr>
              <a:t>input </a:t>
            </a:r>
            <a:r>
              <a:rPr lang="en-US" dirty="0">
                <a:latin typeface="Gill Sans" charset="0"/>
                <a:ea typeface="ＭＳ Ｐゴシック" charset="0"/>
              </a:rPr>
              <a:t>owner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Business demand for labour is a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derived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demand </a:t>
            </a:r>
            <a:r>
              <a:rPr lang="en-US" dirty="0" smtClean="0">
                <a:latin typeface="Gill Sans" charset="0"/>
                <a:ea typeface="ＭＳ Ｐゴシック" charset="0"/>
              </a:rPr>
              <a:t>— demand </a:t>
            </a:r>
            <a:r>
              <a:rPr lang="en-US" dirty="0">
                <a:latin typeface="Gill Sans" charset="0"/>
                <a:ea typeface="ＭＳ Ｐゴシック" charset="0"/>
              </a:rPr>
              <a:t>for output and profits businesses can derive </a:t>
            </a:r>
            <a:r>
              <a:rPr lang="en-US" dirty="0" smtClean="0">
                <a:latin typeface="Gill Sans" charset="0"/>
                <a:ea typeface="ＭＳ Ｐゴシック" charset="0"/>
              </a:rPr>
              <a:t>from </a:t>
            </a:r>
            <a:r>
              <a:rPr lang="en-US" dirty="0">
                <a:latin typeface="Gill Sans" charset="0"/>
                <a:ea typeface="ＭＳ Ｐゴシック" charset="0"/>
              </a:rPr>
              <a:t>hiring </a:t>
            </a:r>
            <a:r>
              <a:rPr lang="en-US" dirty="0" smtClean="0">
                <a:latin typeface="Gill Sans" charset="0"/>
                <a:ea typeface="ＭＳ Ｐゴシック" charset="0"/>
              </a:rPr>
              <a:t>labour</a:t>
            </a:r>
            <a:endParaRPr lang="en-US" dirty="0">
              <a:latin typeface="Gill Sans" charset="0"/>
              <a:ea typeface="ＭＳ Ｐゴシック" charset="0"/>
            </a:endParaRP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product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i="1" dirty="0">
                <a:latin typeface="Gill Sans" charset="0"/>
                <a:ea typeface="ＭＳ Ｐゴシック" charset="0"/>
              </a:rPr>
              <a:t>additional</a:t>
            </a:r>
            <a:r>
              <a:rPr lang="en-US" dirty="0">
                <a:latin typeface="Gill Sans" charset="0"/>
                <a:ea typeface="ＭＳ Ｐゴシック" charset="0"/>
              </a:rPr>
              <a:t> output from hiring one more unit of labour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457201" y="430213"/>
            <a:ext cx="7992532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When businesses hire additional labourers there is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diminishing marginal productivity </a:t>
            </a:r>
            <a:r>
              <a:rPr lang="en-US" dirty="0">
                <a:latin typeface="Gill Sans" charset="0"/>
                <a:ea typeface="ＭＳ Ｐゴシック" charset="0"/>
              </a:rPr>
              <a:t>— as you add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more of a variable input to fixed inputs,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marginal product of variable input eventually diminishes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revenue product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additional revenue from selling output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produced by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an additional </a:t>
            </a:r>
            <a:r>
              <a:rPr lang="en-US" dirty="0" err="1">
                <a:latin typeface="Gill Sans" charset="0"/>
                <a:ea typeface="ＭＳ Ｐゴシック" charset="0"/>
              </a:rPr>
              <a:t>labourer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</a:t>
            </a:r>
            <a:r>
              <a:rPr lang="en-US" dirty="0" smtClean="0">
                <a:latin typeface="Gill Sans" charset="0"/>
                <a:ea typeface="ＭＳ Ｐゴシック" charset="0"/>
              </a:rPr>
              <a:t>arginal </a:t>
            </a:r>
            <a:r>
              <a:rPr lang="en-US" dirty="0">
                <a:latin typeface="Gill Sans" charset="0"/>
                <a:ea typeface="ＭＳ Ｐゴシック" charset="0"/>
              </a:rPr>
              <a:t>revenue product =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marginal product </a:t>
            </a:r>
            <a:r>
              <a:rPr lang="en-US" sz="2800" dirty="0">
                <a:latin typeface="Gill Sans" charset="0"/>
                <a:ea typeface="ＭＳ Ｐゴシック" charset="0"/>
              </a:rPr>
              <a:t>x</a:t>
            </a:r>
            <a:r>
              <a:rPr lang="en-US" dirty="0">
                <a:latin typeface="Gill Sans" charset="0"/>
                <a:ea typeface="ＭＳ Ｐゴシック" charset="0"/>
              </a:rPr>
              <a:t> price of 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Marginal revenue product diminishes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 additional </a:t>
            </a:r>
            <a:r>
              <a:rPr lang="en-US" dirty="0" err="1" smtClean="0">
                <a:latin typeface="Gill Sans" charset="0"/>
                <a:ea typeface="ＭＳ Ｐゴシック" charset="0"/>
              </a:rPr>
              <a:t>labourers</a:t>
            </a:r>
            <a:endParaRPr lang="en-US" dirty="0" smtClean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uiExpand="1" build="p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</TotalTime>
  <Words>757</Words>
  <Application>Microsoft Macintosh PowerPoint</Application>
  <PresentationFormat>On-screen Show (4:3)</PresentationFormat>
  <Paragraphs>156</Paragraphs>
  <Slides>37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4_Office Theme</vt:lpstr>
      <vt:lpstr>Equation</vt:lpstr>
      <vt:lpstr>PowerPoint Presentation</vt:lpstr>
      <vt:lpstr>INCOMES ARE PRICES AND QUANTITIES  IN INPUT MARKETS</vt:lpstr>
      <vt:lpstr>PowerPoint Presentation</vt:lpstr>
      <vt:lpstr>Inputs and Income</vt:lpstr>
      <vt:lpstr>PowerPoint Presentation</vt:lpstr>
      <vt:lpstr>PowerPoint Presentation</vt:lpstr>
      <vt:lpstr>LABOUR AND MARGINAL REVENUE PRODUCT</vt:lpstr>
      <vt:lpstr>PowerPoint Presentation</vt:lpstr>
      <vt:lpstr>PowerPoint Presentation</vt:lpstr>
      <vt:lpstr>PowerPoint Presentation</vt:lpstr>
      <vt:lpstr>Labour Hiring Decision for  Wahid’s Web Wonders Business</vt:lpstr>
      <vt:lpstr>Marginal Revenue Product  and the Wage Rate</vt:lpstr>
      <vt:lpstr>Marginal Revenue Product Curve  and Marginal Cost Curve</vt:lpstr>
      <vt:lpstr>PowerPoint Presentation</vt:lpstr>
      <vt:lpstr>INTEREST ON CAPITAL  AND PRESENT  VALUE</vt:lpstr>
      <vt:lpstr>PowerPoint Presentation</vt:lpstr>
      <vt:lpstr>PowerPoint Presentation</vt:lpstr>
      <vt:lpstr>PowerPoint Presentation</vt:lpstr>
      <vt:lpstr>PowerPoint Presentation</vt:lpstr>
      <vt:lpstr>LAND, ECONOMIC RENT,  AND SUPERSTARS</vt:lpstr>
      <vt:lpstr>PowerPoint Presentation</vt:lpstr>
      <vt:lpstr>INEQUALITY AND POVERTY</vt:lpstr>
      <vt:lpstr>PowerPoint Presentation</vt:lpstr>
      <vt:lpstr>PowerPoint Presentation</vt:lpstr>
      <vt:lpstr>Lifetime Earnings Premiums Relative to High School Education</vt:lpstr>
      <vt:lpstr>PowerPoint Presentation</vt:lpstr>
      <vt:lpstr>Percentage of 2010 Total Canadian  Market Income, by Family Quintiles</vt:lpstr>
      <vt:lpstr>Percentage of 2006 Canadian Wealth Owned, by Family Deciles</vt:lpstr>
      <vt:lpstr>PowerPoint Presentation</vt:lpstr>
      <vt:lpstr>Average 2010 Canadian Income after  Transfers and Taxes, by Family Quintiles</vt:lpstr>
      <vt:lpstr>Percentage of 2010 Total Canadian Income after Transfers &amp; Taxes, by Family Quintiles</vt:lpstr>
      <vt:lpstr>PowerPoint Presentation</vt:lpstr>
      <vt:lpstr>Economics of Inequality: Early Childhood Education</vt:lpstr>
      <vt:lpstr>PowerPoint Presentation</vt:lpstr>
      <vt:lpstr>PowerPoint Presentation</vt:lpstr>
      <vt:lpstr>THE POLITICS OF EQUITY</vt:lpstr>
      <vt:lpstr>SUMMING UP — MICROECONOMICS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Ch 12</dc:title>
  <dc:subject/>
  <dc:creator>Professor Avi J Cohen</dc:creator>
  <cp:keywords/>
  <dc:description/>
  <cp:lastModifiedBy>Avi J. Cohen</cp:lastModifiedBy>
  <cp:revision>466</cp:revision>
  <cp:lastPrinted>2016-01-18T01:58:29Z</cp:lastPrinted>
  <dcterms:created xsi:type="dcterms:W3CDTF">2014-09-07T21:06:58Z</dcterms:created>
  <dcterms:modified xsi:type="dcterms:W3CDTF">2016-12-03T15:43:44Z</dcterms:modified>
  <cp:category/>
</cp:coreProperties>
</file>