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</p:sldMasterIdLst>
  <p:notesMasterIdLst>
    <p:notesMasterId r:id="rId22"/>
  </p:notesMasterIdLst>
  <p:handoutMasterIdLst>
    <p:handoutMasterId r:id="rId23"/>
  </p:handoutMasterIdLst>
  <p:sldIdLst>
    <p:sldId id="415" r:id="rId3"/>
    <p:sldId id="414" r:id="rId4"/>
    <p:sldId id="41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8" r:id="rId17"/>
    <p:sldId id="367" r:id="rId18"/>
    <p:sldId id="369" r:id="rId19"/>
    <p:sldId id="370" r:id="rId20"/>
    <p:sldId id="37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2" autoAdjust="0"/>
    <p:restoredTop sz="61637" autoAdjust="0"/>
  </p:normalViewPr>
  <p:slideViewPr>
    <p:cSldViewPr snapToGrid="0" snapToObjects="1">
      <p:cViewPr>
        <p:scale>
          <a:sx n="75" d="100"/>
          <a:sy n="75" d="100"/>
        </p:scale>
        <p:origin x="-400" y="-80"/>
      </p:cViewPr>
      <p:guideLst>
        <p:guide orient="horz" pos="460"/>
        <p:guide pos="2879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>
        <p:scale>
          <a:sx n="150" d="100"/>
          <a:sy n="150" d="100"/>
        </p:scale>
        <p:origin x="-4536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 105Y Online   </a:t>
            </a:r>
            <a:br>
              <a:rPr lang="sv-SE" dirty="0" smtClean="0"/>
            </a:br>
            <a:r>
              <a:rPr lang="sv-SE" dirty="0" smtClean="0"/>
              <a:t>2016/2017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/>
              <a:t>Unit 2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</a:t>
            </a:r>
            <a:r>
              <a:rPr lang="en-CA" smtClean="0"/>
              <a:t> Week of 19 </a:t>
            </a:r>
            <a:r>
              <a:rPr lang="en-CA" dirty="0" smtClean="0"/>
              <a:t>September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 105Y Online</a:t>
            </a:r>
          </a:p>
          <a:p>
            <a:r>
              <a:rPr lang="sv-SE" smtClean="0"/>
              <a:t>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0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7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1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59D-1DC9-F74E-8C2C-F7C25CE5710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97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7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17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659D-1DC9-F74E-8C2C-F7C25CE5710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CA" smtClean="0">
                <a:solidFill>
                  <a:prstClr val="black"/>
                </a:solidFill>
              </a:rPr>
              <a:t>Lecture 03   22 September 2014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ECO 105Y  Fall 2014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27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51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76676-67F3-9940-A507-EC7D76D822A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3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6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 105Y Online</a:t>
            </a:r>
          </a:p>
          <a:p>
            <a:r>
              <a:rPr lang="sv-SE" smtClean="0"/>
              <a:t>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 105Y Online</a:t>
            </a:r>
          </a:p>
          <a:p>
            <a:r>
              <a:rPr lang="sv-SE" smtClean="0"/>
              <a:t>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59D-1DC9-F74E-8C2C-F7C25CE5710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3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1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59D-1DC9-F74E-8C2C-F7C25CE5710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4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59D-1DC9-F74E-8C2C-F7C25CE5710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1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84" y="4286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44" y="2479405"/>
            <a:ext cx="6400800" cy="1406795"/>
          </a:xfrm>
          <a:solidFill>
            <a:srgbClr val="72838D">
              <a:alpha val="10000"/>
            </a:srgbClr>
          </a:solidFill>
          <a:ln>
            <a:solidFill>
              <a:srgbClr val="72838D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457200" tIns="457200" rIns="457200" bIns="45720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rgbClr val="BD453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9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0CE1618-693E-544A-B74D-843D30511F08}" type="datetimeFigureOut">
              <a:rPr lang="en-US" smtClean="0"/>
              <a:t>16-09-18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0CC75B2-04A9-C848-8E2A-4E5422AE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1056B-BF64-384F-9EF9-BDE066AFC4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958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Gill Sans" charset="0"/>
                <a:cs typeface="Gill Sans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42855E-4A63-314E-8268-08CFC35E4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4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t"/>
          <a:lstStyle>
            <a:lvl1pPr algn="ctr">
              <a:lnSpc>
                <a:spcPct val="125000"/>
              </a:lnSpc>
              <a:defRPr sz="2000" b="1">
                <a:solidFill>
                  <a:srgbClr val="BD4536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108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593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24" r:id="rId8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1385A7"/>
          </a:solidFill>
          <a:latin typeface="Gill Sans SemiBold"/>
          <a:ea typeface="ＭＳ Ｐゴシック" pitchFamily="-65" charset="-128"/>
          <a:cs typeface="Gill Sans SemiBold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5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-appl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9891" cy="9188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0418" y="3705695"/>
            <a:ext cx="569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032052"/>
                </a:solidFill>
                <a:latin typeface="Calibri" charset="0"/>
              </a:rPr>
              <a:t>Coordinating</a:t>
            </a:r>
          </a:p>
          <a:p>
            <a:pPr algn="r"/>
            <a:r>
              <a:rPr lang="en-US" sz="4800" dirty="0" smtClean="0">
                <a:solidFill>
                  <a:srgbClr val="032052"/>
                </a:solidFill>
                <a:latin typeface="Calibri" charset="0"/>
              </a:rPr>
              <a:t>Demand and</a:t>
            </a:r>
            <a:r>
              <a:rPr lang="en-US" sz="4800" dirty="0">
                <a:solidFill>
                  <a:srgbClr val="032052"/>
                </a:solidFill>
                <a:latin typeface="Calibri" charset="0"/>
              </a:rPr>
              <a:t> </a:t>
            </a:r>
            <a:r>
              <a:rPr lang="en-US" sz="4800" dirty="0" smtClean="0">
                <a:solidFill>
                  <a:srgbClr val="032052"/>
                </a:solidFill>
                <a:latin typeface="Calibri" charset="0"/>
              </a:rPr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383163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Demand for Water</a:t>
            </a:r>
          </a:p>
        </p:txBody>
      </p:sp>
      <p:sp>
        <p:nvSpPr>
          <p:cNvPr id="18434" name="TextBox 9"/>
          <p:cNvSpPr txBox="1">
            <a:spLocks noChangeArrowheads="1"/>
          </p:cNvSpPr>
          <p:nvPr/>
        </p:nvSpPr>
        <p:spPr bwMode="auto">
          <a:xfrm>
            <a:off x="0" y="3111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2.2</a:t>
            </a:r>
          </a:p>
        </p:txBody>
      </p:sp>
      <p:pic>
        <p:nvPicPr>
          <p:cNvPr id="18435" name="Picture 1" descr="2-2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595688"/>
            <a:ext cx="314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Fig2.2-comple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308100"/>
            <a:ext cx="59626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Two Ways to Read a Demand Curve: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Demand Curve – Read Over and Down</a:t>
            </a:r>
          </a:p>
        </p:txBody>
      </p:sp>
      <p:sp>
        <p:nvSpPr>
          <p:cNvPr id="19458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2.3a</a:t>
            </a:r>
          </a:p>
        </p:txBody>
      </p:sp>
      <p:pic>
        <p:nvPicPr>
          <p:cNvPr id="19459" name="Picture 1" descr="Fig2.3a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455738"/>
            <a:ext cx="7508875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2.3a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2654300"/>
            <a:ext cx="40465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2.3a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51163"/>
            <a:ext cx="30797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 descr="Fig2.3a-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3492500"/>
            <a:ext cx="235902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8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Two Ways to Read a Demand Curve: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Marginal Benefit Curve – Read Up and Over</a:t>
            </a:r>
          </a:p>
        </p:txBody>
      </p:sp>
      <p:sp>
        <p:nvSpPr>
          <p:cNvPr id="20482" name="TextBox 9"/>
          <p:cNvSpPr txBox="1">
            <a:spLocks noChangeArrowheads="1"/>
          </p:cNvSpPr>
          <p:nvPr/>
        </p:nvSpPr>
        <p:spPr bwMode="auto">
          <a:xfrm>
            <a:off x="0" y="3365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26522"/>
                </a:solidFill>
                <a:latin typeface="Gill Sans" charset="0"/>
              </a:rPr>
              <a:t>Fig. 2.3b</a:t>
            </a:r>
          </a:p>
        </p:txBody>
      </p:sp>
      <p:pic>
        <p:nvPicPr>
          <p:cNvPr id="20483" name="Picture 1" descr="Fig2.3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47800"/>
            <a:ext cx="7659688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Fig2.3b-build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605088"/>
            <a:ext cx="51435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2.3b-build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44800"/>
            <a:ext cx="3792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Fig2.3b-textb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22663"/>
            <a:ext cx="29146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ctrTitle"/>
          </p:nvPr>
        </p:nvSpPr>
        <p:spPr>
          <a:xfrm>
            <a:off x="584200" y="20351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CAN CHANGE DEMAND?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754592" y="3290888"/>
            <a:ext cx="7634817" cy="1611312"/>
          </a:xfrm>
        </p:spPr>
        <p:txBody>
          <a:bodyPr/>
          <a:lstStyle/>
          <a:p>
            <a:pPr marL="0" indent="0" algn="ctr">
              <a:spcAft>
                <a:spcPct val="0"/>
              </a:spcAft>
              <a:buNone/>
              <a:defRPr/>
            </a:pP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Quantity demanded changes only with a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change in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price.</a:t>
            </a:r>
            <a:b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</a:t>
            </a:r>
          </a:p>
          <a:p>
            <a:pPr marL="0" indent="0" algn="ctr">
              <a:spcAft>
                <a:spcPct val="0"/>
              </a:spcAft>
              <a:buNone/>
              <a:defRPr/>
            </a:pP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All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other influences on consumer choice </a:t>
            </a:r>
            <a:r>
              <a:rPr lang="en-US" sz="2400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change </a:t>
            </a:r>
            <a:r>
              <a:rPr lang="en-US" sz="2400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demand. </a:t>
            </a:r>
          </a:p>
        </p:txBody>
      </p:sp>
    </p:spTree>
    <p:extLst>
      <p:ext uri="{BB962C8B-B14F-4D97-AF65-F5344CB8AC3E}">
        <p14:creationId xmlns:p14="http://schemas.microsoft.com/office/powerpoint/2010/main" val="68146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1"/>
          <p:cNvSpPr>
            <a:spLocks noGrp="1"/>
          </p:cNvSpPr>
          <p:nvPr>
            <p:ph idx="1"/>
          </p:nvPr>
        </p:nvSpPr>
        <p:spPr>
          <a:xfrm>
            <a:off x="457200" y="448747"/>
            <a:ext cx="8013700" cy="4940300"/>
          </a:xfrm>
        </p:spPr>
        <p:txBody>
          <a:bodyPr/>
          <a:lstStyle/>
          <a:p>
            <a:r>
              <a:rPr lang="en-US">
                <a:latin typeface="Gill Sans" charset="0"/>
                <a:ea typeface="ＭＳ Ｐゴシック" charset="0"/>
              </a:rPr>
              <a:t>Demand is a catch-all term summarizing all possible influences on consumers’ willingness and ability to pay for a particular product or service</a:t>
            </a:r>
          </a:p>
          <a:p>
            <a:pPr lvl="1"/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Increase in demand</a:t>
            </a:r>
            <a:b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increase in consumers’ willingness and ability to pay. Rightward shift of demand curve.</a:t>
            </a:r>
          </a:p>
          <a:p>
            <a:pPr lvl="1"/>
            <a:r>
              <a:rPr lang="en-US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Decrease in demand</a:t>
            </a:r>
            <a:r>
              <a:rPr lang="en-US">
                <a:latin typeface="Gill Sans" charset="0"/>
                <a:ea typeface="ＭＳ Ｐゴシック" charset="0"/>
              </a:rPr>
              <a:t/>
            </a:r>
            <a:br>
              <a:rPr lang="en-US">
                <a:latin typeface="Gill Sans" charset="0"/>
                <a:ea typeface="ＭＳ Ｐゴシック" charset="0"/>
              </a:rPr>
            </a:br>
            <a:r>
              <a:rPr lang="en-US">
                <a:latin typeface="Gill Sans" charset="0"/>
                <a:ea typeface="ＭＳ Ｐゴシック" charset="0"/>
              </a:rPr>
              <a:t>decrease in consumers’ willingness and ability to pay. Leftward shift of demand curve.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30351" y="0"/>
            <a:ext cx="645795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More Consumers Increase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the Market Demand for Water</a:t>
            </a:r>
          </a:p>
        </p:txBody>
      </p:sp>
      <p:sp>
        <p:nvSpPr>
          <p:cNvPr id="24578" name="TextBox 9"/>
          <p:cNvSpPr txBox="1">
            <a:spLocks noChangeArrowheads="1"/>
          </p:cNvSpPr>
          <p:nvPr/>
        </p:nvSpPr>
        <p:spPr bwMode="auto">
          <a:xfrm>
            <a:off x="0" y="3111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2.5</a:t>
            </a:r>
          </a:p>
        </p:txBody>
      </p:sp>
      <p:pic>
        <p:nvPicPr>
          <p:cNvPr id="24579" name="Picture 1" descr="2-5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721100"/>
            <a:ext cx="26670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Fig2.5-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332038"/>
            <a:ext cx="5946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149475" y="2484438"/>
            <a:ext cx="6756400" cy="2973387"/>
            <a:chOff x="2150005" y="2484975"/>
            <a:chExt cx="6755699" cy="2972850"/>
          </a:xfrm>
        </p:grpSpPr>
        <p:pic>
          <p:nvPicPr>
            <p:cNvPr id="24583" name="Picture 5" descr="Fig2.5-build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323" y="2484975"/>
              <a:ext cx="3275381" cy="230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 rot="16200000">
              <a:off x="1715119" y="4770551"/>
              <a:ext cx="1122159" cy="252387"/>
            </a:xfrm>
            <a:prstGeom prst="rect">
              <a:avLst/>
            </a:prstGeom>
            <a:solidFill>
              <a:srgbClr val="ED1C24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Gill Sans MT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 rot="16200000">
            <a:off x="657226" y="4770437"/>
            <a:ext cx="1122362" cy="252413"/>
          </a:xfrm>
          <a:prstGeom prst="rect">
            <a:avLst/>
          </a:prstGeom>
          <a:solidFill>
            <a:srgbClr val="ABE1FA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82296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Demand changes with changes in preferences, prices of related goods, income, expected future price, and number of consumers. For example, demand increases with: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increase in preferences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rise in price of a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substitute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fall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in price of a </a:t>
            </a:r>
            <a:r>
              <a:rPr lang="en-US" dirty="0" smtClean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complement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increase in income 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normal goods 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decrease in income for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inferior goods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rise in expected future prices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increase in number of consumers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  <a:p>
            <a:pPr eaLnBrk="1" hangingPunct="1">
              <a:spcAft>
                <a:spcPct val="0"/>
              </a:spcAft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Change in Quantity Demanded</a:t>
            </a:r>
          </a:p>
        </p:txBody>
      </p:sp>
      <p:sp>
        <p:nvSpPr>
          <p:cNvPr id="25602" name="TextBox 9"/>
          <p:cNvSpPr txBox="1">
            <a:spLocks noChangeArrowheads="1"/>
          </p:cNvSpPr>
          <p:nvPr/>
        </p:nvSpPr>
        <p:spPr bwMode="auto">
          <a:xfrm>
            <a:off x="0" y="3111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2.6a</a:t>
            </a:r>
          </a:p>
        </p:txBody>
      </p:sp>
      <p:pic>
        <p:nvPicPr>
          <p:cNvPr id="4" name="Picture 3" descr="Fig2.6-buil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2128838"/>
            <a:ext cx="10588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Fig2.6-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3276600"/>
            <a:ext cx="12954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" descr="Fig2.6-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38263"/>
            <a:ext cx="7527925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ig2.6-build1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73338"/>
            <a:ext cx="30400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2.6-build2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52588"/>
            <a:ext cx="3094038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Change in Demand</a:t>
            </a:r>
          </a:p>
        </p:txBody>
      </p:sp>
      <p:sp>
        <p:nvSpPr>
          <p:cNvPr id="26626" name="TextBox 9"/>
          <p:cNvSpPr txBox="1">
            <a:spLocks noChangeArrowheads="1"/>
          </p:cNvSpPr>
          <p:nvPr/>
        </p:nvSpPr>
        <p:spPr bwMode="auto">
          <a:xfrm>
            <a:off x="0" y="311150"/>
            <a:ext cx="184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26522"/>
                </a:solidFill>
                <a:latin typeface="Gill Sans" charset="0"/>
              </a:rPr>
              <a:t>Fig. 2.6b</a:t>
            </a:r>
          </a:p>
        </p:txBody>
      </p:sp>
      <p:pic>
        <p:nvPicPr>
          <p:cNvPr id="26627" name="Picture 3" descr="Fib2.6b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60" y="1532473"/>
            <a:ext cx="7529512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g2.6b-buil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22" y="1783298"/>
            <a:ext cx="2925763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ig2.6b-build1-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50" y="1515539"/>
            <a:ext cx="4335780" cy="398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30350" y="0"/>
            <a:ext cx="7364413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Law of Demand and Changes in Demand</a:t>
            </a:r>
          </a:p>
        </p:txBody>
      </p:sp>
      <p:pic>
        <p:nvPicPr>
          <p:cNvPr id="27651" name="Picture 1" descr="2-7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39680"/>
            <a:ext cx="75247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ookie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4" b="15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06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 descr="cookies.png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4" b="15654"/>
          <a:stretch>
            <a:fillRect/>
          </a:stretch>
        </p:blipFill>
        <p:spPr bwMode="auto">
          <a:xfrm>
            <a:off x="457200" y="429895"/>
            <a:ext cx="8229600" cy="56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2347"/>
              </p:ext>
            </p:extLst>
          </p:nvPr>
        </p:nvGraphicFramePr>
        <p:xfrm>
          <a:off x="84674" y="430213"/>
          <a:ext cx="2302926" cy="6055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1463"/>
                <a:gridCol w="1151463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P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Q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$0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250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$2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200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$4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100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$6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60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$8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40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$10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868095"/>
              </p:ext>
            </p:extLst>
          </p:nvPr>
        </p:nvGraphicFramePr>
        <p:xfrm>
          <a:off x="3199346" y="433283"/>
          <a:ext cx="2303988" cy="6055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1994"/>
                <a:gridCol w="1151994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P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Q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$12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20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$15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12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$18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8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$20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4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$25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5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$30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49259"/>
              </p:ext>
            </p:extLst>
          </p:nvPr>
        </p:nvGraphicFramePr>
        <p:xfrm>
          <a:off x="6773333" y="472031"/>
          <a:ext cx="2286002" cy="6055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3001"/>
                <a:gridCol w="1143001"/>
              </a:tblGrid>
              <a:tr h="56885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P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 smtClean="0"/>
                        <a:t>Q</a:t>
                      </a:r>
                      <a:endParaRPr lang="en-US" sz="24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$35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$40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$45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$50</a:t>
                      </a: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$55</a:t>
                      </a:r>
                      <a:endParaRPr lang="en-US" sz="2400" dirty="0" smtClean="0">
                        <a:solidFill>
                          <a:srgbClr val="FF6600"/>
                        </a:solidFill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>
                          <a:solidFill>
                            <a:srgbClr val="FF6600"/>
                          </a:solidFill>
                          <a:latin typeface="Chalkboard SE Regular"/>
                          <a:cs typeface="Chalkboard SE Regular"/>
                        </a:rPr>
                        <a:t>1</a:t>
                      </a:r>
                      <a:endParaRPr lang="en-US" sz="2400" dirty="0">
                        <a:solidFill>
                          <a:srgbClr val="FF6600"/>
                        </a:solidFill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2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400" dirty="0">
                        <a:latin typeface="Chalkboard SE Regular"/>
                        <a:cs typeface="Chalkboard SE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WEIGHING BENEFITS, COSTS &amp; SUBSTITUTES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206500" y="4508500"/>
            <a:ext cx="6731000" cy="15494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Your willingness to buy a product or service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depends on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your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ability to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pay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, comparative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benefits and costs,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the availability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of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substitutes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.</a:t>
            </a:r>
            <a:endParaRPr lang="en-US" sz="2400" dirty="0">
              <a:solidFill>
                <a:srgbClr val="595959"/>
              </a:solidFill>
              <a:ea typeface="ＭＳ Ｐゴシック" charset="0"/>
            </a:endParaRPr>
          </a:p>
        </p:txBody>
      </p:sp>
      <p:pic>
        <p:nvPicPr>
          <p:cNvPr id="4" name="Picture 3" descr="ph02_00300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03" y="1301750"/>
            <a:ext cx="39309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200" y="431814"/>
            <a:ext cx="82296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Preferences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your wants and their intensities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Demand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consumers’ willingness and ability to pay for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latin typeface="Gill Sans" charset="0"/>
                <a:ea typeface="ＭＳ Ｐゴシック" charset="0"/>
              </a:rPr>
              <a:t>particular product or service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For any choice, what you are willing to pay or give up depends on </a:t>
            </a:r>
            <a:endParaRPr lang="en-US" dirty="0" smtClean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Cost 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vailability </a:t>
            </a:r>
            <a:r>
              <a:rPr lang="en-US" dirty="0">
                <a:latin typeface="Gill Sans" charset="0"/>
                <a:ea typeface="ＭＳ Ｐゴシック" charset="0"/>
              </a:rPr>
              <a:t>of </a:t>
            </a:r>
            <a:r>
              <a:rPr lang="en-US" dirty="0" smtClean="0">
                <a:latin typeface="Gill Sans" charset="0"/>
                <a:ea typeface="ＭＳ Ｐゴシック" charset="0"/>
              </a:rPr>
              <a:t>substitutes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SMART CHOICES ARE MARGINAL </a:t>
            </a:r>
            <a:r>
              <a:rPr lang="en-US" dirty="0" smtClean="0">
                <a:ea typeface="ＭＳ Ｐゴシック" charset="0"/>
              </a:rPr>
              <a:t>CHOICES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04900" y="4403591"/>
            <a:ext cx="6934200" cy="203531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Key 2 states, </a:t>
            </a:r>
            <a:r>
              <a:rPr lang="ja-JP" altLang="en-US" sz="2400" dirty="0" smtClean="0">
                <a:solidFill>
                  <a:srgbClr val="595959"/>
                </a:solidFill>
                <a:ea typeface="ＭＳ Ｐゴシック" charset="0"/>
              </a:rPr>
              <a:t>“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Count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only additional benefits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and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additional costs.</a:t>
            </a:r>
            <a:r>
              <a:rPr lang="ja-JP" altLang="en-US" sz="2400" dirty="0">
                <a:solidFill>
                  <a:srgbClr val="595959"/>
                </a:solidFill>
                <a:ea typeface="ＭＳ Ｐゴシック" charset="0"/>
              </a:rPr>
              <a:t>”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 Additional benefits mean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marginal benefits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–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not 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total benefits – </a:t>
            </a:r>
            <a:r>
              <a:rPr lang="en-US" sz="2400" dirty="0" smtClean="0">
                <a:solidFill>
                  <a:srgbClr val="595959"/>
                </a:solidFill>
                <a:ea typeface="ＭＳ Ｐゴシック" charset="0"/>
              </a:rPr>
              <a:t>and marginal benefits change the circumstances</a:t>
            </a:r>
            <a:r>
              <a:rPr lang="en-US" sz="2400" dirty="0">
                <a:solidFill>
                  <a:srgbClr val="595959"/>
                </a:solidFill>
                <a:ea typeface="ＭＳ Ｐゴシック" charset="0"/>
              </a:rPr>
              <a:t>. </a:t>
            </a:r>
          </a:p>
          <a:p>
            <a:pPr marL="0" indent="0" algn="ctr">
              <a:buNone/>
            </a:pP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7" name="Picture 6" descr="ua02_00100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460499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8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>
          <a:xfrm>
            <a:off x="457200" y="448747"/>
            <a:ext cx="8013700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Marginal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benefit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dditional </a:t>
            </a:r>
            <a:r>
              <a:rPr lang="en-US" dirty="0">
                <a:latin typeface="Gill Sans" charset="0"/>
                <a:ea typeface="ＭＳ Ｐゴシック" charset="0"/>
              </a:rPr>
              <a:t>benefit from a </a:t>
            </a:r>
            <a:r>
              <a:rPr lang="en-US" dirty="0" smtClean="0">
                <a:latin typeface="Gill Sans" charset="0"/>
                <a:ea typeface="ＭＳ Ｐゴシック" charset="0"/>
              </a:rPr>
              <a:t>choice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hanging </a:t>
            </a:r>
            <a:r>
              <a:rPr lang="en-US" dirty="0">
                <a:latin typeface="Gill Sans" charset="0"/>
                <a:ea typeface="ＭＳ Ｐゴシック" charset="0"/>
              </a:rPr>
              <a:t>with circumstances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Marginal benefit explains the diamond/water </a:t>
            </a:r>
            <a:r>
              <a:rPr lang="en-US" dirty="0" smtClean="0">
                <a:latin typeface="Gill Sans" charset="0"/>
                <a:ea typeface="ＭＳ Ｐゴシック" charset="0"/>
              </a:rPr>
              <a:t>paradox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Willingness to pay depends on marginal benefit,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not total benefit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Water is abundant, marginal benefit is low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Diamonds are scarce, marginal benefit is high</a:t>
            </a: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THE LAW OF DEMAND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1155700" y="4483100"/>
            <a:ext cx="7226300" cy="2248393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595959"/>
                </a:solidFill>
              </a:rPr>
              <a:t>The demand curve combines two forces – </a:t>
            </a:r>
            <a:r>
              <a:rPr lang="en-US" sz="2400" dirty="0" smtClean="0">
                <a:solidFill>
                  <a:srgbClr val="595959"/>
                </a:solidFill>
              </a:rPr>
              <a:t/>
            </a:r>
            <a:br>
              <a:rPr lang="en-US" sz="2400" dirty="0" smtClean="0">
                <a:solidFill>
                  <a:srgbClr val="595959"/>
                </a:solidFill>
              </a:rPr>
            </a:br>
            <a:r>
              <a:rPr lang="en-US" sz="2400" dirty="0" smtClean="0">
                <a:solidFill>
                  <a:srgbClr val="595959"/>
                </a:solidFill>
              </a:rPr>
              <a:t>switch </a:t>
            </a:r>
            <a:r>
              <a:rPr lang="en-US" sz="2400" dirty="0">
                <a:solidFill>
                  <a:srgbClr val="595959"/>
                </a:solidFill>
              </a:rPr>
              <a:t>to substitutes; willingness and ability to pay </a:t>
            </a:r>
            <a:r>
              <a:rPr lang="en-US" sz="2400" dirty="0" smtClean="0">
                <a:solidFill>
                  <a:srgbClr val="595959"/>
                </a:solidFill>
              </a:rPr>
              <a:t>– determining </a:t>
            </a:r>
            <a:r>
              <a:rPr lang="en-US" sz="2400" dirty="0">
                <a:solidFill>
                  <a:srgbClr val="595959"/>
                </a:solidFill>
              </a:rPr>
              <a:t>quantity demanded, and </a:t>
            </a:r>
            <a:r>
              <a:rPr lang="en-US" sz="2400" dirty="0" smtClean="0">
                <a:solidFill>
                  <a:srgbClr val="595959"/>
                </a:solidFill>
              </a:rPr>
              <a:t>can </a:t>
            </a:r>
            <a:r>
              <a:rPr lang="en-US" sz="2400" dirty="0">
                <a:solidFill>
                  <a:srgbClr val="595959"/>
                </a:solidFill>
              </a:rPr>
              <a:t>be read as a demand curve and as a marginal benefit curve.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endParaRPr lang="en-US" sz="2400" dirty="0" smtClean="0">
              <a:solidFill>
                <a:srgbClr val="595959"/>
              </a:solidFill>
            </a:endParaRPr>
          </a:p>
        </p:txBody>
      </p:sp>
      <p:pic>
        <p:nvPicPr>
          <p:cNvPr id="2" name="Picture 1" descr="ph02_00100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92" y="1231900"/>
            <a:ext cx="4451307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6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10"/>
            <a:ext cx="8686800" cy="4940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Quantity demanded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amount you actually plan to buy at a given price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demand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sum</a:t>
            </a:r>
            <a:r>
              <a:rPr lang="en-US" dirty="0">
                <a:latin typeface="Gill Sans" charset="0"/>
                <a:ea typeface="ＭＳ Ｐゴシック" charset="0"/>
              </a:rPr>
              <a:t> of demands of all individuals willing and able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to buy a particular product or service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Law of demand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if the price of a product or service rises,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demanded</a:t>
            </a:r>
            <a:r>
              <a:rPr lang="en-US" dirty="0">
                <a:latin typeface="Gill Sans" charset="0"/>
                <a:ea typeface="ＭＳ Ｐゴシック" charset="0"/>
              </a:rPr>
              <a:t> decreases,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other things remaining </a:t>
            </a:r>
            <a:r>
              <a:rPr lang="en-US" dirty="0" smtClean="0">
                <a:latin typeface="Gill Sans" charset="0"/>
                <a:ea typeface="ＭＳ Ｐゴシック" charset="0"/>
              </a:rPr>
              <a:t>the same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Demand curve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shows relationship between price and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quantity</a:t>
            </a:r>
            <a:r>
              <a:rPr lang="en-US" dirty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demanded</a:t>
            </a:r>
            <a:r>
              <a:rPr lang="en-US" dirty="0">
                <a:latin typeface="Gill Sans" charset="0"/>
                <a:ea typeface="ＭＳ Ｐゴシック" charset="0"/>
              </a:rPr>
              <a:t>, other things remaining the </a:t>
            </a:r>
            <a:r>
              <a:rPr lang="en-US" dirty="0" smtClean="0">
                <a:latin typeface="Gill Sans" charset="0"/>
                <a:ea typeface="ＭＳ Ｐゴシック" charset="0"/>
              </a:rPr>
              <a:t>same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380</Words>
  <Application>Microsoft Macintosh PowerPoint</Application>
  <PresentationFormat>On-screen Show (4:3)</PresentationFormat>
  <Paragraphs>119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PowerPoint Presentation</vt:lpstr>
      <vt:lpstr>PowerPoint Presentation</vt:lpstr>
      <vt:lpstr>WEIGHING BENEFITS, COSTS &amp; SUBSTITUTES</vt:lpstr>
      <vt:lpstr>PowerPoint Presentation</vt:lpstr>
      <vt:lpstr>SMART CHOICES ARE MARGINAL CHOICES</vt:lpstr>
      <vt:lpstr>PowerPoint Presentation</vt:lpstr>
      <vt:lpstr>THE LAW OF DEMAND</vt:lpstr>
      <vt:lpstr>PowerPoint Presentation</vt:lpstr>
      <vt:lpstr>Market Demand for Water</vt:lpstr>
      <vt:lpstr>Two Ways to Read a Demand Curve: Demand Curve – Read Over and Down</vt:lpstr>
      <vt:lpstr>Two Ways to Read a Demand Curve: Marginal Benefit Curve – Read Up and Over</vt:lpstr>
      <vt:lpstr>WHAT CAN CHANGE DEMAND?</vt:lpstr>
      <vt:lpstr>PowerPoint Presentation</vt:lpstr>
      <vt:lpstr>More Consumers Increase  the Market Demand for Water</vt:lpstr>
      <vt:lpstr>PowerPoint Presentation</vt:lpstr>
      <vt:lpstr>Change in Quantity Demanded</vt:lpstr>
      <vt:lpstr>Change in Demand</vt:lpstr>
      <vt:lpstr>Law of Demand and Changes in Demand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Professor Avi J Cohen</dc:creator>
  <cp:keywords/>
  <dc:description/>
  <cp:lastModifiedBy>Avi J. Cohen</cp:lastModifiedBy>
  <cp:revision>242</cp:revision>
  <cp:lastPrinted>2015-09-21T02:20:40Z</cp:lastPrinted>
  <dcterms:created xsi:type="dcterms:W3CDTF">2014-09-07T21:06:58Z</dcterms:created>
  <dcterms:modified xsi:type="dcterms:W3CDTF">2016-09-18T14:42:59Z</dcterms:modified>
  <cp:category/>
</cp:coreProperties>
</file>