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9"/>
  </p:notesMasterIdLst>
  <p:handoutMasterIdLst>
    <p:handoutMasterId r:id="rId30"/>
  </p:handoutMasterIdLst>
  <p:sldIdLst>
    <p:sldId id="413" r:id="rId2"/>
    <p:sldId id="373" r:id="rId3"/>
    <p:sldId id="374" r:id="rId4"/>
    <p:sldId id="376" r:id="rId5"/>
    <p:sldId id="377" r:id="rId6"/>
    <p:sldId id="410" r:id="rId7"/>
    <p:sldId id="378" r:id="rId8"/>
    <p:sldId id="379" r:id="rId9"/>
    <p:sldId id="380" r:id="rId10"/>
    <p:sldId id="382" r:id="rId11"/>
    <p:sldId id="381" r:id="rId12"/>
    <p:sldId id="383" r:id="rId13"/>
    <p:sldId id="384" r:id="rId14"/>
    <p:sldId id="385" r:id="rId15"/>
    <p:sldId id="386" r:id="rId16"/>
    <p:sldId id="388" r:id="rId17"/>
    <p:sldId id="389" r:id="rId18"/>
    <p:sldId id="387" r:id="rId19"/>
    <p:sldId id="390" r:id="rId20"/>
    <p:sldId id="391" r:id="rId21"/>
    <p:sldId id="393" r:id="rId22"/>
    <p:sldId id="392" r:id="rId23"/>
    <p:sldId id="415" r:id="rId24"/>
    <p:sldId id="416" r:id="rId25"/>
    <p:sldId id="395" r:id="rId26"/>
    <p:sldId id="396" r:id="rId27"/>
    <p:sldId id="397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2" autoAdjust="0"/>
    <p:restoredTop sz="52372" autoAdjust="0"/>
  </p:normalViewPr>
  <p:slideViewPr>
    <p:cSldViewPr snapToGrid="0" snapToObjects="1">
      <p:cViewPr>
        <p:scale>
          <a:sx n="75" d="100"/>
          <a:sy n="75" d="100"/>
        </p:scale>
        <p:origin x="-384" y="632"/>
      </p:cViewPr>
      <p:guideLst>
        <p:guide orient="horz" pos="289"/>
        <p:guide pos="2762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236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-16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smtClean="0"/>
              <a:t>Lecture 03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 </a:t>
            </a:r>
            <a:r>
              <a:rPr lang="en-CA" smtClean="0"/>
              <a:t> 28 </a:t>
            </a:r>
            <a:r>
              <a:rPr lang="en-CA" dirty="0" smtClean="0"/>
              <a:t>September 2015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 smtClean="0"/>
              <a:t>Lecture 01   8 September 2014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67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82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45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06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2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93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305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35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0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6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50B084-BDF3-C944-BD46-9579E35E8669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D00F2B-2DCE-A94A-B714-E4B9CADA4E2E}" type="slidenum">
              <a:rPr 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26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76676-67F3-9940-A507-EC7D76D822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77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 baseline="0" dirty="0"/>
          </a:p>
          <a:p>
            <a:endParaRPr lang="en-US" sz="2800" b="1" baseline="0" dirty="0"/>
          </a:p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20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76676-67F3-9940-A507-EC7D76D822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77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20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87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01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8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E0E619-C781-BE4D-9015-1D92917A3F34}" type="slidenum">
              <a:rPr lang="en-US" sz="1200" b="1">
                <a:solidFill>
                  <a:prstClr val="black"/>
                </a:solidFill>
              </a:rPr>
              <a:pPr eaLnBrk="1" hangingPunct="1"/>
              <a:t>3</a:t>
            </a:fld>
            <a:endParaRPr lang="en-US" sz="1200" b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029BD-123D-DE4D-A0C2-31109C3D8FDB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b="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D4A0D7-0208-BC4D-8099-18ACD029849C}" type="slidenum">
              <a:rPr lang="en-US" sz="1200">
                <a:solidFill>
                  <a:prstClr val="black"/>
                </a:solidFill>
              </a:rPr>
              <a:pPr eaLnBrk="1" hangingPunct="1"/>
              <a:t>5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5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57F71F-D762-EF41-9E4A-1F5F10326E7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7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0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2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7440061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75" y="-5"/>
            <a:ext cx="9768406" cy="68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.2-base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9" y="1132810"/>
            <a:ext cx="6240780" cy="5431536"/>
          </a:xfrm>
          <a:prstGeom prst="rect">
            <a:avLst/>
          </a:prstGeom>
        </p:spPr>
      </p:pic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98195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Paola’s Parlour Production Possibilities Frontier</a:t>
            </a:r>
          </a:p>
        </p:txBody>
      </p:sp>
      <p:sp>
        <p:nvSpPr>
          <p:cNvPr id="29698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3.2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63626" y="1688750"/>
            <a:ext cx="1859616" cy="599090"/>
            <a:chOff x="2546705" y="1691539"/>
            <a:chExt cx="1859616" cy="599090"/>
          </a:xfrm>
        </p:grpSpPr>
        <p:pic>
          <p:nvPicPr>
            <p:cNvPr id="43" name="Picture 42" descr="orange-bo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705" y="1691539"/>
              <a:ext cx="945469" cy="5990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492174" y="1854242"/>
              <a:ext cx="4487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>
                  <a:solidFill>
                    <a:prstClr val="black"/>
                  </a:solidFill>
                  <a:latin typeface="Helvetica Neue"/>
                  <a:cs typeface="Helvetica Neue"/>
                </a:rPr>
                <a:t>C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844216" y="1691539"/>
              <a:ext cx="562105" cy="551850"/>
              <a:chOff x="3837279" y="1657951"/>
              <a:chExt cx="562105" cy="551850"/>
            </a:xfrm>
          </p:grpSpPr>
          <p:sp>
            <p:nvSpPr>
              <p:cNvPr id="49" name="Down Arrow 48"/>
              <p:cNvSpPr/>
              <p:nvPr/>
            </p:nvSpPr>
            <p:spPr>
              <a:xfrm>
                <a:off x="3837279" y="1657951"/>
                <a:ext cx="540000" cy="551850"/>
              </a:xfrm>
              <a:prstGeom prst="downArrow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prstClr val="white"/>
                  </a:solidFill>
                  <a:latin typeface="Gill Sans M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950651" y="1689511"/>
                <a:ext cx="44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Helvetica Neue"/>
                    <a:cs typeface="Helvetica Neue"/>
                  </a:rPr>
                  <a:t>2</a:t>
                </a:r>
                <a:endParaRPr lang="en-US" dirty="0">
                  <a:solidFill>
                    <a:prstClr val="black"/>
                  </a:solidFill>
                  <a:latin typeface="Helvetica Neue"/>
                  <a:cs typeface="Helvetica Neue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629834" y="975462"/>
            <a:ext cx="1794607" cy="728777"/>
            <a:chOff x="1629834" y="975462"/>
            <a:chExt cx="1794607" cy="728777"/>
          </a:xfrm>
        </p:grpSpPr>
        <p:grpSp>
          <p:nvGrpSpPr>
            <p:cNvPr id="5" name="Group 4"/>
            <p:cNvGrpSpPr/>
            <p:nvPr/>
          </p:nvGrpSpPr>
          <p:grpSpPr>
            <a:xfrm>
              <a:off x="1629834" y="975462"/>
              <a:ext cx="1352904" cy="728777"/>
              <a:chOff x="1642534" y="943712"/>
              <a:chExt cx="1352904" cy="728777"/>
            </a:xfrm>
          </p:grpSpPr>
          <p:pic>
            <p:nvPicPr>
              <p:cNvPr id="16" name="Picture 15" descr="orange-box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3753" y="1342482"/>
                <a:ext cx="925830" cy="315468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642534" y="943712"/>
                <a:ext cx="44873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i="1" dirty="0" smtClean="0">
                    <a:solidFill>
                      <a:prstClr val="black"/>
                    </a:solidFill>
                    <a:latin typeface="Helvetica Neue"/>
                    <a:cs typeface="Helvetica Neue"/>
                  </a:rPr>
                  <a:t>A</a:t>
                </a:r>
                <a:endParaRPr lang="en-US" sz="2100" i="1" dirty="0">
                  <a:solidFill>
                    <a:prstClr val="black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546705" y="1256991"/>
                <a:ext cx="44873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i="1" dirty="0">
                    <a:solidFill>
                      <a:prstClr val="black"/>
                    </a:solidFill>
                    <a:latin typeface="Helvetica Neue"/>
                    <a:cs typeface="Helvetica Neue"/>
                  </a:rPr>
                  <a:t>B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859717" y="1314757"/>
              <a:ext cx="564724" cy="369332"/>
              <a:chOff x="8111166" y="3141714"/>
              <a:chExt cx="564724" cy="369332"/>
            </a:xfrm>
          </p:grpSpPr>
          <p:sp>
            <p:nvSpPr>
              <p:cNvPr id="44" name="Down Arrow 43"/>
              <p:cNvSpPr/>
              <p:nvPr/>
            </p:nvSpPr>
            <p:spPr>
              <a:xfrm>
                <a:off x="8111166" y="3217914"/>
                <a:ext cx="540000" cy="259200"/>
              </a:xfrm>
              <a:prstGeom prst="downArrow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prstClr val="white"/>
                  </a:solidFill>
                  <a:latin typeface="Gill Sans MT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227157" y="3141714"/>
                <a:ext cx="44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Helvetica Neue"/>
                    <a:cs typeface="Helvetica Neue"/>
                  </a:rPr>
                  <a:t>1</a:t>
                </a: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410541" y="3180822"/>
            <a:ext cx="2740512" cy="2711978"/>
            <a:chOff x="4435941" y="3163888"/>
            <a:chExt cx="2740512" cy="2711978"/>
          </a:xfrm>
        </p:grpSpPr>
        <p:pic>
          <p:nvPicPr>
            <p:cNvPr id="59" name="Picture 58" descr="orange-bo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941" y="3175000"/>
              <a:ext cx="904883" cy="1223963"/>
            </a:xfrm>
            <a:prstGeom prst="rect">
              <a:avLst/>
            </a:prstGeom>
          </p:spPr>
        </p:pic>
        <p:pic>
          <p:nvPicPr>
            <p:cNvPr id="60" name="Picture 59" descr="orange-bo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525" y="4394999"/>
              <a:ext cx="925830" cy="1472401"/>
            </a:xfrm>
            <a:prstGeom prst="rect">
              <a:avLst/>
            </a:prstGeom>
          </p:spPr>
        </p:pic>
        <p:sp>
          <p:nvSpPr>
            <p:cNvPr id="61" name="Down Arrow 60"/>
            <p:cNvSpPr/>
            <p:nvPr/>
          </p:nvSpPr>
          <p:spPr>
            <a:xfrm>
              <a:off x="5715021" y="3163888"/>
              <a:ext cx="540000" cy="1171046"/>
            </a:xfrm>
            <a:prstGeom prst="down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6610350" y="4487332"/>
              <a:ext cx="540000" cy="1312332"/>
            </a:xfrm>
            <a:prstGeom prst="down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59087" y="3962567"/>
              <a:ext cx="4487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>
                  <a:solidFill>
                    <a:prstClr val="black"/>
                  </a:solidFill>
                  <a:latin typeface="Helvetica Neue"/>
                  <a:cs typeface="Helvetica Neue"/>
                </a:rPr>
                <a:t>E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79355" y="5460368"/>
              <a:ext cx="4487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>
                  <a:solidFill>
                    <a:prstClr val="black"/>
                  </a:solidFill>
                  <a:latin typeface="Helvetica Neue"/>
                  <a:cs typeface="Helvetica Neue"/>
                </a:rPr>
                <a:t>F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27213" y="3563912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Helvetica Neue"/>
                  <a:cs typeface="Helvetica Neue"/>
                </a:rPr>
                <a:t>4</a:t>
              </a:r>
              <a:endParaRPr lang="en-US" dirty="0">
                <a:solidFill>
                  <a:prstClr val="black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27720" y="4910110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Helvetica Neue"/>
                  <a:cs typeface="Helvetica Neue"/>
                </a:rPr>
                <a:t>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80137" y="2278207"/>
            <a:ext cx="1823845" cy="921888"/>
            <a:chOff x="3513421" y="2257039"/>
            <a:chExt cx="1823845" cy="921888"/>
          </a:xfrm>
        </p:grpSpPr>
        <p:sp>
          <p:nvSpPr>
            <p:cNvPr id="54" name="Down Arrow 53"/>
            <p:cNvSpPr/>
            <p:nvPr/>
          </p:nvSpPr>
          <p:spPr>
            <a:xfrm>
              <a:off x="4777082" y="2257040"/>
              <a:ext cx="540000" cy="833293"/>
            </a:xfrm>
            <a:prstGeom prst="down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42644" y="2763429"/>
              <a:ext cx="4487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>
                  <a:solidFill>
                    <a:prstClr val="black"/>
                  </a:solidFill>
                  <a:latin typeface="Helvetica Neue"/>
                  <a:cs typeface="Helvetica Neue"/>
                </a:rPr>
                <a:t>D</a:t>
              </a:r>
            </a:p>
          </p:txBody>
        </p:sp>
        <p:pic>
          <p:nvPicPr>
            <p:cNvPr id="56" name="Picture 55" descr="orange-bo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421" y="2257039"/>
              <a:ext cx="925830" cy="917961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888533" y="2467717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Helvetica Neue"/>
                  <a:cs typeface="Helvetica Neue"/>
                </a:rPr>
                <a:t>3</a:t>
              </a:r>
              <a:endParaRPr lang="en-US" dirty="0">
                <a:solidFill>
                  <a:prstClr val="black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69" name="Picture 68" descr="3.2-text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84" y="1993093"/>
            <a:ext cx="2475738" cy="877824"/>
          </a:xfrm>
          <a:prstGeom prst="rect">
            <a:avLst/>
          </a:prstGeom>
        </p:spPr>
      </p:pic>
      <p:pic>
        <p:nvPicPr>
          <p:cNvPr id="9" name="Picture 8" descr="Fig3.2-curvr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54" y="1272632"/>
            <a:ext cx="4766310" cy="46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5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Paola’s Parlour Marginal Opportunity Costs</a:t>
            </a:r>
          </a:p>
        </p:txBody>
      </p:sp>
      <p:sp>
        <p:nvSpPr>
          <p:cNvPr id="31746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3.3</a:t>
            </a:r>
          </a:p>
        </p:txBody>
      </p:sp>
      <p:pic>
        <p:nvPicPr>
          <p:cNvPr id="31747" name="Picture 4" descr="Table3.3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285875"/>
            <a:ext cx="87439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able3.3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481263"/>
            <a:ext cx="34559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able3.3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208338"/>
            <a:ext cx="337343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able3.3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3935413"/>
            <a:ext cx="345598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75692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Increasing marginal opportunity costs arise </a:t>
            </a:r>
            <a:r>
              <a:rPr lang="en-US" dirty="0" smtClean="0">
                <a:latin typeface="Gill Sans" charset="0"/>
                <a:ea typeface="ＭＳ Ｐゴシック" charset="0"/>
              </a:rPr>
              <a:t>because inputs </a:t>
            </a:r>
            <a:r>
              <a:rPr lang="en-US" dirty="0">
                <a:latin typeface="Gill Sans" charset="0"/>
                <a:ea typeface="ＭＳ Ｐゴシック" charset="0"/>
              </a:rPr>
              <a:t>are not equally productive in all activities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Where inputs are equally productive in all activities, marginal opportunity costs are constant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Law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of supply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if the price of a product or service rises,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quantity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supplied </a:t>
            </a:r>
            <a:r>
              <a:rPr lang="en-US" dirty="0" smtClean="0">
                <a:latin typeface="Gill Sans" charset="0"/>
                <a:ea typeface="ＭＳ Ｐゴシック" charset="0"/>
              </a:rPr>
              <a:t>increases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Market supply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sum</a:t>
            </a:r>
            <a:r>
              <a:rPr lang="en-US" dirty="0">
                <a:latin typeface="Gill Sans" charset="0"/>
                <a:ea typeface="ＭＳ Ｐゴシック" charset="0"/>
              </a:rPr>
              <a:t> of supplies of all businesses willing to produce a particular product or service</a:t>
            </a:r>
          </a:p>
          <a:p>
            <a:pPr marL="0" indent="0">
              <a:lnSpc>
                <a:spcPct val="114000"/>
              </a:lnSpc>
              <a:buNone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10242" y="0"/>
            <a:ext cx="6123517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Marginal Opportunity Cost of Additional Piercings Measured in Fingernail Sets</a:t>
            </a:r>
          </a:p>
        </p:txBody>
      </p:sp>
      <p:pic>
        <p:nvPicPr>
          <p:cNvPr id="33795" name="Picture 2" descr="Table_3.4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3167063"/>
            <a:ext cx="395922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fg03_0040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29" y="1866899"/>
            <a:ext cx="4504334" cy="4416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497806" y="0"/>
            <a:ext cx="6148388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Marginal Opportunity Cost of Additional Piercings Measured in $</a:t>
            </a:r>
          </a:p>
        </p:txBody>
      </p:sp>
      <p:pic>
        <p:nvPicPr>
          <p:cNvPr id="35843" name="Picture 2" descr="Table_3.4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498850"/>
            <a:ext cx="3792538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 descr="Fig3.4b-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1473200"/>
            <a:ext cx="5145087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6" descr="Fig3.4b-text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58938"/>
            <a:ext cx="27606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2577042" y="0"/>
            <a:ext cx="3989917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Supply of Piercings</a:t>
            </a:r>
          </a:p>
        </p:txBody>
      </p:sp>
      <p:pic>
        <p:nvPicPr>
          <p:cNvPr id="37891" name="Picture 3" descr="Fig3.5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63" y="1473200"/>
            <a:ext cx="5105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1" descr="Table_3.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2980796"/>
            <a:ext cx="37433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2400300" y="0"/>
            <a:ext cx="649446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Reading the Supply Curve as </a:t>
            </a:r>
            <a:r>
              <a:rPr lang="en-US" dirty="0" smtClean="0">
                <a:ea typeface="ＭＳ Ｐゴシック" charset="0"/>
              </a:rPr>
              <a:t/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a </a:t>
            </a:r>
            <a:r>
              <a:rPr lang="en-US" dirty="0">
                <a:ea typeface="ＭＳ Ｐゴシック" charset="0"/>
              </a:rPr>
              <a:t>Supply Curve</a:t>
            </a:r>
          </a:p>
        </p:txBody>
      </p:sp>
      <p:sp>
        <p:nvSpPr>
          <p:cNvPr id="38914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3.6a</a:t>
            </a:r>
          </a:p>
        </p:txBody>
      </p:sp>
      <p:pic>
        <p:nvPicPr>
          <p:cNvPr id="38915" name="Picture 1" descr="Figure3.6a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881063"/>
            <a:ext cx="6254750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ure3.6a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92438"/>
            <a:ext cx="320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ure3.6a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068638"/>
            <a:ext cx="27463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2443163" y="0"/>
            <a:ext cx="6840537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Reading </a:t>
            </a:r>
            <a:r>
              <a:rPr lang="en-US" dirty="0" smtClean="0">
                <a:ea typeface="ＭＳ Ｐゴシック" charset="0"/>
              </a:rPr>
              <a:t>Supply </a:t>
            </a:r>
            <a:r>
              <a:rPr lang="en-US" dirty="0">
                <a:ea typeface="ＭＳ Ｐゴシック" charset="0"/>
              </a:rPr>
              <a:t>Curve as </a:t>
            </a:r>
            <a:r>
              <a:rPr lang="en-US" dirty="0" smtClean="0">
                <a:ea typeface="ＭＳ Ｐゴシック" charset="0"/>
              </a:rPr>
              <a:t/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a Marginal </a:t>
            </a:r>
            <a:r>
              <a:rPr lang="en-US" dirty="0">
                <a:ea typeface="ＭＳ Ｐゴシック" charset="0"/>
              </a:rPr>
              <a:t>Cost Curve</a:t>
            </a:r>
          </a:p>
        </p:txBody>
      </p:sp>
      <p:sp>
        <p:nvSpPr>
          <p:cNvPr id="39938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3.6b</a:t>
            </a:r>
          </a:p>
        </p:txBody>
      </p:sp>
      <p:pic>
        <p:nvPicPr>
          <p:cNvPr id="39939" name="Picture 1" descr="Figure3.6b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936625"/>
            <a:ext cx="6192838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ure3.6b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090863"/>
            <a:ext cx="274638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ure3.6b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03550"/>
            <a:ext cx="320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Supply curve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shows relationship between price and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quantity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supplied</a:t>
            </a:r>
            <a:r>
              <a:rPr lang="en-US" dirty="0">
                <a:latin typeface="Gill Sans" charset="0"/>
                <a:ea typeface="ＭＳ Ｐゴシック" charset="0"/>
              </a:rPr>
              <a:t>, other things remaining the same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There are two ways to read a supply curve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As a supply curve,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read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over and down </a:t>
            </a:r>
            <a:r>
              <a:rPr lang="en-US" dirty="0">
                <a:latin typeface="Gill Sans" charset="0"/>
                <a:ea typeface="ＭＳ Ｐゴシック" charset="0"/>
              </a:rPr>
              <a:t>from </a:t>
            </a:r>
            <a:r>
              <a:rPr lang="en-US" dirty="0" smtClean="0">
                <a:latin typeface="Gill Sans" charset="0"/>
                <a:ea typeface="ＭＳ Ｐゴシック" charset="0"/>
              </a:rPr>
              <a:t>price to </a:t>
            </a:r>
            <a:r>
              <a:rPr lang="en-US" dirty="0">
                <a:latin typeface="Gill Sans" charset="0"/>
                <a:ea typeface="ＭＳ Ｐゴシック" charset="0"/>
              </a:rPr>
              <a:t>quantity supplied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As a marginal cost curve,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read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up and over </a:t>
            </a:r>
            <a:r>
              <a:rPr lang="en-US" dirty="0">
                <a:latin typeface="Gill Sans" charset="0"/>
                <a:ea typeface="ＭＳ Ｐゴシック" charset="0"/>
              </a:rPr>
              <a:t>from quantity supplied to </a:t>
            </a:r>
            <a:r>
              <a:rPr lang="en-US" dirty="0" smtClean="0">
                <a:latin typeface="Gill Sans" charset="0"/>
                <a:ea typeface="ＭＳ Ｐゴシック" charset="0"/>
              </a:rPr>
              <a:t>price</a:t>
            </a:r>
          </a:p>
          <a:p>
            <a:r>
              <a:rPr lang="en-US" dirty="0" smtClean="0">
                <a:latin typeface="Gill Sans" charset="0"/>
                <a:ea typeface="ＭＳ Ｐゴシック" charset="0"/>
              </a:rPr>
              <a:t>A </a:t>
            </a:r>
            <a:r>
              <a:rPr lang="en-US" dirty="0">
                <a:latin typeface="Gill Sans" charset="0"/>
                <a:ea typeface="ＭＳ Ｐゴシック" charset="0"/>
              </a:rPr>
              <a:t>marginal cost curve shows the minimum price businesses will accept </a:t>
            </a:r>
            <a:r>
              <a:rPr lang="en-US" dirty="0" smtClean="0">
                <a:latin typeface="Gill Sans" charset="0"/>
                <a:ea typeface="ＭＳ Ｐゴシック" charset="0"/>
              </a:rPr>
              <a:t>that </a:t>
            </a:r>
            <a:r>
              <a:rPr lang="en-US" dirty="0">
                <a:latin typeface="Gill Sans" charset="0"/>
                <a:ea typeface="ＭＳ Ｐゴシック" charset="0"/>
              </a:rPr>
              <a:t>covers all marginal opportunity costs of production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2"/>
          <p:cNvSpPr>
            <a:spLocks noGrp="1"/>
          </p:cNvSpPr>
          <p:nvPr>
            <p:ph type="ctrTitle"/>
          </p:nvPr>
        </p:nvSpPr>
        <p:spPr>
          <a:xfrm>
            <a:off x="584200" y="952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WHAT CAN CHANGE SUPPLY?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372534" y="4497388"/>
            <a:ext cx="8398933" cy="1611312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Quantity supplied is changed only by a change in price. </a:t>
            </a:r>
            <a:br>
              <a:rPr lang="en-US" sz="2400" dirty="0" smtClean="0">
                <a:solidFill>
                  <a:srgbClr val="595959"/>
                </a:solidFill>
              </a:rPr>
            </a:br>
            <a:r>
              <a:rPr lang="en-US" sz="2400" dirty="0" smtClean="0">
                <a:solidFill>
                  <a:srgbClr val="595959"/>
                </a:solidFill>
              </a:rPr>
              <a:t>Supply is changed by all other influences on business decisions.</a:t>
            </a:r>
          </a:p>
        </p:txBody>
      </p:sp>
      <p:pic>
        <p:nvPicPr>
          <p:cNvPr id="2" name="Picture 1" descr="noodle-robo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52510"/>
            <a:ext cx="4287840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COSTS ARE OPPORTUNITY COSTS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1333184" y="1162050"/>
            <a:ext cx="3810316" cy="524510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Businesses must pay higher prices to obtain more of an input because opportunity costs change with circumstances.  </a:t>
            </a:r>
            <a:endParaRPr lang="en-US" sz="2400" dirty="0" smtClean="0">
              <a:solidFill>
                <a:srgbClr val="595959"/>
              </a:solidFill>
              <a:ea typeface="ＭＳ Ｐゴシック" charset="0"/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The 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marginal costs of additional inputs (like labour) are ultimately opportunity costs — the best alternative use of the input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.</a:t>
            </a:r>
            <a:endParaRPr lang="en-US" sz="2400" dirty="0">
              <a:solidFill>
                <a:srgbClr val="595959"/>
              </a:solidFill>
              <a:ea typeface="ＭＳ Ｐゴシック" charset="0"/>
            </a:endParaRPr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25201"/>
          <a:stretch>
            <a:fillRect/>
          </a:stretch>
        </p:blipFill>
        <p:spPr bwMode="auto">
          <a:xfrm>
            <a:off x="5333959" y="1136650"/>
            <a:ext cx="2879766" cy="56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1"/>
          <p:cNvSpPr>
            <a:spLocks noGrp="1"/>
          </p:cNvSpPr>
          <p:nvPr>
            <p:ph idx="1"/>
          </p:nvPr>
        </p:nvSpPr>
        <p:spPr>
          <a:xfrm>
            <a:off x="457200" y="446828"/>
            <a:ext cx="8229600" cy="565391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Supply is a catch-all term summarizing all possible influences on businesses’ willingness to produce a particular product or service</a:t>
            </a:r>
          </a:p>
          <a:p>
            <a:pPr lvl="1"/>
            <a: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Increase in supply</a:t>
            </a:r>
            <a:b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>
                <a:latin typeface="Gill Sans" charset="0"/>
                <a:ea typeface="ＭＳ Ｐゴシック" charset="0"/>
              </a:rPr>
              <a:t>increase in businesses’ willingness to produce. Rightward shift of supply curve.</a:t>
            </a:r>
          </a:p>
          <a:p>
            <a:pPr lvl="1"/>
            <a: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Decrease in supply</a:t>
            </a:r>
            <a:r>
              <a:rPr lang="en-US">
                <a:latin typeface="Gill Sans" charset="0"/>
                <a:ea typeface="ＭＳ Ｐゴシック" charset="0"/>
              </a:rPr>
              <a:t/>
            </a:r>
            <a:br>
              <a:rPr lang="en-US">
                <a:latin typeface="Gill Sans" charset="0"/>
                <a:ea typeface="ＭＳ Ｐゴシック" charset="0"/>
              </a:rPr>
            </a:br>
            <a:r>
              <a:rPr lang="en-US">
                <a:latin typeface="Gill Sans" charset="0"/>
                <a:ea typeface="ＭＳ Ｐゴシック" charset="0"/>
              </a:rPr>
              <a:t>decrease in businesses’ willingness to produce. Leftward shift of supply curve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3" descr="Table_3.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3276600"/>
            <a:ext cx="31623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Increase in Market Supply of Piercings</a:t>
            </a: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1177131" y="4933157"/>
            <a:ext cx="1216025" cy="407988"/>
          </a:xfrm>
          <a:prstGeom prst="rect">
            <a:avLst/>
          </a:prstGeom>
          <a:solidFill>
            <a:srgbClr val="ABE1FA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1989" name="Picture 8" descr="Fig3.7-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486025"/>
            <a:ext cx="5729288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566988" y="2486025"/>
            <a:ext cx="5826125" cy="3259138"/>
            <a:chOff x="2566988" y="2486025"/>
            <a:chExt cx="5826125" cy="3259138"/>
          </a:xfrm>
        </p:grpSpPr>
        <p:sp>
          <p:nvSpPr>
            <p:cNvPr id="8" name="Rectangle 7"/>
            <p:cNvSpPr/>
            <p:nvPr/>
          </p:nvSpPr>
          <p:spPr bwMode="auto">
            <a:xfrm rot="16200000">
              <a:off x="2165350" y="4932363"/>
              <a:ext cx="1214438" cy="411162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  <p:pic>
          <p:nvPicPr>
            <p:cNvPr id="41992" name="Picture 5" descr="Fig3.7-build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829" y="2486025"/>
              <a:ext cx="2615284" cy="2720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8195733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Supply changes with changes in technology, environment, prices of inputs, prices of related products or services produced, expected future prices</a:t>
            </a:r>
            <a:r>
              <a:rPr lang="en-US" dirty="0" smtClean="0">
                <a:latin typeface="Gill Sans" charset="0"/>
                <a:ea typeface="ＭＳ Ｐゴシック" charset="0"/>
              </a:rPr>
              <a:t>, </a:t>
            </a:r>
            <a:r>
              <a:rPr lang="en-US" dirty="0">
                <a:latin typeface="Gill Sans" charset="0"/>
                <a:ea typeface="ＭＳ Ｐゴシック" charset="0"/>
              </a:rPr>
              <a:t>number of businesses</a:t>
            </a:r>
            <a:r>
              <a:rPr lang="en-US" dirty="0" smtClean="0">
                <a:latin typeface="Gill Sans" charset="0"/>
                <a:ea typeface="ＭＳ Ｐゴシック" charset="0"/>
              </a:rPr>
              <a:t>. For example, </a:t>
            </a:r>
            <a:r>
              <a:rPr lang="en-US" dirty="0">
                <a:latin typeface="Gill Sans" charset="0"/>
                <a:ea typeface="ＭＳ Ｐゴシック" charset="0"/>
              </a:rPr>
              <a:t>s</a:t>
            </a:r>
            <a:r>
              <a:rPr lang="en-US" dirty="0" smtClean="0">
                <a:latin typeface="Gill Sans" charset="0"/>
                <a:ea typeface="ＭＳ Ｐゴシック" charset="0"/>
              </a:rPr>
              <a:t>upply </a:t>
            </a:r>
            <a:r>
              <a:rPr lang="en-US" dirty="0">
                <a:latin typeface="Gill Sans" charset="0"/>
                <a:ea typeface="ＭＳ Ｐゴシック" charset="0"/>
              </a:rPr>
              <a:t>increases </a:t>
            </a:r>
            <a:r>
              <a:rPr lang="en-US" dirty="0" smtClean="0">
                <a:latin typeface="Gill Sans" charset="0"/>
                <a:ea typeface="ＭＳ Ｐゴシック" charset="0"/>
              </a:rPr>
              <a:t>with: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i</a:t>
            </a:r>
            <a:r>
              <a:rPr lang="en-US" dirty="0" smtClean="0">
                <a:latin typeface="Gill Sans" charset="0"/>
                <a:ea typeface="ＭＳ Ｐゴシック" charset="0"/>
              </a:rPr>
              <a:t>mprovement </a:t>
            </a:r>
            <a:r>
              <a:rPr lang="en-US" dirty="0">
                <a:latin typeface="Gill Sans" charset="0"/>
                <a:ea typeface="ＭＳ Ｐゴシック" charset="0"/>
              </a:rPr>
              <a:t>in technology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3" descr="Table_3.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3276600"/>
            <a:ext cx="31623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530350" y="186263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Increase in Market Supply of Piercings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(Marginal Cost Reading)</a:t>
            </a: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1177131" y="4933157"/>
            <a:ext cx="1216025" cy="407988"/>
          </a:xfrm>
          <a:prstGeom prst="rect">
            <a:avLst/>
          </a:prstGeom>
          <a:solidFill>
            <a:srgbClr val="ABE1FA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1989" name="Picture 8" descr="Fig3.7-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486025"/>
            <a:ext cx="5729288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566988" y="2486025"/>
            <a:ext cx="5826125" cy="3259138"/>
            <a:chOff x="2566988" y="2486025"/>
            <a:chExt cx="5826125" cy="3259138"/>
          </a:xfrm>
        </p:grpSpPr>
        <p:sp>
          <p:nvSpPr>
            <p:cNvPr id="8" name="Rectangle 7"/>
            <p:cNvSpPr/>
            <p:nvPr/>
          </p:nvSpPr>
          <p:spPr bwMode="auto">
            <a:xfrm rot="16200000">
              <a:off x="2165350" y="4932363"/>
              <a:ext cx="1214438" cy="411162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  <p:pic>
          <p:nvPicPr>
            <p:cNvPr id="41992" name="Picture 5" descr="Fig3.7-build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829" y="2486025"/>
              <a:ext cx="2615284" cy="2720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489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8195733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Supply changes with changes in technology, environment, prices of inputs, prices of related products or services produced, expected future prices</a:t>
            </a:r>
            <a:r>
              <a:rPr lang="en-US" dirty="0" smtClean="0">
                <a:latin typeface="Gill Sans" charset="0"/>
                <a:ea typeface="ＭＳ Ｐゴシック" charset="0"/>
              </a:rPr>
              <a:t>, </a:t>
            </a:r>
            <a:r>
              <a:rPr lang="en-US" dirty="0">
                <a:latin typeface="Gill Sans" charset="0"/>
                <a:ea typeface="ＭＳ Ｐゴシック" charset="0"/>
              </a:rPr>
              <a:t>number of businesses</a:t>
            </a:r>
            <a:r>
              <a:rPr lang="en-US" dirty="0" smtClean="0">
                <a:latin typeface="Gill Sans" charset="0"/>
                <a:ea typeface="ＭＳ Ｐゴシック" charset="0"/>
              </a:rPr>
              <a:t>. For example, </a:t>
            </a:r>
            <a:r>
              <a:rPr lang="en-US" dirty="0">
                <a:latin typeface="Gill Sans" charset="0"/>
                <a:ea typeface="ＭＳ Ｐゴシック" charset="0"/>
              </a:rPr>
              <a:t>s</a:t>
            </a:r>
            <a:r>
              <a:rPr lang="en-US" dirty="0" smtClean="0">
                <a:latin typeface="Gill Sans" charset="0"/>
                <a:ea typeface="ＭＳ Ｐゴシック" charset="0"/>
              </a:rPr>
              <a:t>upply </a:t>
            </a:r>
            <a:r>
              <a:rPr lang="en-US" dirty="0">
                <a:latin typeface="Gill Sans" charset="0"/>
                <a:ea typeface="ＭＳ Ｐゴシック" charset="0"/>
              </a:rPr>
              <a:t>increases </a:t>
            </a:r>
            <a:r>
              <a:rPr lang="en-US" dirty="0" smtClean="0">
                <a:latin typeface="Gill Sans" charset="0"/>
                <a:ea typeface="ＭＳ Ｐゴシック" charset="0"/>
              </a:rPr>
              <a:t>with: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i</a:t>
            </a:r>
            <a:r>
              <a:rPr lang="en-US" dirty="0" smtClean="0">
                <a:latin typeface="Gill Sans" charset="0"/>
                <a:ea typeface="ＭＳ Ｐゴシック" charset="0"/>
              </a:rPr>
              <a:t>mprovement </a:t>
            </a:r>
            <a:r>
              <a:rPr lang="en-US" dirty="0">
                <a:latin typeface="Gill Sans" charset="0"/>
                <a:ea typeface="ＭＳ Ｐゴシック" charset="0"/>
              </a:rPr>
              <a:t>in technology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e</a:t>
            </a:r>
            <a:r>
              <a:rPr lang="en-US" dirty="0" smtClean="0">
                <a:latin typeface="Gill Sans" charset="0"/>
                <a:ea typeface="ＭＳ Ｐゴシック" charset="0"/>
              </a:rPr>
              <a:t>nvironmental </a:t>
            </a:r>
            <a:r>
              <a:rPr lang="en-US" dirty="0">
                <a:latin typeface="Gill Sans" charset="0"/>
                <a:ea typeface="ＭＳ Ｐゴシック" charset="0"/>
              </a:rPr>
              <a:t>change helping production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f</a:t>
            </a:r>
            <a:r>
              <a:rPr lang="en-US" dirty="0" smtClean="0">
                <a:latin typeface="Gill Sans" charset="0"/>
                <a:ea typeface="ＭＳ Ｐゴシック" charset="0"/>
              </a:rPr>
              <a:t>all </a:t>
            </a:r>
            <a:r>
              <a:rPr lang="en-US" dirty="0">
                <a:latin typeface="Gill Sans" charset="0"/>
                <a:ea typeface="ＭＳ Ｐゴシック" charset="0"/>
              </a:rPr>
              <a:t>in price of an input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f</a:t>
            </a:r>
            <a:r>
              <a:rPr lang="en-US" dirty="0" smtClean="0">
                <a:latin typeface="Gill Sans" charset="0"/>
                <a:ea typeface="ＭＳ Ｐゴシック" charset="0"/>
              </a:rPr>
              <a:t>all </a:t>
            </a:r>
            <a:r>
              <a:rPr lang="en-US" dirty="0">
                <a:latin typeface="Gill Sans" charset="0"/>
                <a:ea typeface="ＭＳ Ｐゴシック" charset="0"/>
              </a:rPr>
              <a:t>in price of a related product or service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f</a:t>
            </a:r>
            <a:r>
              <a:rPr lang="en-US" dirty="0" smtClean="0">
                <a:latin typeface="Gill Sans" charset="0"/>
                <a:ea typeface="ＭＳ Ｐゴシック" charset="0"/>
              </a:rPr>
              <a:t>all </a:t>
            </a:r>
            <a:r>
              <a:rPr lang="en-US" dirty="0">
                <a:latin typeface="Gill Sans" charset="0"/>
                <a:ea typeface="ＭＳ Ｐゴシック" charset="0"/>
              </a:rPr>
              <a:t>in expected future price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i</a:t>
            </a:r>
            <a:r>
              <a:rPr lang="en-US" dirty="0" smtClean="0">
                <a:latin typeface="Gill Sans" charset="0"/>
                <a:ea typeface="ＭＳ Ｐゴシック" charset="0"/>
              </a:rPr>
              <a:t>ncrease </a:t>
            </a:r>
            <a:r>
              <a:rPr lang="en-US" dirty="0">
                <a:latin typeface="Gill Sans" charset="0"/>
                <a:ea typeface="ＭＳ Ｐゴシック" charset="0"/>
              </a:rPr>
              <a:t>in number of businesses</a:t>
            </a:r>
          </a:p>
        </p:txBody>
      </p:sp>
    </p:spTree>
    <p:extLst>
      <p:ext uri="{BB962C8B-B14F-4D97-AF65-F5344CB8AC3E}">
        <p14:creationId xmlns:p14="http://schemas.microsoft.com/office/powerpoint/2010/main" val="47623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Change in Quantity Supplied</a:t>
            </a:r>
          </a:p>
        </p:txBody>
      </p:sp>
      <p:sp>
        <p:nvSpPr>
          <p:cNvPr id="43010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3.8a</a:t>
            </a:r>
          </a:p>
        </p:txBody>
      </p:sp>
      <p:pic>
        <p:nvPicPr>
          <p:cNvPr id="6" name="Picture 5" descr="Fig3.8a-buil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3271838"/>
            <a:ext cx="12477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Fig3.8a-build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38" y="1790700"/>
            <a:ext cx="1249362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" descr="Fig3.8a-ba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54163"/>
            <a:ext cx="6618288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3.8a-build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927225"/>
            <a:ext cx="275748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3.8a-build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398713"/>
            <a:ext cx="2476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Change in Supply</a:t>
            </a:r>
          </a:p>
        </p:txBody>
      </p:sp>
      <p:sp>
        <p:nvSpPr>
          <p:cNvPr id="44034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3.8b</a:t>
            </a:r>
          </a:p>
        </p:txBody>
      </p:sp>
      <p:pic>
        <p:nvPicPr>
          <p:cNvPr id="44035" name="Picture 1" descr="Fig3.8b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557338"/>
            <a:ext cx="66309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3.8b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1728788"/>
            <a:ext cx="2886075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3.8b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565275"/>
            <a:ext cx="339407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747309" y="0"/>
            <a:ext cx="564938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 Law of Supply and Changes in Supply</a:t>
            </a:r>
          </a:p>
        </p:txBody>
      </p:sp>
      <p:pic>
        <p:nvPicPr>
          <p:cNvPr id="45058" name="Content Placeholder 2" descr="Table_3.9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44" b="-14944"/>
          <a:stretch>
            <a:fillRect/>
          </a:stretch>
        </p:blipFill>
        <p:spPr>
          <a:xfrm>
            <a:off x="457200" y="752475"/>
            <a:ext cx="8229600" cy="511175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1"/>
          <p:cNvSpPr>
            <a:spLocks noGrp="1"/>
          </p:cNvSpPr>
          <p:nvPr>
            <p:ph idx="1"/>
          </p:nvPr>
        </p:nvSpPr>
        <p:spPr>
          <a:xfrm>
            <a:off x="457200" y="446828"/>
            <a:ext cx="8382000" cy="565391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cost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additional opportunity cost of increasing quantity supplied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Marginal cost changes with circumstances 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Increases as you increase quantity supplied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To buy inputs, a business must pay the price matching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best opportunity cost of the input owner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ctrTitle"/>
          </p:nvPr>
        </p:nvSpPr>
        <p:spPr>
          <a:xfrm>
            <a:off x="647384" y="-31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SUNK COSTS DON</a:t>
            </a:r>
            <a:r>
              <a:rPr lang="en-CA" dirty="0">
                <a:ea typeface="ＭＳ Ｐゴシック" charset="0"/>
              </a:rPr>
              <a:t>’</a:t>
            </a:r>
            <a:r>
              <a:rPr lang="en-US" altLang="ja-JP" dirty="0">
                <a:ea typeface="ＭＳ Ｐゴシック" charset="0"/>
              </a:rPr>
              <a:t>T MATTER </a:t>
            </a:r>
            <a:br>
              <a:rPr lang="en-US" altLang="ja-JP" dirty="0">
                <a:ea typeface="ＭＳ Ｐゴシック" charset="0"/>
              </a:rPr>
            </a:br>
            <a:r>
              <a:rPr lang="en-US" altLang="ja-JP" dirty="0">
                <a:ea typeface="ＭＳ Ｐゴシック" charset="0"/>
              </a:rPr>
              <a:t>FOR FUTURE CHOICES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1199834" y="4432300"/>
            <a:ext cx="6667500" cy="1549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595959"/>
                </a:solidFill>
                <a:ea typeface="ＭＳ Ｐゴシック" charset="0"/>
              </a:rPr>
              <a:t>Sunk costs that cannot be reversed are </a:t>
            </a:r>
            <a:r>
              <a:rPr lang="en-US" dirty="0" smtClean="0">
                <a:solidFill>
                  <a:srgbClr val="BD4536"/>
                </a:solidFill>
                <a:ea typeface="ＭＳ Ｐゴシック" charset="0"/>
              </a:rPr>
              <a:t>not</a:t>
            </a:r>
            <a:r>
              <a:rPr lang="en-US" dirty="0" smtClean="0">
                <a:solidFill>
                  <a:srgbClr val="595959"/>
                </a:solidFill>
                <a:ea typeface="ＭＳ Ｐゴシック" charset="0"/>
              </a:rPr>
              <a:t> </a:t>
            </a:r>
            <a:r>
              <a:rPr lang="en-US" dirty="0">
                <a:solidFill>
                  <a:srgbClr val="595959"/>
                </a:solidFill>
                <a:ea typeface="ＭＳ Ｐゴシック" charset="0"/>
              </a:rPr>
              <a:t>part </a:t>
            </a:r>
            <a:r>
              <a:rPr lang="en-US" dirty="0" smtClean="0">
                <a:solidFill>
                  <a:srgbClr val="595959"/>
                </a:solidFill>
                <a:ea typeface="ＭＳ Ｐゴシック" charset="0"/>
              </a:rPr>
              <a:t>of </a:t>
            </a:r>
            <a:r>
              <a:rPr lang="en-US" dirty="0">
                <a:solidFill>
                  <a:srgbClr val="595959"/>
                </a:solidFill>
                <a:ea typeface="ＭＳ Ｐゴシック" charset="0"/>
              </a:rPr>
              <a:t>o</a:t>
            </a:r>
            <a:r>
              <a:rPr lang="en-US" dirty="0" smtClean="0">
                <a:solidFill>
                  <a:srgbClr val="595959"/>
                </a:solidFill>
                <a:ea typeface="ＭＳ Ｐゴシック" charset="0"/>
              </a:rPr>
              <a:t>pportunity </a:t>
            </a:r>
            <a:r>
              <a:rPr lang="en-US" dirty="0">
                <a:solidFill>
                  <a:srgbClr val="595959"/>
                </a:solidFill>
                <a:ea typeface="ＭＳ Ｐゴシック" charset="0"/>
              </a:rPr>
              <a:t>costs. </a:t>
            </a:r>
            <a:r>
              <a:rPr lang="en-US" dirty="0" smtClean="0">
                <a:solidFill>
                  <a:srgbClr val="595959"/>
                </a:solidFill>
                <a:ea typeface="ＭＳ Ｐゴシック" charset="0"/>
              </a:rPr>
              <a:t>Sunk </a:t>
            </a:r>
            <a:r>
              <a:rPr lang="en-US" dirty="0">
                <a:solidFill>
                  <a:srgbClr val="595959"/>
                </a:solidFill>
                <a:ea typeface="ＭＳ Ｐゴシック" charset="0"/>
              </a:rPr>
              <a:t>costs do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not</a:t>
            </a:r>
            <a:r>
              <a:rPr lang="en-US" dirty="0">
                <a:solidFill>
                  <a:srgbClr val="595959"/>
                </a:solidFill>
                <a:ea typeface="ＭＳ Ｐゴシック" charset="0"/>
              </a:rPr>
              <a:t> influence smart, </a:t>
            </a:r>
            <a:r>
              <a:rPr lang="en-US" dirty="0" smtClean="0">
                <a:solidFill>
                  <a:srgbClr val="595959"/>
                </a:solidFill>
                <a:ea typeface="ＭＳ Ｐゴシック" charset="0"/>
              </a:rPr>
              <a:t>forward</a:t>
            </a:r>
            <a:r>
              <a:rPr lang="en-US" dirty="0">
                <a:solidFill>
                  <a:srgbClr val="595959"/>
                </a:solidFill>
                <a:ea typeface="ＭＳ Ｐゴシック" charset="0"/>
              </a:rPr>
              <a:t>-looking decisions</a:t>
            </a:r>
            <a:r>
              <a:rPr lang="en-US" dirty="0" smtClean="0">
                <a:solidFill>
                  <a:srgbClr val="595959"/>
                </a:solidFill>
                <a:ea typeface="ＭＳ Ｐゴシック" charset="0"/>
              </a:rPr>
              <a:t>.</a:t>
            </a:r>
            <a:endParaRPr lang="en-US" dirty="0">
              <a:solidFill>
                <a:srgbClr val="595959"/>
              </a:solidFill>
              <a:ea typeface="ＭＳ Ｐゴシック" charset="0"/>
            </a:endParaRPr>
          </a:p>
        </p:txBody>
      </p:sp>
      <p:pic>
        <p:nvPicPr>
          <p:cNvPr id="3" name="Picture 2" descr="KEY-2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84" y="1558159"/>
            <a:ext cx="2895600" cy="291224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Sunk costs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past expenses that cannot be recovered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Sunk costs are the same no matter which fork in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the road you take, so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 influence on smart choices</a:t>
            </a:r>
          </a:p>
          <a:p>
            <a:pPr lvl="1"/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Not</a:t>
            </a:r>
            <a:r>
              <a:rPr lang="en-US" dirty="0">
                <a:latin typeface="Gill Sans" charset="0"/>
                <a:ea typeface="ＭＳ Ｐゴシック" charset="0"/>
              </a:rPr>
              <a:t> part of opportunity costs to consider when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making forward-looking choices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sz="quarter" idx="10"/>
          </p:nvPr>
        </p:nvSpPr>
        <p:spPr>
          <a:xfrm>
            <a:off x="457201" y="1222375"/>
            <a:ext cx="7132918" cy="5111750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 smtClean="0">
                <a:latin typeface="Gill Sans" charset="0"/>
                <a:ea typeface="ＭＳ Ｐゴシック" charset="0"/>
              </a:rPr>
              <a:t>Suppose </a:t>
            </a:r>
            <a:r>
              <a:rPr lang="en-US" dirty="0">
                <a:latin typeface="Gill Sans" charset="0"/>
                <a:ea typeface="ＭＳ Ｐゴシック" charset="0"/>
              </a:rPr>
              <a:t>you have just paid your bus fare. </a:t>
            </a:r>
            <a:r>
              <a:rPr lang="en-US" dirty="0" smtClean="0">
                <a:latin typeface="Gill Sans" charset="0"/>
                <a:ea typeface="ＭＳ Ｐゴシック" charset="0"/>
              </a:rPr>
              <a:t> A </a:t>
            </a:r>
            <a:r>
              <a:rPr lang="en-US" dirty="0">
                <a:latin typeface="Gill Sans" charset="0"/>
                <a:ea typeface="ＭＳ Ｐゴシック" charset="0"/>
              </a:rPr>
              <a:t>friend in a car pulls up and offers you a ride. Explain how you would decide between staying on the bus or taking the ride, </a:t>
            </a: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latin typeface="Gill Sans" charset="0"/>
                <a:ea typeface="ＭＳ Ｐゴシック" charset="0"/>
              </a:rPr>
              <a:t>the influence of the paid fare on your choice.</a:t>
            </a:r>
            <a:br>
              <a:rPr lang="en-US" dirty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  <a:p>
            <a:pPr marL="228600" lvl="1" indent="0"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Dropping a course decision …</a:t>
            </a:r>
          </a:p>
          <a:p>
            <a:pPr marL="0" indent="0">
              <a:buNone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0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8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THE LAW OF SUPPLY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4294967295"/>
          </p:nvPr>
        </p:nvSpPr>
        <p:spPr>
          <a:xfrm>
            <a:off x="1174750" y="4152900"/>
            <a:ext cx="6794500" cy="2679700"/>
          </a:xfrm>
        </p:spPr>
        <p:txBody>
          <a:bodyPr/>
          <a:lstStyle/>
          <a:p>
            <a:pPr marL="0" indent="0" algn="ctr" eaLnBrk="1" hangingPunct="1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If the price of a product or service rises, quantity supplied increases. Businesses increase production when higher prices either create higher profits or cover higher marginal opportunity costs of production.</a:t>
            </a:r>
          </a:p>
        </p:txBody>
      </p:sp>
      <p:pic>
        <p:nvPicPr>
          <p:cNvPr id="2" name="Picture 1" descr="Table_3.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6" y="2222500"/>
            <a:ext cx="8066868" cy="17627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889794" y="1079500"/>
            <a:ext cx="7364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BD4536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 smtClean="0">
                <a:solidFill>
                  <a:srgbClr val="595959"/>
                </a:solidFill>
                <a:latin typeface="Gill Sans"/>
                <a:ea typeface="ＭＳ Ｐゴシック" charset="0"/>
                <a:cs typeface="Gill Sans"/>
              </a:rPr>
              <a:t>Your Supply of Hours Worked</a:t>
            </a:r>
            <a:endParaRPr lang="en-US" dirty="0">
              <a:solidFill>
                <a:srgbClr val="595959"/>
              </a:solidFill>
              <a:latin typeface="Gill Sans"/>
              <a:ea typeface="ＭＳ Ｐゴシック" charset="0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Supply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businesses’ willingness to produce a particular product or service because price covers all opportunity costs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Quantity supplied 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quantity you actually plan to supply at a given price</a:t>
            </a:r>
          </a:p>
          <a:p>
            <a:pPr>
              <a:lnSpc>
                <a:spcPct val="105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opportunity cost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complete term for any cost relevant to a smart decision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All opportunity costs are marginal costs;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all </a:t>
            </a:r>
            <a:r>
              <a:rPr lang="en-US" dirty="0">
                <a:latin typeface="Gill Sans" charset="0"/>
                <a:ea typeface="ＭＳ Ｐゴシック" charset="0"/>
              </a:rPr>
              <a:t>marginal costs are opportunity costs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98195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Paola’s Parlour Production Possibilities Frontier</a:t>
            </a:r>
          </a:p>
        </p:txBody>
      </p:sp>
      <p:sp>
        <p:nvSpPr>
          <p:cNvPr id="30722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3.2</a:t>
            </a:r>
          </a:p>
        </p:txBody>
      </p:sp>
      <p:pic>
        <p:nvPicPr>
          <p:cNvPr id="30723" name="Picture 1" descr="Table_3.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2776538"/>
            <a:ext cx="3400425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Fig3.2-comple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1143000"/>
            <a:ext cx="5078412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black-d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3390900"/>
            <a:ext cx="54864" cy="54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487</Words>
  <Application>Microsoft Macintosh PowerPoint</Application>
  <PresentationFormat>On-screen Show (4:3)</PresentationFormat>
  <Paragraphs>104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2_Office Theme</vt:lpstr>
      <vt:lpstr>PowerPoint Presentation</vt:lpstr>
      <vt:lpstr>COSTS ARE OPPORTUNITY COSTS</vt:lpstr>
      <vt:lpstr>PowerPoint Presentation</vt:lpstr>
      <vt:lpstr>SUNK COSTS DON’T MATTER  FOR FUTURE CHOICES</vt:lpstr>
      <vt:lpstr>PowerPoint Presentation</vt:lpstr>
      <vt:lpstr>PowerPoint Presentation</vt:lpstr>
      <vt:lpstr>THE LAW OF SUPPLY</vt:lpstr>
      <vt:lpstr>PowerPoint Presentation</vt:lpstr>
      <vt:lpstr>Paola’s Parlour Production Possibilities Frontier</vt:lpstr>
      <vt:lpstr>Paola’s Parlour Production Possibilities Frontier</vt:lpstr>
      <vt:lpstr>Paola’s Parlour Marginal Opportunity Costs</vt:lpstr>
      <vt:lpstr>PowerPoint Presentation</vt:lpstr>
      <vt:lpstr>Marginal Opportunity Cost of Additional Piercings Measured in Fingernail Sets</vt:lpstr>
      <vt:lpstr>Marginal Opportunity Cost of Additional Piercings Measured in $</vt:lpstr>
      <vt:lpstr>Market Supply of Piercings</vt:lpstr>
      <vt:lpstr>Reading the Supply Curve as  a Supply Curve</vt:lpstr>
      <vt:lpstr>Reading Supply Curve as  a Marginal Cost Curve</vt:lpstr>
      <vt:lpstr>PowerPoint Presentation</vt:lpstr>
      <vt:lpstr>WHAT CAN CHANGE SUPPLY?</vt:lpstr>
      <vt:lpstr>PowerPoint Presentation</vt:lpstr>
      <vt:lpstr>Increase in Market Supply of Piercings</vt:lpstr>
      <vt:lpstr>PowerPoint Presentation</vt:lpstr>
      <vt:lpstr>Increase in Market Supply of Piercings (Marginal Cost Reading)</vt:lpstr>
      <vt:lpstr>PowerPoint Presentation</vt:lpstr>
      <vt:lpstr>Change in Quantity Supplied</vt:lpstr>
      <vt:lpstr>Change in Supply</vt:lpstr>
      <vt:lpstr> Law of Supply and Changes in Supply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Prof Avi J Cohen</dc:creator>
  <cp:keywords/>
  <dc:description/>
  <cp:lastModifiedBy>Avi J. Cohen</cp:lastModifiedBy>
  <cp:revision>262</cp:revision>
  <cp:lastPrinted>2015-09-21T02:20:40Z</cp:lastPrinted>
  <dcterms:created xsi:type="dcterms:W3CDTF">2014-09-07T21:06:58Z</dcterms:created>
  <dcterms:modified xsi:type="dcterms:W3CDTF">2016-09-25T14:09:29Z</dcterms:modified>
  <cp:category/>
</cp:coreProperties>
</file>