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6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A3183-235B-F5BE-335E-89229B202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FD3CA-0676-1D8E-8C1E-408A7A98A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DA727-4EB2-FCFA-B12C-F8EF588E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086AE-14CC-C048-36AF-E325EF43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4370F-C604-C417-3775-6B2AC4F6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9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7897A-1EE3-0BBF-2DF7-359419AA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0EB04-371E-B07A-A999-77DF5DEDD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C68DA-C706-7C59-E5DE-E4875C2A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8A368-00CF-8DD4-D6A3-589F002F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E75C4-A764-688B-B419-C7F650F3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5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13CD5B-92ED-4790-0C21-A1920A3F9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60A32-1B9B-A734-5F4C-104E273F0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B17B4-E0FA-E079-00AD-124E1D7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E9B4B-563C-BC49-5884-2FE11A7F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A0E32-B953-CC22-9B27-D18799AB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0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629B6-BC61-8F14-C8AF-97E8A3A1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FCA9F-DB7C-D331-846D-AF364CA5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27BCE-0EDF-8004-97F9-63B2CAC6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8459F-BBBD-FEF6-7E87-F73368DF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80A13-6E43-6199-FEB2-184D4746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8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507F-638A-805E-593A-ED4A23AF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E9919-E8ED-DEC6-84E1-AD40AE13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EBDCE-C1AC-4CF4-E90B-29977AF1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A3C7F-0313-96C8-133C-619648FD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A35AA-9B42-F50C-B386-B977BFB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9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9031C-FF2E-4B07-57F0-0BF02C8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B4EFA-47C2-3421-85E6-888472375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B3AA6-E726-616D-45A8-47C379511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E27F9-8A2D-5F09-3575-8A7F1FA8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E4D7F-C0B7-5B4C-7254-075116F1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5C5C7-A6D2-F586-E5F9-72D6BD57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2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E1121-DF0C-C125-73BF-2DFD5C46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FB2B4-56F9-315E-BCEC-39E216A5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34622-1D25-E7DE-2D13-67BE8BAA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99CD3B-F61D-8789-7941-903C62649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5592BA-B0BC-206A-C686-5A40AE11A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F8F133-9003-143B-F0B0-7DCBC691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7EC7C2-792A-99B1-E65A-63DD6A90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B8D122-BAFB-0F5A-8D7B-FEA8473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1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EE08C-DF01-AD00-6EED-2B135E87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EA0819-4ADA-D4D4-26BB-26495F46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5B528-FC30-8277-32EA-5DA55E7A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5198CF-C79E-AE77-BDCE-14AA7243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3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2CD877-3E81-B9F1-51B5-09B215EE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60EEAB-4DE3-C0CB-F376-491D3EDE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AD4A0-ABFC-ADA3-E5E7-7B305E3B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6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731F0-231F-FE94-B01C-4BB9EDC0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82112-4A98-EABD-E02D-835F5801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3B6C0F-364D-9F32-3531-E44DC083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A0CA5-6A24-AB4B-879F-9DCF7EF6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98E0F-F920-85DB-D347-15E678E6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A669F-95E5-37B4-6455-0F41EE22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52A24-0E63-D0CC-9D5D-18224EC8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385FB4-225F-29E5-EB46-A254E186F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F3D96A-34FC-A9B0-E38D-EA9FD8CA7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6D0B3-C6B4-AEEC-06BF-3502C883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E26E1-B604-C17E-BA58-E4C72037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AF53F-54F5-8420-E4B7-9F35A500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4309AB-E226-887A-121C-4E7EE16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7CF5F-2D92-4AD4-0449-752AA7407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FF4B9-7D64-A693-FD78-5A83C022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4255-341A-48CD-9D2F-2B8BBEED4D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7FBD0-BF33-7C92-161D-52DCA33A3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4DB0A-CA74-21F5-BB32-4DCA72F8E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B617-5D5F-44E1-92DD-B4DFFB2F8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714B8-583D-B0BB-D0E3-6ECBE4786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9E2E5-6219-0874-CED0-CBE74D694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5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0785D-8BE2-BC85-B4D8-29A5AC43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1. IMDB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电影评分数据</a:t>
            </a:r>
            <a:b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	1.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统计参演电影类型最多的</a:t>
            </a: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位演员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B436-D730-B480-B59F-B1FFBC0D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45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0785D-8BE2-BC85-B4D8-29A5AC43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1. IMDB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电影评分数据</a:t>
            </a:r>
            <a:b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	1.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统计参演电影类型最多的</a:t>
            </a: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位演员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B436-D730-B480-B59F-B1FFBC0D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06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3AA06-1D1B-FE18-B8F6-F5384693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89EFF-C514-6022-6743-DB47FFED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0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DFA44-2584-8DC7-80BE-3FB3AE2C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265DB-1570-0B83-300E-5630651F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6BF77-AD7C-0F7F-FFAF-CB2CA38F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EC0C6-F30B-B38E-A413-6A081319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6838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IMDB </a:t>
            </a:r>
            <a:r>
              <a:rPr lang="zh-CN" altLang="en-US" dirty="0"/>
              <a:t>电影评分数据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 统计参演电影类型最多的</a:t>
            </a:r>
            <a:r>
              <a:rPr lang="en-US" altLang="zh-CN" dirty="0"/>
              <a:t>3</a:t>
            </a:r>
            <a:r>
              <a:rPr lang="zh-CN" altLang="en-US" dirty="0"/>
              <a:t>位演员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统计收益最高的三类电影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个人年收入调查数据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受教育程度和收入之间的关系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全球新冠肺炎</a:t>
            </a:r>
            <a:r>
              <a:rPr lang="en-US" altLang="zh-CN" dirty="0"/>
              <a:t>COVID-19 </a:t>
            </a:r>
            <a:r>
              <a:rPr lang="zh-CN" altLang="en-US" dirty="0"/>
              <a:t>数据集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全球疫情趋势变化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全球各国确诊人数前</a:t>
            </a:r>
            <a:r>
              <a:rPr lang="en-US" altLang="zh-CN" dirty="0"/>
              <a:t>30</a:t>
            </a:r>
            <a:r>
              <a:rPr lang="zh-CN" altLang="en-US" dirty="0"/>
              <a:t>名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全球各国疫情情况一览并统计确诊人数最多、最少的</a:t>
            </a:r>
            <a:r>
              <a:rPr lang="en-US" altLang="zh-CN" dirty="0"/>
              <a:t>30</a:t>
            </a:r>
            <a:r>
              <a:rPr lang="zh-CN" altLang="en-US" dirty="0"/>
              <a:t>个国家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安居客租房信息数据集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考察安居客数据中，租金与房屋面积、地区的关系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商店会员购物数据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不同年龄性别人群的消费能力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用现金买水果的男士中哪个年龄段的最多</a:t>
            </a:r>
          </a:p>
        </p:txBody>
      </p:sp>
    </p:spTree>
    <p:extLst>
      <p:ext uri="{BB962C8B-B14F-4D97-AF65-F5344CB8AC3E}">
        <p14:creationId xmlns:p14="http://schemas.microsoft.com/office/powerpoint/2010/main" val="40161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0FBEC-A8F6-C06C-20F6-DACE0482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b="1" i="0" spc="0" dirty="0">
                <a:solidFill>
                  <a:srgbClr val="000000"/>
                </a:solidFill>
                <a:effectLst/>
                <a:latin typeface="Helvetica Neue"/>
              </a:rPr>
              <a:t>关键代码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DF8AA-8D12-951E-9102-9441EF4E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6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7CAA6-86C6-4DB3-CDBA-A5D6B313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用到的包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9718F-C651-573A-997F-D7210B06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import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numpy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as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np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import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pandas </a:t>
            </a:r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as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pd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import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matplotlib</a:t>
            </a:r>
            <a:r>
              <a:rPr lang="en-US" altLang="zh-CN" b="0" i="0" spc="0" dirty="0" err="1">
                <a:solidFill>
                  <a:srgbClr val="999999"/>
                </a:solidFill>
                <a:effectLst/>
                <a:latin typeface="Monaco"/>
              </a:rPr>
              <a:t>.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pyplot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as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plt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import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seaborn </a:t>
            </a:r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as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sns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from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pylab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import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mpl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import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re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from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pyecharts</a:t>
            </a:r>
            <a:r>
              <a:rPr lang="en-US" altLang="zh-CN" b="0" i="0" spc="0" dirty="0" err="1">
                <a:solidFill>
                  <a:srgbClr val="999999"/>
                </a:solidFill>
                <a:effectLst/>
                <a:latin typeface="Monaco"/>
              </a:rPr>
              <a:t>.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charts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import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Map</a:t>
            </a:r>
            <a:r>
              <a:rPr lang="en-US" altLang="zh-CN" b="0" i="0" spc="0" dirty="0" err="1">
                <a:solidFill>
                  <a:srgbClr val="999999"/>
                </a:solidFill>
                <a:effectLst/>
                <a:latin typeface="Monaco"/>
              </a:rPr>
              <a:t>,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Page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from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 err="1">
                <a:solidFill>
                  <a:srgbClr val="000000"/>
                </a:solidFill>
                <a:effectLst/>
                <a:latin typeface="Monaco"/>
              </a:rPr>
              <a:t>pyecharts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import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options </a:t>
            </a:r>
            <a:r>
              <a:rPr lang="en-US" altLang="zh-CN" b="0" i="0" spc="0" dirty="0">
                <a:solidFill>
                  <a:srgbClr val="0077AA"/>
                </a:solidFill>
                <a:effectLst/>
                <a:latin typeface="Monaco"/>
              </a:rPr>
              <a:t>as</a:t>
            </a:r>
            <a:r>
              <a:rPr lang="en-US" altLang="zh-CN" b="0" i="0" spc="0" dirty="0">
                <a:solidFill>
                  <a:srgbClr val="000000"/>
                </a:solidFill>
                <a:effectLst/>
                <a:latin typeface="Monaco"/>
              </a:rPr>
              <a:t> opts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9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0785D-8BE2-BC85-B4D8-29A5AC43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1. IMDB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电影评分数据</a:t>
            </a:r>
            <a:b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	1.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统计参演电影类型最多的</a:t>
            </a: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位演员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B436-D730-B480-B59F-B1FFBC0D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Helvetica Neue"/>
              </a:rPr>
              <a:t>此选题由曾舸舵、王翔采用不同实现方式处理。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43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0785D-8BE2-BC85-B4D8-29A5AC43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1. IMDB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电影评分数据</a:t>
            </a:r>
            <a:b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	1.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统计参演电影类型最多的</a:t>
            </a: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位演员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B436-D730-B480-B59F-B1FFBC0D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Helvetica Neue"/>
              </a:rPr>
              <a:t>曾舸舵部分：将数据读取为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Helvetica Neue"/>
              </a:rPr>
              <a:t>data_imdb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Helvetica Neue"/>
              </a:rPr>
              <a:t>，并设置电影名称为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Helvetica Neue"/>
              </a:rPr>
              <a:t>index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Helvetica Neue"/>
              </a:rPr>
              <a:t>。</a:t>
            </a:r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Helvetica Neue"/>
              </a:rPr>
              <a:t>观察数据后发现，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Helvetica Neue"/>
              </a:rPr>
              <a:t>Genre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Helvetica Neue"/>
              </a:rPr>
              <a:t>和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Helvetica Neue"/>
              </a:rPr>
              <a:t>Actors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Helvetica Neue"/>
              </a:rPr>
              <a:t>两列的数据是字符串形式，且分隔符为逗号和部分空格。将这两列的数据都处理成列表形式。</a:t>
            </a:r>
          </a:p>
          <a:p>
            <a:pPr algn="l"/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data_imdb</a:t>
            </a:r>
            <a:r>
              <a:rPr lang="en-US" altLang="zh-CN" sz="1800" b="0" i="0" spc="0" dirty="0" err="1">
                <a:solidFill>
                  <a:srgbClr val="999999"/>
                </a:solidFill>
                <a:effectLst/>
                <a:latin typeface="Monaco"/>
              </a:rPr>
              <a:t>.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loc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[:,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sz="1800" b="0" i="0" spc="0" dirty="0">
                <a:solidFill>
                  <a:srgbClr val="669900"/>
                </a:solidFill>
                <a:effectLst/>
                <a:latin typeface="Monaco"/>
              </a:rPr>
              <a:t>"Genre"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]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sz="1800" b="0" i="0" spc="0" dirty="0">
                <a:solidFill>
                  <a:srgbClr val="9A6E3A"/>
                </a:solidFill>
                <a:effectLst/>
                <a:latin typeface="Monaco"/>
              </a:rPr>
              <a:t>=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data_imdb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[</a:t>
            </a:r>
            <a:r>
              <a:rPr lang="en-US" altLang="zh-CN" sz="1800" b="0" i="0" spc="0" dirty="0">
                <a:solidFill>
                  <a:srgbClr val="669900"/>
                </a:solidFill>
                <a:effectLst/>
                <a:latin typeface="Monaco"/>
              </a:rPr>
              <a:t>"Genre"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].</a:t>
            </a:r>
            <a:r>
              <a:rPr lang="en-US" altLang="zh-CN" sz="1800" b="0" i="0" spc="0" dirty="0" err="1">
                <a:solidFill>
                  <a:srgbClr val="669900"/>
                </a:solidFill>
                <a:effectLst/>
                <a:latin typeface="Monaco"/>
              </a:rPr>
              <a:t>str</a:t>
            </a:r>
            <a:r>
              <a:rPr lang="en-US" altLang="zh-CN" sz="1800" b="0" i="0" spc="0" dirty="0" err="1">
                <a:solidFill>
                  <a:srgbClr val="999999"/>
                </a:solidFill>
                <a:effectLst/>
                <a:latin typeface="Monaco"/>
              </a:rPr>
              <a:t>.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split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(</a:t>
            </a:r>
            <a:r>
              <a:rPr lang="en-US" altLang="zh-CN" sz="1800" b="0" i="0" spc="0" dirty="0">
                <a:solidFill>
                  <a:srgbClr val="669900"/>
                </a:solidFill>
                <a:effectLst/>
                <a:latin typeface="Monaco"/>
              </a:rPr>
              <a:t>r",\s*"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)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data_imdb</a:t>
            </a:r>
            <a:r>
              <a:rPr lang="en-US" altLang="zh-CN" sz="1800" b="0" i="0" spc="0" dirty="0" err="1">
                <a:solidFill>
                  <a:srgbClr val="999999"/>
                </a:solidFill>
                <a:effectLst/>
                <a:latin typeface="Monaco"/>
              </a:rPr>
              <a:t>.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loc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[:,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sz="1800" b="0" i="0" spc="0" dirty="0">
                <a:solidFill>
                  <a:srgbClr val="669900"/>
                </a:solidFill>
                <a:effectLst/>
                <a:latin typeface="Monaco"/>
              </a:rPr>
              <a:t>"Actors"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]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sz="1800" b="0" i="0" spc="0" dirty="0">
                <a:solidFill>
                  <a:srgbClr val="9A6E3A"/>
                </a:solidFill>
                <a:effectLst/>
                <a:latin typeface="Monaco"/>
              </a:rPr>
              <a:t>=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data_imdb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[</a:t>
            </a:r>
            <a:r>
              <a:rPr lang="en-US" altLang="zh-CN" sz="1800" b="0" i="0" spc="0" dirty="0">
                <a:solidFill>
                  <a:srgbClr val="669900"/>
                </a:solidFill>
                <a:effectLst/>
                <a:latin typeface="Monaco"/>
              </a:rPr>
              <a:t>"Actors"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].</a:t>
            </a:r>
            <a:r>
              <a:rPr lang="en-US" altLang="zh-CN" sz="1800" b="0" i="0" spc="0" dirty="0" err="1">
                <a:solidFill>
                  <a:srgbClr val="669900"/>
                </a:solidFill>
                <a:effectLst/>
                <a:latin typeface="Monaco"/>
              </a:rPr>
              <a:t>str</a:t>
            </a:r>
            <a:r>
              <a:rPr lang="en-US" altLang="zh-CN" sz="1800" b="0" i="0" spc="0" dirty="0" err="1">
                <a:solidFill>
                  <a:srgbClr val="999999"/>
                </a:solidFill>
                <a:effectLst/>
                <a:latin typeface="Monaco"/>
              </a:rPr>
              <a:t>.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split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(</a:t>
            </a:r>
            <a:r>
              <a:rPr lang="en-US" altLang="zh-CN" sz="1800" b="0" i="0" spc="0" dirty="0">
                <a:solidFill>
                  <a:srgbClr val="669900"/>
                </a:solidFill>
                <a:effectLst/>
                <a:latin typeface="Monaco"/>
              </a:rPr>
              <a:t>r",\s*"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)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Helvetica Neue"/>
              </a:rPr>
              <a:t>2. 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Helvetica Neue"/>
              </a:rPr>
              <a:t>建立演员与所演电影种类的表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Helvetica Neue"/>
              </a:rPr>
              <a:t>df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Helvetica Neue"/>
              </a:rPr>
              <a:t>， 并将初始值设为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Helvetica Neue"/>
              </a:rPr>
              <a:t>False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df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sz="1800" b="0" i="0" spc="0" dirty="0">
                <a:solidFill>
                  <a:srgbClr val="9A6E3A"/>
                </a:solidFill>
                <a:effectLst/>
                <a:latin typeface="Monaco"/>
              </a:rPr>
              <a:t>=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pd</a:t>
            </a:r>
            <a:r>
              <a:rPr lang="en-US" altLang="zh-CN" sz="1800" b="0" i="0" spc="0" dirty="0" err="1">
                <a:solidFill>
                  <a:srgbClr val="999999"/>
                </a:solidFill>
                <a:effectLst/>
                <a:latin typeface="Monaco"/>
              </a:rPr>
              <a:t>.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DataFrame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(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index</a:t>
            </a:r>
            <a:r>
              <a:rPr lang="en-US" altLang="zh-CN" sz="1800" b="0" i="0" spc="0" dirty="0">
                <a:solidFill>
                  <a:srgbClr val="9A6E3A"/>
                </a:solidFill>
                <a:effectLst/>
                <a:latin typeface="Monaco"/>
              </a:rPr>
              <a:t>=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actors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,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 columns</a:t>
            </a:r>
            <a:r>
              <a:rPr lang="en-US" altLang="zh-CN" sz="1800" b="0" i="0" spc="0" dirty="0">
                <a:solidFill>
                  <a:srgbClr val="9A6E3A"/>
                </a:solidFill>
                <a:effectLst/>
                <a:latin typeface="Monaco"/>
              </a:rPr>
              <a:t>=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genres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)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df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sz="1800" b="0" i="0" spc="0" dirty="0">
                <a:solidFill>
                  <a:srgbClr val="9A6E3A"/>
                </a:solidFill>
                <a:effectLst/>
                <a:latin typeface="Monaco"/>
              </a:rPr>
              <a:t>=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df</a:t>
            </a:r>
            <a:r>
              <a:rPr lang="en-US" altLang="zh-CN" sz="1800" b="0" i="0" spc="0" dirty="0" err="1">
                <a:solidFill>
                  <a:srgbClr val="999999"/>
                </a:solidFill>
                <a:effectLst/>
                <a:latin typeface="Monaco"/>
              </a:rPr>
              <a:t>.</a:t>
            </a:r>
            <a:r>
              <a:rPr lang="en-US" altLang="zh-CN" sz="1800" b="0" i="0" spc="0" dirty="0" err="1">
                <a:solidFill>
                  <a:srgbClr val="000000"/>
                </a:solidFill>
                <a:effectLst/>
                <a:latin typeface="Monaco"/>
              </a:rPr>
              <a:t>fillna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(</a:t>
            </a:r>
            <a:r>
              <a:rPr lang="en-US" altLang="zh-CN" sz="1800" b="0" i="0" spc="0" dirty="0">
                <a:solidFill>
                  <a:srgbClr val="990055"/>
                </a:solidFill>
                <a:effectLst/>
                <a:latin typeface="Monaco"/>
              </a:rPr>
              <a:t>False</a:t>
            </a:r>
            <a:r>
              <a:rPr lang="en-US" altLang="zh-CN" sz="1800" b="0" i="0" spc="0" dirty="0">
                <a:solidFill>
                  <a:srgbClr val="999999"/>
                </a:solidFill>
                <a:effectLst/>
                <a:latin typeface="Monaco"/>
              </a:rPr>
              <a:t>)</a:t>
            </a:r>
            <a:endParaRPr lang="en-US" altLang="zh-CN" dirty="0">
              <a:effectLst/>
            </a:endParaRPr>
          </a:p>
          <a:p>
            <a:pPr marL="0" indent="0" algn="l"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433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0785D-8BE2-BC85-B4D8-29A5AC43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1. IMDB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电影评分数据</a:t>
            </a:r>
            <a:b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	1.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统计参演电影类型最多的</a:t>
            </a: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位演员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B436-D730-B480-B59F-B1FFBC0D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61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0785D-8BE2-BC85-B4D8-29A5AC43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1. IMDB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电影评分数据</a:t>
            </a:r>
            <a:b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	1.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统计参演电影类型最多的</a:t>
            </a: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位演员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B436-D730-B480-B59F-B1FFBC0D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67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0785D-8BE2-BC85-B4D8-29A5AC43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1. IMDB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电影评分数据</a:t>
            </a:r>
            <a:b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	1. 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统计参演电影类型最多的</a:t>
            </a:r>
            <a:r>
              <a:rPr lang="en-US" altLang="zh-CN" sz="1800" b="1" i="0" spc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zh-CN" altLang="en-US" sz="1800" b="1" i="0" spc="0" dirty="0">
                <a:solidFill>
                  <a:srgbClr val="000000"/>
                </a:solidFill>
                <a:effectLst/>
                <a:latin typeface="Helvetica Neue"/>
              </a:rPr>
              <a:t>位演员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B436-D730-B480-B59F-B1FFBC0D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67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465</Words>
  <Application>Microsoft Office PowerPoint</Application>
  <PresentationFormat>宽屏</PresentationFormat>
  <Paragraphs>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Helvetica Neue</vt:lpstr>
      <vt:lpstr>Monaco</vt:lpstr>
      <vt:lpstr>等线</vt:lpstr>
      <vt:lpstr>等线 Light</vt:lpstr>
      <vt:lpstr>Arial</vt:lpstr>
      <vt:lpstr>Office 主题​​</vt:lpstr>
      <vt:lpstr> </vt:lpstr>
      <vt:lpstr>1 选题</vt:lpstr>
      <vt:lpstr>2.关键代码</vt:lpstr>
      <vt:lpstr>用到的包</vt:lpstr>
      <vt:lpstr>1. IMDB 电影评分数据  1. 统计参演电影类型最多的3位演员</vt:lpstr>
      <vt:lpstr>1. IMDB 电影评分数据  1. 统计参演电影类型最多的3位演员</vt:lpstr>
      <vt:lpstr>1. IMDB 电影评分数据  1. 统计参演电影类型最多的3位演员</vt:lpstr>
      <vt:lpstr>1. IMDB 电影评分数据  1. 统计参演电影类型最多的3位演员</vt:lpstr>
      <vt:lpstr>1. IMDB 电影评分数据  1. 统计参演电影类型最多的3位演员</vt:lpstr>
      <vt:lpstr>1. IMDB 电影评分数据  1. 统计参演电影类型最多的3位演员</vt:lpstr>
      <vt:lpstr>1. IMDB 电影评分数据  1. 统计参演电影类型最多的3位演员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曾 舸舵</dc:creator>
  <cp:lastModifiedBy>曾 舸舵</cp:lastModifiedBy>
  <cp:revision>1</cp:revision>
  <dcterms:created xsi:type="dcterms:W3CDTF">2022-05-09T11:02:59Z</dcterms:created>
  <dcterms:modified xsi:type="dcterms:W3CDTF">2022-05-09T11:23:47Z</dcterms:modified>
</cp:coreProperties>
</file>