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5"/>
  </p:notesMasterIdLst>
  <p:sldIdLst>
    <p:sldId id="256" r:id="rId4"/>
    <p:sldId id="257" r:id="rId6"/>
    <p:sldId id="330" r:id="rId7"/>
    <p:sldId id="341" r:id="rId8"/>
    <p:sldId id="332" r:id="rId9"/>
    <p:sldId id="335" r:id="rId10"/>
    <p:sldId id="264" r:id="rId11"/>
    <p:sldId id="263" r:id="rId12"/>
    <p:sldId id="273" r:id="rId13"/>
    <p:sldId id="262"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AFF69C1-7A14-4DD4-9293-DF9C7EDF6F23}">
          <p14:sldIdLst>
            <p14:sldId id="256"/>
            <p14:sldId id="257"/>
            <p14:sldId id="330"/>
            <p14:sldId id="341"/>
            <p14:sldId id="332"/>
            <p14:sldId id="335"/>
            <p14:sldId id="264"/>
            <p14:sldId id="263"/>
            <p14:sldId id="273"/>
            <p14:sldId id="262"/>
          </p14:sldIdLst>
        </p14:section>
      </p14:sectionLst>
    </p:ext>
    <p:ext uri="{EFAFB233-063F-42B5-8137-9DF3F51BA10A}">
      <p15:sldGuideLst xmlns:p15="http://schemas.microsoft.com/office/powerpoint/2012/main">
        <p15:guide id="1" orient="horz" pos="2252"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5C1"/>
    <a:srgbClr val="4EBCCA"/>
    <a:srgbClr val="80D6CE"/>
    <a:srgbClr val="1E7CA8"/>
    <a:srgbClr val="F7F5F6"/>
    <a:srgbClr val="167CC4"/>
    <a:srgbClr val="E6E6E6"/>
    <a:srgbClr val="3FAAEA"/>
    <a:srgbClr val="F3EDED"/>
    <a:srgbClr val="759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5" autoAdjust="0"/>
    <p:restoredTop sz="94660"/>
  </p:normalViewPr>
  <p:slideViewPr>
    <p:cSldViewPr snapToGrid="0" showGuides="1">
      <p:cViewPr varScale="1">
        <p:scale>
          <a:sx n="91" d="100"/>
          <a:sy n="91" d="100"/>
        </p:scale>
        <p:origin x="72" y="92"/>
      </p:cViewPr>
      <p:guideLst>
        <p:guide orient="horz" pos="2252"/>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38.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19T15:14:08"/>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9065.9 2315.49,'16'0,"0"0,0 0,-1 0,1 0,0 0,0 0,0 0,0 0,0 0,-16 16,16-16,-16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19T15:14:08"/>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9128.9 2347.49,'0'16,"16"-16,0 0,-16 16,16-16,0 0,0 0,0 0,0 0,0 0,0 0,0 0,-1 0,1 0,0 0,-16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19T15:14:08"/>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9224.9 2283.49,'32'0,"-16"0,0 0,-16-16,15 16,1 0,-32 0,1 0,15 16,0-16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19T15:14:08"/>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9128.9 2347.49,'16'0,"0"0,0 16,0-16,0 0,0 0,0 0,0 0,0 0,0 0,-1 0,1 0,-16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19T15:14:08"/>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9001.9 2363.49,'16'0,"-16"-16,32 16,-16 0,-16-16,16 16,16-16,-1 16,-15 0,0-16,0 16,0 0,0-16,0 16,0 0,-16-16,16 16,0 0,-1 0,-15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19T15:14:08"/>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9160.9 2299.49,'16'0,"-16"16,16-16,0 0,0 0,-16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19T15:14:08"/>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9128.9 2363.49,'16'0,"0"0,0 0,0 0,-32 0,0 0,0 0,0 0,1 0,-1 0,0 0,0 0,0 0,0 0,16 16,16-16,0 0,-16 16,16-16,0 0,0 16,-1-16,1 0,-32 0,1 0,-1 0,16 16,16-16,-1 0,1 0,0 0,0 0,0 0,0 0,-16 15,16-15,16 0,-16 0,-32 0,0 0,0-15,0 15,-16-16,16 0,0 0,0 16,1-16,-1 16,32 0,-16-16,15 16,1 0,0-16,16 16,-16 0,0-16,0 16,0 0,16-16,-17 16,1 0,-32 0,1 0,-1 0,0 0,0 0,0 0,0 0,-16 0,16 0,-31 0,31 0,0 0,0 0,0 0,0 0,16 16,16-16,0 0,-16 16,16 0,0-16,0 0,-1 16,17-16,-16 0,0 0,0 16,0-16,0 0,0 0,0 16,0-16,15 16,-15-16,-32 0,0 0,1 0,-1-16,-32 16,32 0,-32-16,32 16,-15-16,-1 16,16 0,0 0,0 0,32 0,0 0,0 0,0 0,0 0,-1 0,1 0,16 0,0 0,-16 0,16 0,0 0,-17 0,1 0,0 0,-32 0,-15-16,15 16,0-16,-16 16,16 0,0 0,-16-16,16 16,0 0,-15 0,15 0,0 0,0 0,32 0,-16-16,16 16,0 0,15 0,-15 0,0 0,16 0,-16-16,16 0,0 16,-16 0,15-15,-15 15,-16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19T15:14:08"/>
    </inkml:context>
    <inkml:brush xml:id="br0">
      <inkml:brushProperty name="width" value="0.05292" units="cm"/>
      <inkml:brushProperty name="height" value="0.05292" units="cm"/>
      <inkml:brushProperty name="color" value="#ffffff"/>
      <inkml:brushProperty name="ignorePressure" value="0"/>
    </inkml:brush>
  </inkml:definitions>
  <inkml:trace contextRef="#ctx0" brushRef="#br0">9144.9 2315.49,'0'16,"16"-16,-16 16,32-16,-16 0,0 16,16-16,-16 0,-16 16,16-16,31 0,1 0,-32 0,0 0,-16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C7A92-BE57-4643-A063-067DD9EBF66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0A2F5-961A-45DC-9B56-8438DF6196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40A2F5-961A-45DC-9B56-8438DF61963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40A2F5-961A-45DC-9B56-8438DF61963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40A2F5-961A-45DC-9B56-8438DF61963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40A2F5-961A-45DC-9B56-8438DF61963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E9BB75-9EB3-4665-8B5F-619C123C911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E9BB75-9EB3-4665-8B5F-619C123C911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88DC4C-01A5-41C1-B58F-1E1BC96F39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rot="21277232">
            <a:off x="9134900" y="3601203"/>
            <a:ext cx="4648046" cy="4252138"/>
          </a:xfrm>
          <a:prstGeom prst="ellipse">
            <a:avLst/>
          </a:prstGeom>
          <a:gradFill>
            <a:gsLst>
              <a:gs pos="13000">
                <a:srgbClr val="0D4E81"/>
              </a:gs>
              <a:gs pos="100000">
                <a:srgbClr val="037FB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08953" y="834696"/>
            <a:ext cx="6347901" cy="5818909"/>
          </a:xfrm>
          <a:prstGeom prst="rect">
            <a:avLst/>
          </a:prstGeom>
        </p:spPr>
      </p:pic>
      <p:sp>
        <p:nvSpPr>
          <p:cNvPr id="7" name="Picture Placeholder 2"/>
          <p:cNvSpPr>
            <a:spLocks noGrp="1"/>
          </p:cNvSpPr>
          <p:nvPr>
            <p:ph type="pic" sz="quarter" idx="12" hasCustomPrompt="1"/>
          </p:nvPr>
        </p:nvSpPr>
        <p:spPr>
          <a:xfrm>
            <a:off x="7414054" y="1210962"/>
            <a:ext cx="5535827" cy="3311611"/>
          </a:xfrm>
          <a:prstGeom prst="rect">
            <a:avLst/>
          </a:prstGeom>
          <a:pattFill prst="lgCheck">
            <a:fgClr>
              <a:schemeClr val="bg2">
                <a:lumMod val="90000"/>
              </a:schemeClr>
            </a:fgClr>
            <a:bgClr>
              <a:schemeClr val="bg1"/>
            </a:bgClr>
          </a:pattFill>
        </p:spPr>
        <p:txBody>
          <a:bodyPr anchor="ctr"/>
          <a:lstStyle>
            <a:lvl1pPr marL="0" indent="0" algn="ctr">
              <a:buNone/>
              <a:defRPr sz="1600" b="1" i="0" baseline="0">
                <a:latin typeface="Source Sans Pro" charset="0"/>
                <a:ea typeface="Source Sans Pro" charset="0"/>
                <a:cs typeface="Source Sans Pro" charset="0"/>
              </a:defRPr>
            </a:lvl1pPr>
          </a:lstStyle>
          <a:p>
            <a:r>
              <a:rPr lang="en-US" dirty="0"/>
              <a:t>Drag &amp; Drop picture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cxnSp>
        <p:nvCxnSpPr>
          <p:cNvPr id="10" name="直接连接符 9"/>
          <p:cNvCxnSpPr/>
          <p:nvPr userDrawn="1"/>
        </p:nvCxnSpPr>
        <p:spPr>
          <a:xfrm>
            <a:off x="2438400" y="464457"/>
            <a:ext cx="9753600" cy="0"/>
          </a:xfrm>
          <a:prstGeom prst="line">
            <a:avLst/>
          </a:prstGeom>
          <a:ln>
            <a:solidFill>
              <a:srgbClr val="367AB9"/>
            </a:solidFill>
            <a:headEnd type="oval"/>
          </a:ln>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203200" y="217714"/>
            <a:ext cx="2235200" cy="400110"/>
          </a:xfrm>
          <a:prstGeom prst="rect">
            <a:avLst/>
          </a:prstGeom>
          <a:noFill/>
        </p:spPr>
        <p:txBody>
          <a:bodyPr wrap="square" rtlCol="0">
            <a:spAutoFit/>
          </a:bodyPr>
          <a:lstStyle/>
          <a:p>
            <a:r>
              <a:rPr lang="en-US" altLang="zh-CN" sz="2000" b="1" dirty="0">
                <a:solidFill>
                  <a:srgbClr val="367AB9"/>
                </a:solidFill>
                <a:latin typeface="微软雅黑" panose="020B0503020204020204" pitchFamily="34" charset="-122"/>
                <a:ea typeface="微软雅黑" panose="020B0503020204020204" pitchFamily="34" charset="-122"/>
              </a:rPr>
              <a:t>04 </a:t>
            </a:r>
            <a:r>
              <a:rPr lang="zh-CN" altLang="en-US" sz="2000" b="1" dirty="0">
                <a:solidFill>
                  <a:srgbClr val="367AB9"/>
                </a:solidFill>
                <a:latin typeface="微软雅黑" panose="020B0503020204020204" pitchFamily="34" charset="-122"/>
                <a:ea typeface="微软雅黑" panose="020B0503020204020204" pitchFamily="34" charset="-122"/>
              </a:rPr>
              <a:t>输入标题文字</a:t>
            </a:r>
            <a:endParaRPr lang="zh-CN" altLang="en-US" sz="2000" b="1" dirty="0">
              <a:solidFill>
                <a:srgbClr val="367AB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cxnSp>
        <p:nvCxnSpPr>
          <p:cNvPr id="7" name="直接连接符 6"/>
          <p:cNvCxnSpPr/>
          <p:nvPr userDrawn="1"/>
        </p:nvCxnSpPr>
        <p:spPr>
          <a:xfrm>
            <a:off x="2438400" y="464457"/>
            <a:ext cx="9753600" cy="0"/>
          </a:xfrm>
          <a:prstGeom prst="line">
            <a:avLst/>
          </a:prstGeom>
          <a:ln>
            <a:solidFill>
              <a:srgbClr val="367AB9"/>
            </a:solidFill>
            <a:head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userDrawn="1"/>
        </p:nvSpPr>
        <p:spPr>
          <a:xfrm>
            <a:off x="203200" y="217714"/>
            <a:ext cx="2235200" cy="400110"/>
          </a:xfrm>
          <a:prstGeom prst="rect">
            <a:avLst/>
          </a:prstGeom>
          <a:noFill/>
        </p:spPr>
        <p:txBody>
          <a:bodyPr wrap="square" rtlCol="0">
            <a:spAutoFit/>
          </a:bodyPr>
          <a:lstStyle/>
          <a:p>
            <a:r>
              <a:rPr lang="en-US" altLang="zh-CN" sz="2000" b="1" dirty="0">
                <a:solidFill>
                  <a:srgbClr val="367AB9"/>
                </a:solidFill>
                <a:latin typeface="微软雅黑" panose="020B0503020204020204" pitchFamily="34" charset="-122"/>
                <a:ea typeface="微软雅黑" panose="020B0503020204020204" pitchFamily="34" charset="-122"/>
              </a:rPr>
              <a:t>02 </a:t>
            </a:r>
            <a:r>
              <a:rPr lang="zh-CN" altLang="en-US" sz="2000" b="1" dirty="0">
                <a:solidFill>
                  <a:srgbClr val="367AB9"/>
                </a:solidFill>
                <a:latin typeface="微软雅黑" panose="020B0503020204020204" pitchFamily="34" charset="-122"/>
                <a:ea typeface="微软雅黑" panose="020B0503020204020204" pitchFamily="34" charset="-122"/>
              </a:rPr>
              <a:t>输入标题文字</a:t>
            </a:r>
            <a:endParaRPr lang="zh-CN" altLang="en-US" sz="2000" b="1" dirty="0">
              <a:solidFill>
                <a:srgbClr val="367AB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6C9A65-7F13-4F33-94A7-04C9691DC7BD}" type="slidenum">
              <a:rPr lang="zh-CN" altLang="en-US" smtClean="0"/>
            </a:fld>
            <a:endParaRPr lang="zh-CN" altLang="en-US"/>
          </a:p>
        </p:txBody>
      </p:sp>
      <p:sp>
        <p:nvSpPr>
          <p:cNvPr id="11" name="TextBox 10"/>
          <p:cNvSpPr txBox="1"/>
          <p:nvPr userDrawn="1"/>
        </p:nvSpPr>
        <p:spPr>
          <a:xfrm>
            <a:off x="19077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62DF9-00AF-416F-9C59-A3BD3561332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C9A65-7F13-4F33-94A7-04C9691DC7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med" p14:dur="750"/>
    </mc:Choice>
    <mc:Fallback>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mc:Choice xmlns:p14="http://schemas.microsoft.com/office/powerpoint/2010/main" Requires="p14">
      <p:transition spd="med" p14:dur="750"/>
    </mc:Choice>
    <mc:Fallback>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3" Type="http://schemas.openxmlformats.org/officeDocument/2006/relationships/notesSlide" Target="../notesSlides/notesSlide2.xml"/><Relationship Id="rId22" Type="http://schemas.openxmlformats.org/officeDocument/2006/relationships/slideLayout" Target="../slideLayouts/slideLayout2.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2.xml"/><Relationship Id="rId19" Type="http://schemas.openxmlformats.org/officeDocument/2006/relationships/tags" Target="../tags/tag18.xml"/><Relationship Id="rId18" Type="http://schemas.openxmlformats.org/officeDocument/2006/relationships/image" Target="../media/image4.png"/><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21.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7" Type="http://schemas.openxmlformats.org/officeDocument/2006/relationships/notesSlide" Target="../notesSlides/notesSlide5.xml"/><Relationship Id="rId16" Type="http://schemas.openxmlformats.org/officeDocument/2006/relationships/slideLayout" Target="../slideLayouts/slideLayout2.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customXml" Target="../ink/ink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2" Type="http://schemas.openxmlformats.org/officeDocument/2006/relationships/notesSlide" Target="../notesSlides/notesSlide6.xml"/><Relationship Id="rId31" Type="http://schemas.openxmlformats.org/officeDocument/2006/relationships/slideLayout" Target="../slideLayouts/slideLayout2.xml"/><Relationship Id="rId30" Type="http://schemas.openxmlformats.org/officeDocument/2006/relationships/image" Target="../media/image33.png"/><Relationship Id="rId3" Type="http://schemas.openxmlformats.org/officeDocument/2006/relationships/image" Target="../media/image14.png"/><Relationship Id="rId29" Type="http://schemas.openxmlformats.org/officeDocument/2006/relationships/image" Target="../media/image32.png"/><Relationship Id="rId28" Type="http://schemas.openxmlformats.org/officeDocument/2006/relationships/image" Target="../media/image31.png"/><Relationship Id="rId27" Type="http://schemas.openxmlformats.org/officeDocument/2006/relationships/image" Target="../media/image30.png"/><Relationship Id="rId26" Type="http://schemas.openxmlformats.org/officeDocument/2006/relationships/image" Target="../media/image29.png"/><Relationship Id="rId25" Type="http://schemas.openxmlformats.org/officeDocument/2006/relationships/image" Target="../media/image28.png"/><Relationship Id="rId24" Type="http://schemas.openxmlformats.org/officeDocument/2006/relationships/image" Target="../media/image27.png"/><Relationship Id="rId23" Type="http://schemas.openxmlformats.org/officeDocument/2006/relationships/image" Target="../media/image26.png"/><Relationship Id="rId22" Type="http://schemas.openxmlformats.org/officeDocument/2006/relationships/customXml" Target="../ink/ink8.xml"/><Relationship Id="rId21" Type="http://schemas.openxmlformats.org/officeDocument/2006/relationships/image" Target="../media/image25.png"/><Relationship Id="rId20" Type="http://schemas.openxmlformats.org/officeDocument/2006/relationships/customXml" Target="../ink/ink7.xml"/><Relationship Id="rId2" Type="http://schemas.openxmlformats.org/officeDocument/2006/relationships/image" Target="../media/image13.png"/><Relationship Id="rId19" Type="http://schemas.openxmlformats.org/officeDocument/2006/relationships/image" Target="../media/image24.png"/><Relationship Id="rId18" Type="http://schemas.openxmlformats.org/officeDocument/2006/relationships/customXml" Target="../ink/ink6.xml"/><Relationship Id="rId17" Type="http://schemas.openxmlformats.org/officeDocument/2006/relationships/image" Target="../media/image23.png"/><Relationship Id="rId16" Type="http://schemas.openxmlformats.org/officeDocument/2006/relationships/customXml" Target="../ink/ink5.xml"/><Relationship Id="rId15" Type="http://schemas.openxmlformats.org/officeDocument/2006/relationships/image" Target="../media/image22.png"/><Relationship Id="rId14" Type="http://schemas.openxmlformats.org/officeDocument/2006/relationships/customXml" Target="../ink/ink4.xml"/><Relationship Id="rId13" Type="http://schemas.openxmlformats.org/officeDocument/2006/relationships/image" Target="../media/image21.png"/><Relationship Id="rId12" Type="http://schemas.openxmlformats.org/officeDocument/2006/relationships/customXml" Target="../ink/ink3.xml"/><Relationship Id="rId11" Type="http://schemas.openxmlformats.org/officeDocument/2006/relationships/image" Target="../media/image20.png"/><Relationship Id="rId10" Type="http://schemas.openxmlformats.org/officeDocument/2006/relationships/customXml" Target="../ink/ink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7.png"/><Relationship Id="rId1"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274" name="矩形 273"/>
          <p:cNvSpPr/>
          <p:nvPr/>
        </p:nvSpPr>
        <p:spPr>
          <a:xfrm>
            <a:off x="6096000" y="0"/>
            <a:ext cx="6096000" cy="6858000"/>
          </a:xfrm>
          <a:prstGeom prst="rect">
            <a:avLst/>
          </a:prstGeom>
          <a:gradFill flip="none" rotWithShape="1">
            <a:gsLst>
              <a:gs pos="100000">
                <a:srgbClr val="1E7CA8"/>
              </a:gs>
              <a:gs pos="32000">
                <a:srgbClr val="5CC5C9">
                  <a:alpha val="90000"/>
                </a:srgbClr>
              </a:gs>
              <a:gs pos="0">
                <a:srgbClr val="80D6CE">
                  <a:alpha val="72000"/>
                </a:srgbClr>
              </a:gs>
              <a:gs pos="65000">
                <a:srgbClr val="19A5C1">
                  <a:alpha val="89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6" name="组合 165"/>
          <p:cNvGrpSpPr/>
          <p:nvPr/>
        </p:nvGrpSpPr>
        <p:grpSpPr>
          <a:xfrm>
            <a:off x="0" y="-11121"/>
            <a:ext cx="6096000" cy="6858000"/>
            <a:chOff x="0" y="0"/>
            <a:chExt cx="6096000" cy="6858000"/>
          </a:xfrm>
        </p:grpSpPr>
        <p:cxnSp>
          <p:nvCxnSpPr>
            <p:cNvPr id="167" name="直接连接符 166"/>
            <p:cNvCxnSpPr/>
            <p:nvPr/>
          </p:nvCxnSpPr>
          <p:spPr>
            <a:xfrm>
              <a:off x="0" y="161364"/>
              <a:ext cx="6096000" cy="0"/>
            </a:xfrm>
            <a:prstGeom prst="line">
              <a:avLst/>
            </a:prstGeom>
            <a:ln w="3175">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0" y="28950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0" y="41764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0" y="54579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0" y="67393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0" y="80207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0" y="93022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0" y="105836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0" y="118650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0" y="131464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0" y="144279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0" y="157093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0" y="169907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0" y="182721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0" y="195536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0" y="208350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0" y="221164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0" y="233978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0" y="246793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0" y="259607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0" y="272421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0" y="285235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0" y="298050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0" y="310864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0" y="323678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0" y="336492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0" y="349307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0" y="362121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0" y="374935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0" y="387749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0" y="400564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0" y="413378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0" y="426192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0" y="439007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0" y="451821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0" y="464635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0" y="477449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0" y="490264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0" y="503078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0" y="515892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0" y="528706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0" y="541521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0" y="554335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0" y="567149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0" y="579963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0" y="592778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0" y="605592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0" y="618406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0" y="631220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0" y="644035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0" y="656849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0" y="6696636"/>
              <a:ext cx="6096000" cy="0"/>
            </a:xfrm>
            <a:prstGeom prst="line">
              <a:avLst/>
            </a:prstGeom>
            <a:ln w="3175">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43436" y="0"/>
              <a:ext cx="0" cy="6858000"/>
            </a:xfrm>
            <a:prstGeom prst="line">
              <a:avLst/>
            </a:prstGeom>
            <a:ln>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25716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37089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48462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59835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71208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82580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93953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105326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116699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128072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139445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150818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162190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173563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184936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196309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07682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19055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230428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241801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253173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264546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275919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87292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98665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310038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321411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332784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344156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355529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366902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378275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389648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401021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412394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423767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435139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446512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457885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469258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480631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492004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503377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514750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526122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537495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548868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560241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571614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582987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5943601" y="0"/>
              <a:ext cx="0" cy="6858000"/>
            </a:xfrm>
            <a:prstGeom prst="line">
              <a:avLst/>
            </a:prstGeom>
            <a:ln>
              <a:solidFill>
                <a:srgbClr val="D9E3FF"/>
              </a:solidFill>
            </a:ln>
          </p:spPr>
          <p:style>
            <a:lnRef idx="1">
              <a:schemeClr val="accent1"/>
            </a:lnRef>
            <a:fillRef idx="0">
              <a:schemeClr val="accent1"/>
            </a:fillRef>
            <a:effectRef idx="0">
              <a:schemeClr val="accent1"/>
            </a:effectRef>
            <a:fontRef idx="minor">
              <a:schemeClr val="tx1"/>
            </a:fontRef>
          </p:style>
        </p:cxnSp>
      </p:grpSp>
      <p:sp>
        <p:nvSpPr>
          <p:cNvPr id="163" name="矩形: 圆角 162"/>
          <p:cNvSpPr/>
          <p:nvPr/>
        </p:nvSpPr>
        <p:spPr>
          <a:xfrm>
            <a:off x="714053" y="534667"/>
            <a:ext cx="10540373" cy="5791205"/>
          </a:xfrm>
          <a:prstGeom prst="roundRect">
            <a:avLst>
              <a:gd name="adj" fmla="val 6751"/>
            </a:avLst>
          </a:prstGeom>
          <a:solidFill>
            <a:schemeClr val="bg1"/>
          </a:solidFill>
          <a:ln>
            <a:noFill/>
          </a:ln>
          <a:effectLst>
            <a:outerShdw blurRad="190500" dist="25400" sx="102000" sy="102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5375275" y="1406525"/>
            <a:ext cx="6299835" cy="922020"/>
          </a:xfrm>
          <a:prstGeom prst="rect">
            <a:avLst/>
          </a:prstGeom>
          <a:noFill/>
        </p:spPr>
        <p:txBody>
          <a:bodyPr wrap="square" rtlCol="0">
            <a:spAutoFit/>
          </a:bodyPr>
          <a:lstStyle/>
          <a:p>
            <a:pPr algn="l">
              <a:lnSpc>
                <a:spcPct val="150000"/>
              </a:lnSpc>
            </a:pPr>
            <a:r>
              <a:rPr lang="en-US" altLang="zh-CN" sz="3600" b="1" dirty="0">
                <a:solidFill>
                  <a:srgbClr val="19A5C1"/>
                </a:solidFill>
                <a:cs typeface="+mn-ea"/>
                <a:sym typeface="+mn-lt"/>
              </a:rPr>
              <a:t>2023 </a:t>
            </a:r>
            <a:r>
              <a:rPr lang="zh-CN" altLang="en-US" sz="3600" b="1" dirty="0">
                <a:solidFill>
                  <a:srgbClr val="19A5C1"/>
                </a:solidFill>
                <a:cs typeface="+mn-ea"/>
                <a:sym typeface="+mn-lt"/>
              </a:rPr>
              <a:t>创新创业项目结题</a:t>
            </a:r>
            <a:r>
              <a:rPr lang="zh-CN" altLang="en-US" sz="3600" b="1" dirty="0">
                <a:solidFill>
                  <a:srgbClr val="19A5C1"/>
                </a:solidFill>
                <a:cs typeface="+mn-ea"/>
                <a:sym typeface="+mn-lt"/>
              </a:rPr>
              <a:t>答辩</a:t>
            </a:r>
            <a:endParaRPr lang="zh-CN" altLang="en-US" sz="3600" b="1" dirty="0">
              <a:solidFill>
                <a:srgbClr val="19A5C1"/>
              </a:solidFill>
              <a:cs typeface="+mn-ea"/>
              <a:sym typeface="+mn-lt"/>
            </a:endParaRPr>
          </a:p>
        </p:txBody>
      </p:sp>
      <p:sp>
        <p:nvSpPr>
          <p:cNvPr id="165" name="文本框 164"/>
          <p:cNvSpPr txBox="1"/>
          <p:nvPr/>
        </p:nvSpPr>
        <p:spPr>
          <a:xfrm>
            <a:off x="8711758" y="4796153"/>
            <a:ext cx="2542054" cy="337185"/>
          </a:xfrm>
          <a:prstGeom prst="rect">
            <a:avLst/>
          </a:prstGeom>
          <a:noFill/>
        </p:spPr>
        <p:txBody>
          <a:bodyPr wrap="square" rtlCol="0">
            <a:spAutoFit/>
          </a:bodyPr>
          <a:lstStyle/>
          <a:p>
            <a:r>
              <a:rPr lang="zh-CN" altLang="en-US" sz="1600" dirty="0">
                <a:solidFill>
                  <a:schemeClr val="tx1">
                    <a:lumMod val="85000"/>
                    <a:lumOff val="15000"/>
                  </a:schemeClr>
                </a:solidFill>
                <a:cs typeface="+mn-ea"/>
                <a:sym typeface="+mn-lt"/>
              </a:rPr>
              <a:t>指导教师：</a:t>
            </a:r>
            <a:r>
              <a:rPr lang="zh-CN" altLang="en-US" sz="1600" dirty="0">
                <a:solidFill>
                  <a:schemeClr val="tx1">
                    <a:lumMod val="85000"/>
                    <a:lumOff val="15000"/>
                  </a:schemeClr>
                </a:solidFill>
                <a:cs typeface="+mn-ea"/>
                <a:sym typeface="+mn-lt"/>
              </a:rPr>
              <a:t>王文环</a:t>
            </a:r>
            <a:endParaRPr lang="zh-CN" altLang="en-US" sz="1600" dirty="0">
              <a:solidFill>
                <a:schemeClr val="tx1">
                  <a:lumMod val="85000"/>
                  <a:lumOff val="15000"/>
                </a:schemeClr>
              </a:solidFill>
              <a:cs typeface="+mn-ea"/>
              <a:sym typeface="+mn-lt"/>
            </a:endParaRPr>
          </a:p>
        </p:txBody>
      </p:sp>
      <p:pic>
        <p:nvPicPr>
          <p:cNvPr id="3" name="图片 2" descr="logo"/>
          <p:cNvPicPr>
            <a:picLocks noChangeAspect="1"/>
          </p:cNvPicPr>
          <p:nvPr/>
        </p:nvPicPr>
        <p:blipFill>
          <a:blip r:embed="rId1"/>
          <a:stretch>
            <a:fillRect/>
          </a:stretch>
        </p:blipFill>
        <p:spPr>
          <a:xfrm>
            <a:off x="9186545" y="802005"/>
            <a:ext cx="1780540" cy="746760"/>
          </a:xfrm>
          <a:prstGeom prst="rect">
            <a:avLst/>
          </a:prstGeom>
        </p:spPr>
      </p:pic>
      <p:pic>
        <p:nvPicPr>
          <p:cNvPr id="4" name="图片 3" descr="八月"/>
          <p:cNvPicPr>
            <a:picLocks noChangeAspect="1"/>
          </p:cNvPicPr>
          <p:nvPr/>
        </p:nvPicPr>
        <p:blipFill>
          <a:blip r:embed="rId2">
            <a:lum bright="6000" contrast="6000"/>
          </a:blip>
          <a:srcRect l="24286" t="7753" r="20684" b="9705"/>
          <a:stretch>
            <a:fillRect/>
          </a:stretch>
        </p:blipFill>
        <p:spPr>
          <a:xfrm>
            <a:off x="954405" y="1175385"/>
            <a:ext cx="4534535" cy="4534535"/>
          </a:xfrm>
          <a:prstGeom prst="rect">
            <a:avLst/>
          </a:prstGeom>
          <a:effectLst>
            <a:softEdge rad="127000"/>
          </a:effectLst>
        </p:spPr>
      </p:pic>
      <p:sp>
        <p:nvSpPr>
          <p:cNvPr id="5" name="文本框 4"/>
          <p:cNvSpPr txBox="1"/>
          <p:nvPr/>
        </p:nvSpPr>
        <p:spPr>
          <a:xfrm>
            <a:off x="5565140" y="2825750"/>
            <a:ext cx="6299835" cy="645160"/>
          </a:xfrm>
          <a:prstGeom prst="rect">
            <a:avLst/>
          </a:prstGeom>
          <a:noFill/>
        </p:spPr>
        <p:txBody>
          <a:bodyPr wrap="square" rtlCol="0">
            <a:spAutoFit/>
          </a:bodyPr>
          <a:p>
            <a:pPr algn="l">
              <a:lnSpc>
                <a:spcPct val="150000"/>
              </a:lnSpc>
            </a:pPr>
            <a:r>
              <a:rPr sz="2400" dirty="0">
                <a:solidFill>
                  <a:srgbClr val="19A5C1"/>
                </a:solidFill>
                <a:cs typeface="+mn-ea"/>
                <a:sym typeface="+mn-lt"/>
              </a:rPr>
              <a:t>图论在数学建模和数学竞赛中的应用研究</a:t>
            </a:r>
            <a:endParaRPr sz="2400" dirty="0">
              <a:solidFill>
                <a:srgbClr val="19A5C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wipe(down)">
                                      <p:cBhvr>
                                        <p:cTn id="11" dur="500"/>
                                        <p:tgtEl>
                                          <p:spTgt spid="165"/>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5"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66" name="矩形 165"/>
          <p:cNvSpPr/>
          <p:nvPr/>
        </p:nvSpPr>
        <p:spPr>
          <a:xfrm>
            <a:off x="6096000" y="0"/>
            <a:ext cx="6096000" cy="6858000"/>
          </a:xfrm>
          <a:prstGeom prst="rect">
            <a:avLst/>
          </a:prstGeom>
          <a:gradFill flip="none" rotWithShape="1">
            <a:gsLst>
              <a:gs pos="100000">
                <a:srgbClr val="1E7CA8"/>
              </a:gs>
              <a:gs pos="32000">
                <a:srgbClr val="5CC5C9">
                  <a:alpha val="90000"/>
                </a:srgbClr>
              </a:gs>
              <a:gs pos="0">
                <a:srgbClr val="80D6CE">
                  <a:alpha val="72000"/>
                </a:srgbClr>
              </a:gs>
              <a:gs pos="65000">
                <a:srgbClr val="19A5C1">
                  <a:alpha val="89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7" name="组合 166"/>
          <p:cNvGrpSpPr/>
          <p:nvPr/>
        </p:nvGrpSpPr>
        <p:grpSpPr>
          <a:xfrm>
            <a:off x="0" y="-11121"/>
            <a:ext cx="6096000" cy="6858000"/>
            <a:chOff x="0" y="0"/>
            <a:chExt cx="6096000" cy="6858000"/>
          </a:xfrm>
        </p:grpSpPr>
        <p:cxnSp>
          <p:nvCxnSpPr>
            <p:cNvPr id="168" name="直接连接符 167"/>
            <p:cNvCxnSpPr/>
            <p:nvPr/>
          </p:nvCxnSpPr>
          <p:spPr>
            <a:xfrm>
              <a:off x="0" y="161364"/>
              <a:ext cx="6096000" cy="0"/>
            </a:xfrm>
            <a:prstGeom prst="line">
              <a:avLst/>
            </a:prstGeom>
            <a:ln w="3175">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0" y="28950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0" y="41764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0" y="54579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0" y="67393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0" y="80207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0" y="93022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0" y="105836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0" y="118650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0" y="131464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0" y="144279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0" y="157093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0" y="169907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0" y="182721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0" y="195536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0" y="208350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0" y="221164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0" y="233978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0" y="246793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0" y="259607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0" y="272421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0" y="285235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0" y="298050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0" y="310864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0" y="323678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0" y="336492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0" y="349307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0" y="362121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0" y="374935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0" y="387749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0" y="400564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0" y="413378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0" y="426192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0" y="439007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0" y="451821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0" y="464635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0" y="477449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0" y="490264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0" y="503078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0" y="515892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0" y="528706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0" y="541521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0" y="554335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0" y="567149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0" y="579963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0" y="592778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0" y="605592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0" y="618406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0" y="631220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0" y="644035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0" y="656849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0" y="6696636"/>
              <a:ext cx="6096000" cy="0"/>
            </a:xfrm>
            <a:prstGeom prst="line">
              <a:avLst/>
            </a:prstGeom>
            <a:ln w="3175">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43436" y="0"/>
              <a:ext cx="0" cy="6858000"/>
            </a:xfrm>
            <a:prstGeom prst="line">
              <a:avLst/>
            </a:prstGeom>
            <a:ln>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25716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37089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48462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59835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71208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82580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93953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105326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116699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128072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139445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150818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162190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173563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184936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196309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07682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219055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230428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241801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253173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264546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75919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7292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98665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310038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321411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332784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344156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355529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366902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378275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389648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401021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412394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423767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435139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446512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457885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469258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480631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492004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503377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514750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526122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537495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548868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560241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571614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582987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5943601" y="0"/>
              <a:ext cx="0" cy="6858000"/>
            </a:xfrm>
            <a:prstGeom prst="line">
              <a:avLst/>
            </a:prstGeom>
            <a:ln>
              <a:solidFill>
                <a:srgbClr val="D9E3FF"/>
              </a:solidFill>
            </a:ln>
          </p:spPr>
          <p:style>
            <a:lnRef idx="1">
              <a:schemeClr val="accent1"/>
            </a:lnRef>
            <a:fillRef idx="0">
              <a:schemeClr val="accent1"/>
            </a:fillRef>
            <a:effectRef idx="0">
              <a:schemeClr val="accent1"/>
            </a:effectRef>
            <a:fontRef idx="minor">
              <a:schemeClr val="tx1"/>
            </a:fontRef>
          </p:style>
        </p:cxnSp>
      </p:grpSp>
      <p:sp>
        <p:nvSpPr>
          <p:cNvPr id="163" name="矩形: 圆角 162"/>
          <p:cNvSpPr/>
          <p:nvPr/>
        </p:nvSpPr>
        <p:spPr>
          <a:xfrm>
            <a:off x="712080" y="545790"/>
            <a:ext cx="10540373" cy="5791205"/>
          </a:xfrm>
          <a:prstGeom prst="roundRect">
            <a:avLst>
              <a:gd name="adj" fmla="val 6751"/>
            </a:avLst>
          </a:prstGeom>
          <a:solidFill>
            <a:schemeClr val="bg1"/>
          </a:solidFill>
          <a:ln>
            <a:noFill/>
          </a:ln>
          <a:effectLst>
            <a:outerShdw blurRad="190500" dist="25400" sx="102000" sy="102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5" name="文本框 184"/>
          <p:cNvSpPr txBox="1"/>
          <p:nvPr/>
        </p:nvSpPr>
        <p:spPr>
          <a:xfrm>
            <a:off x="6140835" y="1459403"/>
            <a:ext cx="4701550" cy="369332"/>
          </a:xfrm>
          <a:prstGeom prst="rect">
            <a:avLst/>
          </a:prstGeom>
          <a:noFill/>
        </p:spPr>
        <p:txBody>
          <a:bodyPr wrap="square" rtlCol="0">
            <a:spAutoFit/>
          </a:bodyPr>
          <a:lstStyle/>
          <a:p>
            <a:endParaRPr lang="zh-CN" altLang="en-US" dirty="0">
              <a:cs typeface="+mn-ea"/>
              <a:sym typeface="+mn-lt"/>
            </a:endParaRPr>
          </a:p>
        </p:txBody>
      </p:sp>
      <p:sp>
        <p:nvSpPr>
          <p:cNvPr id="2" name="文本框 1"/>
          <p:cNvSpPr txBox="1"/>
          <p:nvPr/>
        </p:nvSpPr>
        <p:spPr>
          <a:xfrm>
            <a:off x="6140883" y="2902485"/>
            <a:ext cx="4840636" cy="646331"/>
          </a:xfrm>
          <a:prstGeom prst="rect">
            <a:avLst/>
          </a:prstGeom>
          <a:noFill/>
        </p:spPr>
        <p:txBody>
          <a:bodyPr wrap="square" rtlCol="0">
            <a:spAutoFit/>
          </a:bodyPr>
          <a:lstStyle/>
          <a:p>
            <a:r>
              <a:rPr lang="zh-CN" altLang="en-US" sz="3600" b="1" dirty="0">
                <a:solidFill>
                  <a:srgbClr val="19A5C1"/>
                </a:solidFill>
                <a:cs typeface="+mn-ea"/>
                <a:sym typeface="+mn-lt"/>
              </a:rPr>
              <a:t>感谢您的观看与指导</a:t>
            </a:r>
            <a:endParaRPr lang="zh-CN" altLang="en-US" sz="3600" b="1" dirty="0">
              <a:solidFill>
                <a:srgbClr val="19A5C1"/>
              </a:solidFill>
              <a:cs typeface="+mn-ea"/>
              <a:sym typeface="+mn-lt"/>
            </a:endParaRPr>
          </a:p>
        </p:txBody>
      </p:sp>
      <p:sp>
        <p:nvSpPr>
          <p:cNvPr id="165" name="文本框 164"/>
          <p:cNvSpPr txBox="1"/>
          <p:nvPr/>
        </p:nvSpPr>
        <p:spPr>
          <a:xfrm>
            <a:off x="7849679" y="5005936"/>
            <a:ext cx="2542054" cy="337185"/>
          </a:xfrm>
          <a:prstGeom prst="rect">
            <a:avLst/>
          </a:prstGeom>
          <a:noFill/>
        </p:spPr>
        <p:txBody>
          <a:bodyPr wrap="square" rtlCol="0">
            <a:spAutoFit/>
          </a:bodyPr>
          <a:lstStyle/>
          <a:p>
            <a:pPr algn="r"/>
            <a:r>
              <a:rPr lang="zh-CN" altLang="en-US" sz="1600" dirty="0">
                <a:solidFill>
                  <a:schemeClr val="tx1">
                    <a:lumMod val="85000"/>
                    <a:lumOff val="15000"/>
                  </a:schemeClr>
                </a:solidFill>
                <a:cs typeface="+mn-ea"/>
                <a:sym typeface="+mn-lt"/>
              </a:rPr>
              <a:t>答辩日期：</a:t>
            </a:r>
            <a:r>
              <a:rPr lang="en-US" altLang="zh-CN" sz="1600" dirty="0">
                <a:solidFill>
                  <a:schemeClr val="tx1">
                    <a:lumMod val="85000"/>
                    <a:lumOff val="15000"/>
                  </a:schemeClr>
                </a:solidFill>
                <a:cs typeface="+mn-ea"/>
                <a:sym typeface="+mn-lt"/>
              </a:rPr>
              <a:t>2024.05</a:t>
            </a:r>
            <a:endParaRPr lang="zh-CN" altLang="en-US" sz="1600" dirty="0">
              <a:solidFill>
                <a:schemeClr val="tx1">
                  <a:lumMod val="85000"/>
                  <a:lumOff val="15000"/>
                </a:schemeClr>
              </a:solidFill>
              <a:cs typeface="+mn-ea"/>
              <a:sym typeface="+mn-lt"/>
            </a:endParaRPr>
          </a:p>
        </p:txBody>
      </p:sp>
      <p:pic>
        <p:nvPicPr>
          <p:cNvPr id="3" name="图片 2" descr="logo"/>
          <p:cNvPicPr>
            <a:picLocks noChangeAspect="1"/>
          </p:cNvPicPr>
          <p:nvPr/>
        </p:nvPicPr>
        <p:blipFill>
          <a:blip r:embed="rId1"/>
          <a:stretch>
            <a:fillRect/>
          </a:stretch>
        </p:blipFill>
        <p:spPr>
          <a:xfrm>
            <a:off x="9186545" y="802005"/>
            <a:ext cx="1780540" cy="746760"/>
          </a:xfrm>
          <a:prstGeom prst="rect">
            <a:avLst/>
          </a:prstGeom>
        </p:spPr>
      </p:pic>
      <p:pic>
        <p:nvPicPr>
          <p:cNvPr id="5" name="图片 4" descr="八月"/>
          <p:cNvPicPr>
            <a:picLocks noChangeAspect="1"/>
          </p:cNvPicPr>
          <p:nvPr/>
        </p:nvPicPr>
        <p:blipFill>
          <a:blip r:embed="rId2">
            <a:lum bright="6000" contrast="6000"/>
          </a:blip>
          <a:srcRect l="24286" t="7753" r="20684" b="9705"/>
          <a:stretch>
            <a:fillRect/>
          </a:stretch>
        </p:blipFill>
        <p:spPr>
          <a:xfrm>
            <a:off x="939800" y="1047115"/>
            <a:ext cx="4534535" cy="4534535"/>
          </a:xfrm>
          <a:prstGeom prst="rect">
            <a:avLst/>
          </a:prstGeom>
          <a:effectLst>
            <a:softEdge rad="127000"/>
          </a:effectLst>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fill="hold"/>
                                        <p:tgtEl>
                                          <p:spTgt spid="185"/>
                                        </p:tgtEl>
                                        <p:attrNameLst>
                                          <p:attrName>ppt_x</p:attrName>
                                        </p:attrNameLst>
                                      </p:cBhvr>
                                      <p:tavLst>
                                        <p:tav tm="0">
                                          <p:val>
                                            <p:strVal val="#ppt_x"/>
                                          </p:val>
                                        </p:tav>
                                        <p:tav tm="100000">
                                          <p:val>
                                            <p:strVal val="#ppt_x"/>
                                          </p:val>
                                        </p:tav>
                                      </p:tavLst>
                                    </p:anim>
                                    <p:anim calcmode="lin" valueType="num">
                                      <p:cBhvr additive="base">
                                        <p:cTn id="8" dur="500" fill="hold"/>
                                        <p:tgtEl>
                                          <p:spTgt spid="1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5"/>
                                        </p:tgtEl>
                                        <p:attrNameLst>
                                          <p:attrName>style.visibility</p:attrName>
                                        </p:attrNameLst>
                                      </p:cBhvr>
                                      <p:to>
                                        <p:strVal val="visible"/>
                                      </p:to>
                                    </p:set>
                                    <p:anim calcmode="lin" valueType="num">
                                      <p:cBhvr additive="base">
                                        <p:cTn id="15" dur="500" fill="hold"/>
                                        <p:tgtEl>
                                          <p:spTgt spid="165"/>
                                        </p:tgtEl>
                                        <p:attrNameLst>
                                          <p:attrName>ppt_x</p:attrName>
                                        </p:attrNameLst>
                                      </p:cBhvr>
                                      <p:tavLst>
                                        <p:tav tm="0">
                                          <p:val>
                                            <p:strVal val="#ppt_x"/>
                                          </p:val>
                                        </p:tav>
                                        <p:tav tm="100000">
                                          <p:val>
                                            <p:strVal val="#ppt_x"/>
                                          </p:val>
                                        </p:tav>
                                      </p:tavLst>
                                    </p:anim>
                                    <p:anim calcmode="lin" valueType="num">
                                      <p:cBhvr additive="base">
                                        <p:cTn id="16"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2" grpId="0"/>
      <p:bldP spid="16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60" name="矩形 159"/>
          <p:cNvSpPr/>
          <p:nvPr/>
        </p:nvSpPr>
        <p:spPr>
          <a:xfrm>
            <a:off x="6096000" y="0"/>
            <a:ext cx="6096000" cy="6858000"/>
          </a:xfrm>
          <a:prstGeom prst="rect">
            <a:avLst/>
          </a:prstGeom>
          <a:gradFill flip="none" rotWithShape="1">
            <a:gsLst>
              <a:gs pos="100000">
                <a:srgbClr val="1E7CA8"/>
              </a:gs>
              <a:gs pos="32000">
                <a:srgbClr val="5CC5C9">
                  <a:alpha val="90000"/>
                </a:srgbClr>
              </a:gs>
              <a:gs pos="0">
                <a:srgbClr val="80D6CE">
                  <a:alpha val="72000"/>
                </a:srgbClr>
              </a:gs>
              <a:gs pos="65000">
                <a:srgbClr val="19A5C1">
                  <a:alpha val="89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1" name="组合 160"/>
          <p:cNvGrpSpPr/>
          <p:nvPr>
            <p:custDataLst>
              <p:tags r:id="rId1"/>
            </p:custDataLst>
          </p:nvPr>
        </p:nvGrpSpPr>
        <p:grpSpPr>
          <a:xfrm>
            <a:off x="0" y="-11121"/>
            <a:ext cx="6096000" cy="6858000"/>
            <a:chOff x="0" y="0"/>
            <a:chExt cx="6096000" cy="6858000"/>
          </a:xfrm>
        </p:grpSpPr>
        <p:cxnSp>
          <p:nvCxnSpPr>
            <p:cNvPr id="56" name="直接连接符 55"/>
            <p:cNvCxnSpPr/>
            <p:nvPr/>
          </p:nvCxnSpPr>
          <p:spPr>
            <a:xfrm>
              <a:off x="0" y="161364"/>
              <a:ext cx="6096000" cy="0"/>
            </a:xfrm>
            <a:prstGeom prst="line">
              <a:avLst/>
            </a:prstGeom>
            <a:ln w="3175">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0" y="28950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0" y="41764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0" y="54579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0" y="67393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0" y="80207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0" y="93022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0" y="105836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0" y="118650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0" y="131464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0" y="144279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157093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0" y="169907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0" y="182721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0" y="195536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0" y="208350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0" y="221164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0" y="233978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0" y="246793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0" y="259607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0" y="272421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0" y="285235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custDataLst>
                <p:tags r:id="rId2"/>
              </p:custDataLst>
            </p:nvPr>
          </p:nvCxnSpPr>
          <p:spPr>
            <a:xfrm>
              <a:off x="0" y="298050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3"/>
              </p:custDataLst>
            </p:nvPr>
          </p:nvCxnSpPr>
          <p:spPr>
            <a:xfrm>
              <a:off x="0" y="310864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4"/>
              </p:custDataLst>
            </p:nvPr>
          </p:nvCxnSpPr>
          <p:spPr>
            <a:xfrm>
              <a:off x="0" y="323678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5"/>
              </p:custDataLst>
            </p:nvPr>
          </p:nvCxnSpPr>
          <p:spPr>
            <a:xfrm>
              <a:off x="0" y="336492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6"/>
              </p:custDataLst>
            </p:nvPr>
          </p:nvCxnSpPr>
          <p:spPr>
            <a:xfrm>
              <a:off x="0" y="349307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7"/>
              </p:custDataLst>
            </p:nvPr>
          </p:nvCxnSpPr>
          <p:spPr>
            <a:xfrm>
              <a:off x="0" y="362121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8"/>
              </p:custDataLst>
            </p:nvPr>
          </p:nvCxnSpPr>
          <p:spPr>
            <a:xfrm>
              <a:off x="0" y="374935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9"/>
              </p:custDataLst>
            </p:nvPr>
          </p:nvCxnSpPr>
          <p:spPr>
            <a:xfrm>
              <a:off x="0" y="387749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10"/>
              </p:custDataLst>
            </p:nvPr>
          </p:nvCxnSpPr>
          <p:spPr>
            <a:xfrm>
              <a:off x="0" y="400564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11"/>
              </p:custDataLst>
            </p:nvPr>
          </p:nvCxnSpPr>
          <p:spPr>
            <a:xfrm>
              <a:off x="0" y="413378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12"/>
              </p:custDataLst>
            </p:nvPr>
          </p:nvCxnSpPr>
          <p:spPr>
            <a:xfrm>
              <a:off x="0" y="426192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13"/>
              </p:custDataLst>
            </p:nvPr>
          </p:nvCxnSpPr>
          <p:spPr>
            <a:xfrm>
              <a:off x="0" y="439007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14"/>
              </p:custDataLst>
            </p:nvPr>
          </p:nvCxnSpPr>
          <p:spPr>
            <a:xfrm>
              <a:off x="0" y="451821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0" y="464635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0" y="477449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0" y="490264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0" y="503078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0" y="515892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0" y="528706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0" y="541521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0" y="554335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0" y="567149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0" y="579963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0" y="592778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0" y="605592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0" y="618406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0" y="631220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0" y="644035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0" y="656849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0" y="6696636"/>
              <a:ext cx="6096000" cy="0"/>
            </a:xfrm>
            <a:prstGeom prst="line">
              <a:avLst/>
            </a:prstGeom>
            <a:ln w="3175">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43436" y="0"/>
              <a:ext cx="0" cy="6858000"/>
            </a:xfrm>
            <a:prstGeom prst="line">
              <a:avLst/>
            </a:prstGeom>
            <a:ln>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716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37089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8462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9835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1208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82580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93953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105326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116699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28072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39445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150818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62190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73563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184936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96309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07682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19055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30428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241801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53173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264546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275919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87292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98665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10038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321411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332784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344156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355529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66902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78275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389648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401021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412394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23767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35139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46512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457885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469258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80631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92004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377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14750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526122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537495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48868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60241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571614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582987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943601" y="0"/>
              <a:ext cx="0" cy="6858000"/>
            </a:xfrm>
            <a:prstGeom prst="line">
              <a:avLst/>
            </a:prstGeom>
            <a:ln>
              <a:solidFill>
                <a:srgbClr val="D9E3FF"/>
              </a:solidFill>
            </a:ln>
          </p:spPr>
          <p:style>
            <a:lnRef idx="1">
              <a:schemeClr val="accent1"/>
            </a:lnRef>
            <a:fillRef idx="0">
              <a:schemeClr val="accent1"/>
            </a:fillRef>
            <a:effectRef idx="0">
              <a:schemeClr val="accent1"/>
            </a:effectRef>
            <a:fontRef idx="minor">
              <a:schemeClr val="tx1"/>
            </a:fontRef>
          </p:style>
        </p:cxnSp>
      </p:grpSp>
      <p:sp>
        <p:nvSpPr>
          <p:cNvPr id="4" name="矩形: 圆角 3"/>
          <p:cNvSpPr/>
          <p:nvPr/>
        </p:nvSpPr>
        <p:spPr>
          <a:xfrm>
            <a:off x="825809" y="1638511"/>
            <a:ext cx="10516822" cy="4501214"/>
          </a:xfrm>
          <a:prstGeom prst="roundRect">
            <a:avLst>
              <a:gd name="adj" fmla="val 6751"/>
            </a:avLst>
          </a:prstGeom>
          <a:solidFill>
            <a:schemeClr val="bg1"/>
          </a:solidFill>
          <a:ln>
            <a:noFill/>
          </a:ln>
          <a:effectLst>
            <a:outerShdw blurRad="190500" dist="25400" sx="102000" sy="102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7" name="文本框 166"/>
          <p:cNvSpPr txBox="1"/>
          <p:nvPr/>
        </p:nvSpPr>
        <p:spPr>
          <a:xfrm>
            <a:off x="4169229" y="465451"/>
            <a:ext cx="3853542" cy="1015663"/>
          </a:xfrm>
          <a:prstGeom prst="rect">
            <a:avLst/>
          </a:prstGeom>
          <a:noFill/>
        </p:spPr>
        <p:txBody>
          <a:bodyPr wrap="square" rtlCol="0">
            <a:spAutoFit/>
          </a:bodyPr>
          <a:lstStyle/>
          <a:p>
            <a:pPr algn="ctr"/>
            <a:r>
              <a:rPr lang="zh-CN" altLang="en-US" sz="3600" b="1" dirty="0">
                <a:solidFill>
                  <a:srgbClr val="1E7CA8"/>
                </a:solidFill>
                <a:cs typeface="+mn-ea"/>
                <a:sym typeface="+mn-lt"/>
              </a:rPr>
              <a:t>目</a:t>
            </a:r>
            <a:r>
              <a:rPr lang="zh-CN" altLang="en-US" sz="3600" b="1" dirty="0">
                <a:gradFill>
                  <a:gsLst>
                    <a:gs pos="30000">
                      <a:srgbClr val="0D4E81"/>
                    </a:gs>
                    <a:gs pos="100000">
                      <a:srgbClr val="037FBD"/>
                    </a:gs>
                  </a:gsLst>
                  <a:lin ang="2700000" scaled="1"/>
                </a:gradFill>
                <a:cs typeface="+mn-ea"/>
                <a:sym typeface="+mn-lt"/>
              </a:rPr>
              <a:t>  </a:t>
            </a:r>
            <a:r>
              <a:rPr lang="zh-CN" altLang="en-US" sz="3600" b="1" dirty="0">
                <a:solidFill>
                  <a:schemeClr val="bg1"/>
                </a:solidFill>
                <a:cs typeface="+mn-ea"/>
                <a:sym typeface="+mn-lt"/>
              </a:rPr>
              <a:t>录</a:t>
            </a:r>
            <a:endParaRPr lang="en-US" altLang="zh-CN" sz="3600" b="1" dirty="0">
              <a:solidFill>
                <a:schemeClr val="bg1"/>
              </a:solidFill>
              <a:cs typeface="+mn-ea"/>
              <a:sym typeface="+mn-lt"/>
            </a:endParaRPr>
          </a:p>
          <a:p>
            <a:pPr algn="ctr"/>
            <a:r>
              <a:rPr lang="en-US" altLang="zh-CN" sz="2400" dirty="0">
                <a:solidFill>
                  <a:srgbClr val="1E7CA8"/>
                </a:solidFill>
                <a:cs typeface="+mn-ea"/>
                <a:sym typeface="+mn-lt"/>
              </a:rPr>
              <a:t>cont</a:t>
            </a:r>
            <a:r>
              <a:rPr lang="en-US" altLang="zh-CN" sz="2400" dirty="0">
                <a:solidFill>
                  <a:schemeClr val="bg1"/>
                </a:solidFill>
                <a:cs typeface="+mn-ea"/>
                <a:sym typeface="+mn-lt"/>
              </a:rPr>
              <a:t>ents</a:t>
            </a:r>
            <a:endParaRPr lang="zh-CN" altLang="en-US" sz="2400" dirty="0">
              <a:solidFill>
                <a:schemeClr val="bg1"/>
              </a:solidFill>
              <a:cs typeface="+mn-ea"/>
              <a:sym typeface="+mn-lt"/>
            </a:endParaRPr>
          </a:p>
        </p:txBody>
      </p:sp>
      <p:grpSp>
        <p:nvGrpSpPr>
          <p:cNvPr id="168" name="组合 167"/>
          <p:cNvGrpSpPr/>
          <p:nvPr/>
        </p:nvGrpSpPr>
        <p:grpSpPr>
          <a:xfrm>
            <a:off x="5317674" y="436197"/>
            <a:ext cx="190500" cy="135318"/>
            <a:chOff x="5372100" y="500744"/>
            <a:chExt cx="190500" cy="135318"/>
          </a:xfrm>
        </p:grpSpPr>
        <p:cxnSp>
          <p:nvCxnSpPr>
            <p:cNvPr id="169" name="直接连接符 168"/>
            <p:cNvCxnSpPr/>
            <p:nvPr/>
          </p:nvCxnSpPr>
          <p:spPr>
            <a:xfrm>
              <a:off x="5372100" y="500744"/>
              <a:ext cx="190500" cy="0"/>
            </a:xfrm>
            <a:prstGeom prst="line">
              <a:avLst/>
            </a:prstGeom>
            <a:ln>
              <a:solidFill>
                <a:srgbClr val="0D4E8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5372100" y="500744"/>
              <a:ext cx="0" cy="135318"/>
            </a:xfrm>
            <a:prstGeom prst="line">
              <a:avLst/>
            </a:prstGeom>
            <a:ln>
              <a:solidFill>
                <a:srgbClr val="0D4E81"/>
              </a:solidFill>
            </a:ln>
          </p:spPr>
          <p:style>
            <a:lnRef idx="1">
              <a:schemeClr val="accent1"/>
            </a:lnRef>
            <a:fillRef idx="0">
              <a:schemeClr val="accent1"/>
            </a:fillRef>
            <a:effectRef idx="0">
              <a:schemeClr val="accent1"/>
            </a:effectRef>
            <a:fontRef idx="minor">
              <a:schemeClr val="tx1"/>
            </a:fontRef>
          </p:style>
        </p:cxnSp>
      </p:grpSp>
      <p:grpSp>
        <p:nvGrpSpPr>
          <p:cNvPr id="171" name="组合 170"/>
          <p:cNvGrpSpPr/>
          <p:nvPr/>
        </p:nvGrpSpPr>
        <p:grpSpPr>
          <a:xfrm flipH="1" flipV="1">
            <a:off x="6697438" y="1313308"/>
            <a:ext cx="190500" cy="135318"/>
            <a:chOff x="5372100" y="500744"/>
            <a:chExt cx="190500" cy="135318"/>
          </a:xfrm>
        </p:grpSpPr>
        <p:cxnSp>
          <p:nvCxnSpPr>
            <p:cNvPr id="172" name="直接连接符 171"/>
            <p:cNvCxnSpPr/>
            <p:nvPr/>
          </p:nvCxnSpPr>
          <p:spPr>
            <a:xfrm>
              <a:off x="5372100" y="500744"/>
              <a:ext cx="190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372100" y="500744"/>
              <a:ext cx="0" cy="1353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4" name="文本框 173"/>
          <p:cNvSpPr txBox="1"/>
          <p:nvPr>
            <p:custDataLst>
              <p:tags r:id="rId15"/>
            </p:custDataLst>
          </p:nvPr>
        </p:nvSpPr>
        <p:spPr>
          <a:xfrm>
            <a:off x="1735184" y="2328404"/>
            <a:ext cx="1992084" cy="1107996"/>
          </a:xfrm>
          <a:prstGeom prst="rect">
            <a:avLst/>
          </a:prstGeom>
          <a:noFill/>
        </p:spPr>
        <p:txBody>
          <a:bodyPr wrap="square" rtlCol="0">
            <a:spAutoFit/>
          </a:bodyPr>
          <a:lstStyle/>
          <a:p>
            <a:r>
              <a:rPr lang="en-US" altLang="zh-CN" sz="6600" i="1" dirty="0">
                <a:ln>
                  <a:solidFill>
                    <a:schemeClr val="accent5">
                      <a:lumMod val="50000"/>
                    </a:schemeClr>
                  </a:solidFill>
                </a:ln>
                <a:noFill/>
                <a:cs typeface="+mn-ea"/>
                <a:sym typeface="+mn-lt"/>
              </a:rPr>
              <a:t>01</a:t>
            </a:r>
            <a:endParaRPr lang="zh-CN" altLang="en-US" sz="6600" i="1" dirty="0">
              <a:ln>
                <a:solidFill>
                  <a:schemeClr val="accent5">
                    <a:lumMod val="50000"/>
                  </a:schemeClr>
                </a:solidFill>
              </a:ln>
              <a:noFill/>
              <a:cs typeface="+mn-ea"/>
              <a:sym typeface="+mn-lt"/>
            </a:endParaRPr>
          </a:p>
        </p:txBody>
      </p:sp>
      <mc:AlternateContent xmlns:mc="http://schemas.openxmlformats.org/markup-compatibility/2006">
        <mc:Choice xmlns:a14="http://schemas.microsoft.com/office/drawing/2010/main" Requires="a14">
          <p:sp>
            <p:nvSpPr>
              <p:cNvPr id="175" name="文本框 174"/>
              <p:cNvSpPr txBox="1"/>
              <p:nvPr>
                <p:custDataLst>
                  <p:tags r:id="rId16"/>
                </p:custDataLst>
              </p:nvPr>
            </p:nvSpPr>
            <p:spPr>
              <a:xfrm>
                <a:off x="3328035" y="2585085"/>
                <a:ext cx="6094730" cy="554990"/>
              </a:xfrm>
              <a:prstGeom prst="rect">
                <a:avLst/>
              </a:prstGeom>
              <a:noFill/>
            </p:spPr>
            <p:txBody>
              <a:bodyPr wrap="square" rtlCol="0">
                <a:spAutoFit/>
              </a:bodyPr>
              <a:lstStyle/>
              <a:p>
                <a:pPr algn="l"/>
                <a:r>
                  <a:rPr lang="zh-CN" altLang="en-US" sz="2800" b="1" dirty="0">
                    <a:solidFill>
                      <a:srgbClr val="1E7CA8"/>
                    </a:solidFill>
                    <a:cs typeface="+mn-ea"/>
                    <a:sym typeface="+mn-lt"/>
                  </a:rPr>
                  <a:t>给定大小的无 </a:t>
                </a:r>
                <a14:m>
                  <m:oMath xmlns:m="http://schemas.openxmlformats.org/officeDocument/2006/math">
                    <m:sSub>
                      <m:sSubPr>
                        <m:ctrlPr>
                          <a:rPr lang="zh-CN" altLang="en-US" sz="2800" b="1" i="1" dirty="0">
                            <a:solidFill>
                              <a:srgbClr val="1E7CA8"/>
                            </a:solidFill>
                            <a:latin typeface="Cambria Math" panose="02040503050406030204" charset="0"/>
                            <a:cs typeface="Cambria Math" panose="02040503050406030204" charset="0"/>
                            <a:sym typeface="+mn-lt"/>
                          </a:rPr>
                        </m:ctrlPr>
                      </m:sSubPr>
                      <m:e>
                        <m:r>
                          <a:rPr lang="en-US" altLang="zh-CN" sz="2800" b="1" i="1" dirty="0">
                            <a:solidFill>
                              <a:srgbClr val="1E7CA8"/>
                            </a:solidFill>
                            <a:latin typeface="Cambria Math" panose="02040503050406030204" charset="0"/>
                            <a:cs typeface="Cambria Math" panose="02040503050406030204" charset="0"/>
                            <a:sym typeface="+mn-lt"/>
                          </a:rPr>
                          <m:t>𝜽</m:t>
                        </m:r>
                      </m:e>
                      <m:sub>
                        <m:r>
                          <a:rPr lang="en-US" altLang="zh-CN" sz="2800" b="1" i="1" dirty="0">
                            <a:solidFill>
                              <a:srgbClr val="1E7CA8"/>
                            </a:solidFill>
                            <a:latin typeface="Cambria Math" panose="02040503050406030204" charset="0"/>
                            <a:cs typeface="Cambria Math" panose="02040503050406030204" charset="0"/>
                            <a:sym typeface="+mn-lt"/>
                          </a:rPr>
                          <m:t>𝟏</m:t>
                        </m:r>
                        <m:r>
                          <a:rPr lang="en-US" altLang="zh-CN" sz="2800" b="1" i="1" dirty="0">
                            <a:solidFill>
                              <a:srgbClr val="1E7CA8"/>
                            </a:solidFill>
                            <a:latin typeface="Cambria Math" panose="02040503050406030204" charset="0"/>
                            <a:cs typeface="Cambria Math" panose="02040503050406030204" charset="0"/>
                            <a:sym typeface="+mn-lt"/>
                          </a:rPr>
                          <m:t>,</m:t>
                        </m:r>
                        <m:r>
                          <a:rPr lang="en-US" altLang="zh-CN" sz="2800" b="1" i="1" dirty="0">
                            <a:solidFill>
                              <a:srgbClr val="1E7CA8"/>
                            </a:solidFill>
                            <a:latin typeface="Cambria Math" panose="02040503050406030204" charset="0"/>
                            <a:cs typeface="Cambria Math" panose="02040503050406030204" charset="0"/>
                            <a:sym typeface="+mn-lt"/>
                          </a:rPr>
                          <m:t>𝟐</m:t>
                        </m:r>
                        <m:r>
                          <a:rPr lang="en-US" altLang="zh-CN" sz="2800" b="1" i="1" dirty="0">
                            <a:solidFill>
                              <a:srgbClr val="1E7CA8"/>
                            </a:solidFill>
                            <a:latin typeface="Cambria Math" panose="02040503050406030204" charset="0"/>
                            <a:cs typeface="Cambria Math" panose="02040503050406030204" charset="0"/>
                            <a:sym typeface="+mn-lt"/>
                          </a:rPr>
                          <m:t>,</m:t>
                        </m:r>
                        <m:r>
                          <a:rPr lang="en-US" altLang="zh-CN" sz="2800" b="1" i="1" dirty="0">
                            <a:solidFill>
                              <a:srgbClr val="1E7CA8"/>
                            </a:solidFill>
                            <a:latin typeface="Cambria Math" panose="02040503050406030204" charset="0"/>
                            <a:cs typeface="Cambria Math" panose="02040503050406030204" charset="0"/>
                            <a:sym typeface="+mn-lt"/>
                          </a:rPr>
                          <m:t>𝟔</m:t>
                        </m:r>
                      </m:sub>
                    </m:sSub>
                  </m:oMath>
                </a14:m>
                <a:r>
                  <a:rPr lang="zh-CN" altLang="en-US" sz="2800" b="1" dirty="0">
                    <a:solidFill>
                      <a:srgbClr val="1E7CA8"/>
                    </a:solidFill>
                    <a:cs typeface="+mn-ea"/>
                    <a:sym typeface="+mn-lt"/>
                  </a:rPr>
                  <a:t> 图形的谱半径</a:t>
                </a:r>
                <a:endParaRPr lang="zh-CN" altLang="en-US" sz="2800" b="1" dirty="0">
                  <a:solidFill>
                    <a:srgbClr val="1E7CA8"/>
                  </a:solidFill>
                  <a:cs typeface="+mn-ea"/>
                  <a:sym typeface="+mn-lt"/>
                </a:endParaRPr>
              </a:p>
            </p:txBody>
          </p:sp>
        </mc:Choice>
        <mc:Fallback>
          <p:sp>
            <p:nvSpPr>
              <p:cNvPr id="175" name="文本框 174"/>
              <p:cNvSpPr txBox="1">
                <a:spLocks noRot="1" noChangeAspect="1" noMove="1" noResize="1" noEditPoints="1" noAdjustHandles="1" noChangeArrowheads="1" noChangeShapeType="1" noTextEdit="1"/>
              </p:cNvSpPr>
              <p:nvPr>
                <p:custDataLst>
                  <p:tags r:id="rId17"/>
                </p:custDataLst>
              </p:nvPr>
            </p:nvSpPr>
            <p:spPr>
              <a:xfrm>
                <a:off x="3328035" y="2585085"/>
                <a:ext cx="6094730" cy="554990"/>
              </a:xfrm>
              <a:prstGeom prst="rect">
                <a:avLst/>
              </a:prstGeom>
              <a:blipFill rotWithShape="1">
                <a:blip r:embed="rId18"/>
                <a:stretch>
                  <a:fillRect/>
                </a:stretch>
              </a:blipFill>
            </p:spPr>
            <p:txBody>
              <a:bodyPr/>
              <a:lstStyle/>
              <a:p>
                <a:r>
                  <a:rPr lang="zh-CN" altLang="en-US">
                    <a:noFill/>
                  </a:rPr>
                  <a:t> </a:t>
                </a:r>
              </a:p>
            </p:txBody>
          </p:sp>
        </mc:Fallback>
      </mc:AlternateContent>
      <p:sp>
        <p:nvSpPr>
          <p:cNvPr id="176" name="文本框 175"/>
          <p:cNvSpPr txBox="1"/>
          <p:nvPr>
            <p:custDataLst>
              <p:tags r:id="rId19"/>
            </p:custDataLst>
          </p:nvPr>
        </p:nvSpPr>
        <p:spPr>
          <a:xfrm>
            <a:off x="1621611" y="4423904"/>
            <a:ext cx="1992084" cy="1107996"/>
          </a:xfrm>
          <a:prstGeom prst="rect">
            <a:avLst/>
          </a:prstGeom>
          <a:noFill/>
        </p:spPr>
        <p:txBody>
          <a:bodyPr wrap="square" rtlCol="0">
            <a:spAutoFit/>
          </a:bodyPr>
          <a:lstStyle/>
          <a:p>
            <a:r>
              <a:rPr lang="en-US" altLang="zh-CN" sz="6600" i="1" dirty="0">
                <a:ln>
                  <a:solidFill>
                    <a:schemeClr val="accent5">
                      <a:lumMod val="50000"/>
                    </a:schemeClr>
                  </a:solidFill>
                </a:ln>
                <a:noFill/>
                <a:cs typeface="+mn-ea"/>
                <a:sym typeface="+mn-lt"/>
              </a:rPr>
              <a:t>02</a:t>
            </a:r>
            <a:endParaRPr lang="zh-CN" altLang="en-US" sz="6600" i="1" dirty="0">
              <a:ln>
                <a:solidFill>
                  <a:schemeClr val="accent5">
                    <a:lumMod val="50000"/>
                  </a:schemeClr>
                </a:solidFill>
              </a:ln>
              <a:noFill/>
              <a:cs typeface="+mn-ea"/>
              <a:sym typeface="+mn-lt"/>
            </a:endParaRPr>
          </a:p>
        </p:txBody>
      </p:sp>
      <p:sp>
        <p:nvSpPr>
          <p:cNvPr id="177" name="文本框 176"/>
          <p:cNvSpPr txBox="1"/>
          <p:nvPr>
            <p:custDataLst>
              <p:tags r:id="rId20"/>
            </p:custDataLst>
          </p:nvPr>
        </p:nvSpPr>
        <p:spPr>
          <a:xfrm>
            <a:off x="3328035" y="4450715"/>
            <a:ext cx="6218555" cy="953135"/>
          </a:xfrm>
          <a:prstGeom prst="rect">
            <a:avLst/>
          </a:prstGeom>
          <a:noFill/>
        </p:spPr>
        <p:txBody>
          <a:bodyPr wrap="square" rtlCol="0">
            <a:spAutoFit/>
          </a:bodyPr>
          <a:lstStyle/>
          <a:p>
            <a:pPr algn="l"/>
            <a:r>
              <a:rPr lang="zh-CN" altLang="en-US" sz="2800" b="1" dirty="0">
                <a:solidFill>
                  <a:srgbClr val="1E7CA8"/>
                </a:solidFill>
                <a:cs typeface="+mn-ea"/>
                <a:sym typeface="+mn-lt"/>
              </a:rPr>
              <a:t>傅里叶图全连接神经网络</a:t>
            </a:r>
            <a:endParaRPr lang="zh-CN" altLang="en-US" sz="2800" b="1" dirty="0">
              <a:solidFill>
                <a:srgbClr val="1E7CA8"/>
              </a:solidFill>
              <a:cs typeface="+mn-ea"/>
              <a:sym typeface="+mn-lt"/>
            </a:endParaRPr>
          </a:p>
          <a:p>
            <a:pPr algn="l"/>
            <a:r>
              <a:rPr lang="zh-CN" altLang="en-US" sz="2800" b="1" dirty="0">
                <a:solidFill>
                  <a:srgbClr val="1E7CA8"/>
                </a:solidFill>
                <a:cs typeface="+mn-ea"/>
                <a:sym typeface="+mn-lt"/>
              </a:rPr>
              <a:t>在人类时序活动识别数据中的应用</a:t>
            </a:r>
            <a:endParaRPr lang="zh-CN" altLang="en-US" sz="2800" b="1" dirty="0">
              <a:solidFill>
                <a:srgbClr val="1E7CA8"/>
              </a:solidFill>
              <a:cs typeface="+mn-ea"/>
              <a:sym typeface="+mn-lt"/>
            </a:endParaRPr>
          </a:p>
        </p:txBody>
      </p:sp>
      <p:cxnSp>
        <p:nvCxnSpPr>
          <p:cNvPr id="182" name="直接连接符 181"/>
          <p:cNvCxnSpPr/>
          <p:nvPr>
            <p:custDataLst>
              <p:tags r:id="rId21"/>
            </p:custDataLst>
          </p:nvPr>
        </p:nvCxnSpPr>
        <p:spPr>
          <a:xfrm>
            <a:off x="1621881" y="3866443"/>
            <a:ext cx="3814445" cy="2032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additive="base">
                                        <p:cTn id="7" dur="500" fill="hold"/>
                                        <p:tgtEl>
                                          <p:spTgt spid="174"/>
                                        </p:tgtEl>
                                        <p:attrNameLst>
                                          <p:attrName>ppt_x</p:attrName>
                                        </p:attrNameLst>
                                      </p:cBhvr>
                                      <p:tavLst>
                                        <p:tav tm="0">
                                          <p:val>
                                            <p:strVal val="#ppt_x"/>
                                          </p:val>
                                        </p:tav>
                                        <p:tav tm="100000">
                                          <p:val>
                                            <p:strVal val="#ppt_x"/>
                                          </p:val>
                                        </p:tav>
                                      </p:tavLst>
                                    </p:anim>
                                    <p:anim calcmode="lin" valueType="num">
                                      <p:cBhvr additive="base">
                                        <p:cTn id="8" dur="500" fill="hold"/>
                                        <p:tgtEl>
                                          <p:spTgt spid="1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ppt_x"/>
                                          </p:val>
                                        </p:tav>
                                        <p:tav tm="100000">
                                          <p:val>
                                            <p:strVal val="#ppt_x"/>
                                          </p:val>
                                        </p:tav>
                                      </p:tavLst>
                                    </p:anim>
                                    <p:anim calcmode="lin" valueType="num">
                                      <p:cBhvr additive="base">
                                        <p:cTn id="12" dur="500" fill="hold"/>
                                        <p:tgtEl>
                                          <p:spTgt spid="17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6"/>
                                        </p:tgtEl>
                                        <p:attrNameLst>
                                          <p:attrName>style.visibility</p:attrName>
                                        </p:attrNameLst>
                                      </p:cBhvr>
                                      <p:to>
                                        <p:strVal val="visible"/>
                                      </p:to>
                                    </p:set>
                                    <p:anim calcmode="lin" valueType="num">
                                      <p:cBhvr additive="base">
                                        <p:cTn id="15" dur="500" fill="hold"/>
                                        <p:tgtEl>
                                          <p:spTgt spid="176"/>
                                        </p:tgtEl>
                                        <p:attrNameLst>
                                          <p:attrName>ppt_x</p:attrName>
                                        </p:attrNameLst>
                                      </p:cBhvr>
                                      <p:tavLst>
                                        <p:tav tm="0">
                                          <p:val>
                                            <p:strVal val="#ppt_x"/>
                                          </p:val>
                                        </p:tav>
                                        <p:tav tm="100000">
                                          <p:val>
                                            <p:strVal val="#ppt_x"/>
                                          </p:val>
                                        </p:tav>
                                      </p:tavLst>
                                    </p:anim>
                                    <p:anim calcmode="lin" valueType="num">
                                      <p:cBhvr additive="base">
                                        <p:cTn id="16" dur="500" fill="hold"/>
                                        <p:tgtEl>
                                          <p:spTgt spid="17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7"/>
                                        </p:tgtEl>
                                        <p:attrNameLst>
                                          <p:attrName>style.visibility</p:attrName>
                                        </p:attrNameLst>
                                      </p:cBhvr>
                                      <p:to>
                                        <p:strVal val="visible"/>
                                      </p:to>
                                    </p:set>
                                    <p:anim calcmode="lin" valueType="num">
                                      <p:cBhvr additive="base">
                                        <p:cTn id="19" dur="500" fill="hold"/>
                                        <p:tgtEl>
                                          <p:spTgt spid="177"/>
                                        </p:tgtEl>
                                        <p:attrNameLst>
                                          <p:attrName>ppt_x</p:attrName>
                                        </p:attrNameLst>
                                      </p:cBhvr>
                                      <p:tavLst>
                                        <p:tav tm="0">
                                          <p:val>
                                            <p:strVal val="#ppt_x"/>
                                          </p:val>
                                        </p:tav>
                                        <p:tav tm="100000">
                                          <p:val>
                                            <p:strVal val="#ppt_x"/>
                                          </p:val>
                                        </p:tav>
                                      </p:tavLst>
                                    </p:anim>
                                    <p:anim calcmode="lin" valueType="num">
                                      <p:cBhvr additive="base">
                                        <p:cTn id="20" dur="500" fill="hold"/>
                                        <p:tgtEl>
                                          <p:spTgt spid="17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2"/>
                                        </p:tgtEl>
                                        <p:attrNameLst>
                                          <p:attrName>style.visibility</p:attrName>
                                        </p:attrNameLst>
                                      </p:cBhvr>
                                      <p:to>
                                        <p:strVal val="visible"/>
                                      </p:to>
                                    </p:set>
                                    <p:anim calcmode="lin" valueType="num">
                                      <p:cBhvr additive="base">
                                        <p:cTn id="23" dur="500" fill="hold"/>
                                        <p:tgtEl>
                                          <p:spTgt spid="182"/>
                                        </p:tgtEl>
                                        <p:attrNameLst>
                                          <p:attrName>ppt_x</p:attrName>
                                        </p:attrNameLst>
                                      </p:cBhvr>
                                      <p:tavLst>
                                        <p:tav tm="0">
                                          <p:val>
                                            <p:strVal val="#ppt_x"/>
                                          </p:val>
                                        </p:tav>
                                        <p:tav tm="100000">
                                          <p:val>
                                            <p:strVal val="#ppt_x"/>
                                          </p:val>
                                        </p:tav>
                                      </p:tavLst>
                                    </p:anim>
                                    <p:anim calcmode="lin" valueType="num">
                                      <p:cBhvr additive="base">
                                        <p:cTn id="24"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5" grpId="0"/>
      <p:bldP spid="176" grpId="0"/>
      <p:bldP spid="17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圆角 3"/>
          <p:cNvSpPr/>
          <p:nvPr/>
        </p:nvSpPr>
        <p:spPr>
          <a:xfrm>
            <a:off x="1347637" y="1502876"/>
            <a:ext cx="9521686" cy="3458591"/>
          </a:xfrm>
          <a:prstGeom prst="roundRect">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文本框 5"/>
          <p:cNvSpPr txBox="1"/>
          <p:nvPr/>
        </p:nvSpPr>
        <p:spPr>
          <a:xfrm>
            <a:off x="4823791" y="716354"/>
            <a:ext cx="2544418" cy="584775"/>
          </a:xfrm>
          <a:prstGeom prst="rect">
            <a:avLst/>
          </a:prstGeom>
          <a:noFill/>
        </p:spPr>
        <p:txBody>
          <a:bodyPr wrap="square" rtlCol="0">
            <a:spAutoFit/>
          </a:bodyPr>
          <a:lstStyle/>
          <a:p>
            <a:pPr algn="ctr"/>
            <a:r>
              <a:rPr lang="zh-CN" altLang="en-US" sz="3200" b="1" spc="600" dirty="0">
                <a:solidFill>
                  <a:srgbClr val="1E7CA8"/>
                </a:solidFill>
                <a:cs typeface="+mn-ea"/>
                <a:sym typeface="+mn-lt"/>
              </a:rPr>
              <a:t>摘要</a:t>
            </a:r>
            <a:endParaRPr lang="zh-CN" altLang="en-US" sz="3200" b="1" spc="600" dirty="0">
              <a:solidFill>
                <a:srgbClr val="1E7CA8"/>
              </a:solidFill>
              <a:cs typeface="+mn-ea"/>
              <a:sym typeface="+mn-lt"/>
            </a:endParaRPr>
          </a:p>
        </p:txBody>
      </p:sp>
      <p:sp>
        <p:nvSpPr>
          <p:cNvPr id="7" name="文本框 6"/>
          <p:cNvSpPr txBox="1"/>
          <p:nvPr/>
        </p:nvSpPr>
        <p:spPr>
          <a:xfrm>
            <a:off x="1591733" y="1959850"/>
            <a:ext cx="9008534" cy="1383665"/>
          </a:xfrm>
          <a:prstGeom prst="rect">
            <a:avLst/>
          </a:prstGeom>
          <a:noFill/>
        </p:spPr>
        <p:txBody>
          <a:bodyPr wrap="square" rtlCol="0">
            <a:spAutoFit/>
          </a:bodyPr>
          <a:lstStyle/>
          <a:p>
            <a:pPr>
              <a:lnSpc>
                <a:spcPct val="150000"/>
              </a:lnSpc>
            </a:pPr>
            <a:r>
              <a:rPr lang="en-US" altLang="zh-CN"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2022 年，李永涛提出了一个关于给定大小的无 </a:t>
            </a:r>
            <a:r>
              <a:rPr lang="en-US" altLang="zh-CN"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或</a:t>
            </a:r>
            <a:r>
              <a:rPr lang="en-US" altLang="zh-CN"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图的谱半径问题的猜想。假设 </a:t>
            </a:r>
            <a:r>
              <a:rPr lang="en-US" altLang="zh-CN"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是一个</a:t>
            </a:r>
            <a:r>
              <a:rPr lang="en-US" altLang="zh-CN"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图，由长度分别为 </a:t>
            </a:r>
            <a:r>
              <a:rPr lang="zh-CN" altLang="en-US" sz="1400" dirty="0">
                <a:solidFill>
                  <a:schemeClr val="tx1">
                    <a:lumMod val="85000"/>
                    <a:lumOff val="15000"/>
                  </a:schemeClr>
                </a:solidFill>
                <a:latin typeface="Times New Roman" panose="02020603050405020304" charset="0"/>
                <a:cs typeface="Times New Roman" panose="02020603050405020304" charset="0"/>
                <a:sym typeface="+mn-lt"/>
              </a:rPr>
              <a:t>p</a:t>
            </a:r>
            <a:r>
              <a:rPr lang="zh-CN" altLang="en-US" sz="1400" dirty="0">
                <a:solidFill>
                  <a:schemeClr val="tx1">
                    <a:lumMod val="85000"/>
                    <a:lumOff val="15000"/>
                  </a:schemeClr>
                </a:solidFill>
                <a:cs typeface="+mn-ea"/>
                <a:sym typeface="+mn-lt"/>
              </a:rPr>
              <a:t>、</a:t>
            </a:r>
            <a:r>
              <a:rPr lang="zh-CN" altLang="en-US" sz="1400" dirty="0">
                <a:solidFill>
                  <a:schemeClr val="tx1">
                    <a:lumMod val="85000"/>
                    <a:lumOff val="15000"/>
                  </a:schemeClr>
                </a:solidFill>
                <a:latin typeface="Times New Roman" panose="02020603050405020304" charset="0"/>
                <a:cs typeface="Times New Roman" panose="02020603050405020304" charset="0"/>
                <a:sym typeface="+mn-lt"/>
              </a:rPr>
              <a:t>q</a:t>
            </a:r>
            <a:r>
              <a:rPr lang="zh-CN" altLang="en-US" sz="1400" dirty="0">
                <a:solidFill>
                  <a:schemeClr val="tx1">
                    <a:lumMod val="85000"/>
                    <a:lumOff val="15000"/>
                  </a:schemeClr>
                </a:solidFill>
                <a:cs typeface="+mn-ea"/>
                <a:sym typeface="+mn-lt"/>
              </a:rPr>
              <a:t> 和 </a:t>
            </a:r>
            <a:r>
              <a:rPr lang="zh-CN" altLang="en-US" sz="1400" dirty="0">
                <a:solidFill>
                  <a:schemeClr val="tx1">
                    <a:lumMod val="85000"/>
                    <a:lumOff val="15000"/>
                  </a:schemeClr>
                </a:solidFill>
                <a:latin typeface="Times New Roman" panose="02020603050405020304" charset="0"/>
                <a:cs typeface="Times New Roman" panose="02020603050405020304" charset="0"/>
                <a:sym typeface="+mn-lt"/>
              </a:rPr>
              <a:t>r</a:t>
            </a:r>
            <a:r>
              <a:rPr lang="zh-CN" altLang="en-US" sz="1400" dirty="0">
                <a:solidFill>
                  <a:schemeClr val="tx1">
                    <a:lumMod val="85000"/>
                    <a:lumOff val="15000"/>
                  </a:schemeClr>
                </a:solidFill>
                <a:cs typeface="+mn-ea"/>
                <a:sym typeface="+mn-lt"/>
              </a:rPr>
              <a:t> 的三条独立路径（长度指边的数量）连接两个不同的顶点而形成。假设 </a:t>
            </a:r>
            <a:r>
              <a:rPr lang="zh-CN" altLang="en-US" sz="1400" dirty="0">
                <a:solidFill>
                  <a:schemeClr val="tx1">
                    <a:lumMod val="85000"/>
                    <a:lumOff val="15000"/>
                  </a:schemeClr>
                </a:solidFill>
                <a:latin typeface="Times New Roman" panose="02020603050405020304" charset="0"/>
                <a:cs typeface="Times New Roman" panose="02020603050405020304" charset="0"/>
                <a:sym typeface="+mn-lt"/>
              </a:rPr>
              <a:t>G </a:t>
            </a:r>
            <a:r>
              <a:rPr lang="zh-CN" altLang="en-US" sz="1400" dirty="0">
                <a:solidFill>
                  <a:schemeClr val="tx1">
                    <a:lumMod val="85000"/>
                    <a:lumOff val="15000"/>
                  </a:schemeClr>
                </a:solidFill>
                <a:cs typeface="+mn-ea"/>
                <a:sym typeface="+mn-lt"/>
              </a:rPr>
              <a:t>是一个有边的图，</a:t>
            </a:r>
            <a:r>
              <a:rPr lang="zh-CN" altLang="en-US" sz="1400" dirty="0">
                <a:solidFill>
                  <a:schemeClr val="tx1">
                    <a:lumMod val="85000"/>
                    <a:lumOff val="15000"/>
                  </a:schemeClr>
                </a:solidFill>
                <a:latin typeface="Times New Roman" panose="02020603050405020304" charset="0"/>
                <a:cs typeface="Times New Roman" panose="02020603050405020304" charset="0"/>
                <a:sym typeface="+mn-lt"/>
              </a:rPr>
              <a:t>A(G) </a:t>
            </a:r>
            <a:r>
              <a:rPr lang="zh-CN" altLang="en-US" sz="1400" dirty="0">
                <a:solidFill>
                  <a:schemeClr val="tx1">
                    <a:lumMod val="85000"/>
                    <a:lumOff val="15000"/>
                  </a:schemeClr>
                </a:solidFill>
                <a:cs typeface="+mn-ea"/>
                <a:sym typeface="+mn-lt"/>
              </a:rPr>
              <a:t>是 </a:t>
            </a:r>
            <a:r>
              <a:rPr lang="zh-CN" altLang="en-US" sz="1400" dirty="0">
                <a:solidFill>
                  <a:schemeClr val="tx1">
                    <a:lumMod val="85000"/>
                    <a:lumOff val="15000"/>
                  </a:schemeClr>
                </a:solidFill>
                <a:latin typeface="Times New Roman" panose="02020603050405020304" charset="0"/>
                <a:cs typeface="Times New Roman" panose="02020603050405020304" charset="0"/>
                <a:sym typeface="+mn-lt"/>
              </a:rPr>
              <a:t>G</a:t>
            </a:r>
            <a:r>
              <a:rPr lang="zh-CN" altLang="en-US" sz="1400" dirty="0">
                <a:solidFill>
                  <a:schemeClr val="tx1">
                    <a:lumMod val="85000"/>
                    <a:lumOff val="15000"/>
                  </a:schemeClr>
                </a:solidFill>
                <a:cs typeface="+mn-ea"/>
                <a:sym typeface="+mn-lt"/>
              </a:rPr>
              <a:t> 的谱半径。本大创项目证明，如果 </a:t>
            </a:r>
            <a:r>
              <a:rPr lang="zh-CN" altLang="en-US" sz="1400" dirty="0">
                <a:solidFill>
                  <a:schemeClr val="tx1">
                    <a:lumMod val="85000"/>
                    <a:lumOff val="15000"/>
                  </a:schemeClr>
                </a:solidFill>
                <a:latin typeface="Times New Roman" panose="02020603050405020304" charset="0"/>
                <a:cs typeface="Times New Roman" panose="02020603050405020304" charset="0"/>
                <a:sym typeface="+mn-lt"/>
              </a:rPr>
              <a:t>G</a:t>
            </a:r>
            <a:r>
              <a:rPr lang="zh-CN" altLang="en-US" sz="1400" dirty="0">
                <a:solidFill>
                  <a:schemeClr val="tx1">
                    <a:lumMod val="85000"/>
                    <a:lumOff val="15000"/>
                  </a:schemeClr>
                </a:solidFill>
                <a:cs typeface="+mn-ea"/>
                <a:sym typeface="+mn-lt"/>
              </a:rPr>
              <a:t> 是一个无</a:t>
            </a:r>
            <a:r>
              <a:rPr lang="en-US" altLang="zh-CN"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的图，且 </a:t>
            </a:r>
            <a:r>
              <a:rPr lang="zh-CN" altLang="en-US" sz="1400" dirty="0">
                <a:solidFill>
                  <a:schemeClr val="tx1">
                    <a:lumMod val="85000"/>
                    <a:lumOff val="15000"/>
                  </a:schemeClr>
                </a:solidFill>
                <a:latin typeface="Times New Roman" panose="02020603050405020304" charset="0"/>
                <a:cs typeface="Times New Roman" panose="02020603050405020304" charset="0"/>
                <a:sym typeface="+mn-lt"/>
              </a:rPr>
              <a:t>m</a:t>
            </a:r>
            <a:r>
              <a:rPr lang="zh-CN" altLang="en-US" sz="1400" dirty="0">
                <a:solidFill>
                  <a:schemeClr val="tx1">
                    <a:lumMod val="85000"/>
                    <a:lumOff val="15000"/>
                  </a:schemeClr>
                </a:solidFill>
                <a:cs typeface="+mn-ea"/>
                <a:sym typeface="+mn-lt"/>
              </a:rPr>
              <a:t> </a:t>
            </a:r>
            <a:r>
              <a:rPr lang="zh-CN" altLang="en-US" sz="1400" dirty="0">
                <a:solidFill>
                  <a:schemeClr val="tx1">
                    <a:lumMod val="85000"/>
                    <a:lumOff val="15000"/>
                  </a:schemeClr>
                </a:solidFill>
                <a:latin typeface="Times New Roman" panose="02020603050405020304" charset="0"/>
                <a:cs typeface="Times New Roman" panose="02020603050405020304" charset="0"/>
                <a:sym typeface="+mn-lt"/>
              </a:rPr>
              <a:t>&gt; 52 </a:t>
            </a:r>
            <a:r>
              <a:rPr lang="zh-CN" altLang="en-US" sz="1400" dirty="0">
                <a:solidFill>
                  <a:schemeClr val="tx1">
                    <a:lumMod val="85000"/>
                    <a:lumOff val="15000"/>
                  </a:schemeClr>
                </a:solidFill>
                <a:cs typeface="+mn-ea"/>
                <a:sym typeface="+mn-lt"/>
              </a:rPr>
              <a:t>条边，则 </a:t>
            </a:r>
            <a:r>
              <a:rPr lang="en-US" altLang="zh-CN"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。此外，当且仅当 </a:t>
            </a:r>
            <a:r>
              <a:rPr lang="en-US" altLang="zh-CN"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时，该等式成立。</a:t>
            </a:r>
            <a:endParaRPr lang="zh-CN" altLang="en-US" sz="1400" dirty="0">
              <a:solidFill>
                <a:schemeClr val="tx1">
                  <a:lumMod val="85000"/>
                  <a:lumOff val="15000"/>
                </a:schemeClr>
              </a:solidFill>
              <a:cs typeface="+mn-ea"/>
              <a:sym typeface="+mn-lt"/>
            </a:endParaRPr>
          </a:p>
        </p:txBody>
      </p:sp>
      <p:sp>
        <p:nvSpPr>
          <p:cNvPr id="11" name="文本框 10"/>
          <p:cNvSpPr txBox="1"/>
          <p:nvPr/>
        </p:nvSpPr>
        <p:spPr>
          <a:xfrm>
            <a:off x="1347470" y="5587365"/>
            <a:ext cx="1504315" cy="523240"/>
          </a:xfrm>
          <a:prstGeom prst="rect">
            <a:avLst/>
          </a:prstGeom>
          <a:noFill/>
        </p:spPr>
        <p:txBody>
          <a:bodyPr wrap="square" rtlCol="0">
            <a:spAutoFit/>
          </a:bodyPr>
          <a:lstStyle/>
          <a:p>
            <a:pPr algn="ctr"/>
            <a:r>
              <a:rPr lang="zh-CN" altLang="en-US" sz="2800" b="1" dirty="0">
                <a:solidFill>
                  <a:schemeClr val="tx1">
                    <a:lumMod val="65000"/>
                    <a:lumOff val="35000"/>
                  </a:schemeClr>
                </a:solidFill>
                <a:cs typeface="+mn-ea"/>
                <a:sym typeface="+mn-lt"/>
              </a:rPr>
              <a:t>关键词</a:t>
            </a:r>
            <a:endParaRPr lang="zh-CN" altLang="en-US" sz="2800" b="1" dirty="0">
              <a:solidFill>
                <a:schemeClr val="tx1">
                  <a:lumMod val="65000"/>
                  <a:lumOff val="35000"/>
                </a:schemeClr>
              </a:solidFill>
              <a:cs typeface="+mn-ea"/>
              <a:sym typeface="+mn-lt"/>
            </a:endParaRPr>
          </a:p>
        </p:txBody>
      </p:sp>
      <p:grpSp>
        <p:nvGrpSpPr>
          <p:cNvPr id="2" name="组合 1"/>
          <p:cNvGrpSpPr/>
          <p:nvPr/>
        </p:nvGrpSpPr>
        <p:grpSpPr>
          <a:xfrm>
            <a:off x="3119964" y="5447641"/>
            <a:ext cx="2254710" cy="663115"/>
            <a:chOff x="1335157" y="5737684"/>
            <a:chExt cx="2254710" cy="663115"/>
          </a:xfrm>
        </p:grpSpPr>
        <p:sp>
          <p:nvSpPr>
            <p:cNvPr id="8" name="矩形: 圆角 7"/>
            <p:cNvSpPr/>
            <p:nvPr/>
          </p:nvSpPr>
          <p:spPr>
            <a:xfrm>
              <a:off x="1335157" y="5737684"/>
              <a:ext cx="2254710" cy="663115"/>
            </a:xfrm>
            <a:prstGeom prst="roundRect">
              <a:avLst/>
            </a:prstGeom>
            <a:solidFill>
              <a:schemeClr val="bg1"/>
            </a:solidFill>
            <a:ln>
              <a:solidFill>
                <a:srgbClr val="1E7CA8"/>
              </a:solidFill>
            </a:ln>
            <a:effectLst>
              <a:outerShdw blurRad="215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E7CA8"/>
                </a:solidFill>
                <a:cs typeface="+mn-ea"/>
                <a:sym typeface="+mn-lt"/>
              </a:endParaRPr>
            </a:p>
          </p:txBody>
        </p:sp>
        <p:sp>
          <p:nvSpPr>
            <p:cNvPr id="13" name="文本框 12"/>
            <p:cNvSpPr txBox="1"/>
            <p:nvPr/>
          </p:nvSpPr>
          <p:spPr>
            <a:xfrm>
              <a:off x="1529153" y="5878419"/>
              <a:ext cx="1939983" cy="411480"/>
            </a:xfrm>
            <a:prstGeom prst="rect">
              <a:avLst/>
            </a:prstGeom>
            <a:noFill/>
            <a:ln>
              <a:solidFill>
                <a:schemeClr val="bg1"/>
              </a:solidFill>
            </a:ln>
          </p:spPr>
          <p:txBody>
            <a:bodyPr wrap="square" rtlCol="0">
              <a:spAutoFit/>
            </a:bodyPr>
            <a:lstStyle/>
            <a:p>
              <a:pPr>
                <a:lnSpc>
                  <a:spcPts val="2500"/>
                </a:lnSpc>
              </a:pPr>
              <a:r>
                <a:rPr lang="zh-CN" altLang="en-US" sz="1600" dirty="0">
                  <a:solidFill>
                    <a:srgbClr val="1E7CA8"/>
                  </a:solidFill>
                  <a:cs typeface="+mn-ea"/>
                  <a:sym typeface="+mn-lt"/>
                </a:rPr>
                <a:t>图兰型极值问题</a:t>
              </a:r>
              <a:endParaRPr lang="zh-CN" altLang="en-US" sz="1600" dirty="0">
                <a:solidFill>
                  <a:srgbClr val="1E7CA8"/>
                </a:solidFill>
                <a:cs typeface="+mn-ea"/>
                <a:sym typeface="+mn-lt"/>
              </a:endParaRPr>
            </a:p>
          </p:txBody>
        </p:sp>
      </p:grpSp>
      <p:grpSp>
        <p:nvGrpSpPr>
          <p:cNvPr id="16" name="组合 15"/>
          <p:cNvGrpSpPr/>
          <p:nvPr/>
        </p:nvGrpSpPr>
        <p:grpSpPr>
          <a:xfrm>
            <a:off x="5990939" y="5447737"/>
            <a:ext cx="2254710" cy="663115"/>
            <a:chOff x="1335157" y="5737684"/>
            <a:chExt cx="2254710" cy="663115"/>
          </a:xfrm>
        </p:grpSpPr>
        <p:sp>
          <p:nvSpPr>
            <p:cNvPr id="17" name="矩形: 圆角 16"/>
            <p:cNvSpPr/>
            <p:nvPr/>
          </p:nvSpPr>
          <p:spPr>
            <a:xfrm>
              <a:off x="1335157" y="5737684"/>
              <a:ext cx="2254710" cy="663115"/>
            </a:xfrm>
            <a:prstGeom prst="roundRect">
              <a:avLst/>
            </a:prstGeom>
            <a:solidFill>
              <a:schemeClr val="bg1"/>
            </a:solidFill>
            <a:ln>
              <a:solidFill>
                <a:srgbClr val="1E7CA8"/>
              </a:solidFill>
            </a:ln>
            <a:effectLst>
              <a:outerShdw blurRad="215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E7CA8"/>
                </a:solidFill>
                <a:cs typeface="+mn-ea"/>
                <a:sym typeface="+mn-lt"/>
              </a:endParaRPr>
            </a:p>
          </p:txBody>
        </p:sp>
        <p:sp>
          <p:nvSpPr>
            <p:cNvPr id="18" name="文本框 17"/>
            <p:cNvSpPr txBox="1"/>
            <p:nvPr/>
          </p:nvSpPr>
          <p:spPr>
            <a:xfrm>
              <a:off x="1529153" y="5878419"/>
              <a:ext cx="1939983" cy="411480"/>
            </a:xfrm>
            <a:prstGeom prst="rect">
              <a:avLst/>
            </a:prstGeom>
            <a:noFill/>
            <a:ln>
              <a:solidFill>
                <a:schemeClr val="bg1"/>
              </a:solidFill>
            </a:ln>
          </p:spPr>
          <p:txBody>
            <a:bodyPr wrap="square" rtlCol="0">
              <a:spAutoFit/>
            </a:bodyPr>
            <a:lstStyle/>
            <a:p>
              <a:pPr>
                <a:lnSpc>
                  <a:spcPts val="2500"/>
                </a:lnSpc>
              </a:pPr>
              <a:r>
                <a:rPr lang="zh-CN" altLang="en-US" sz="1600" dirty="0">
                  <a:solidFill>
                    <a:srgbClr val="1E7CA8"/>
                  </a:solidFill>
                  <a:cs typeface="+mn-ea"/>
                  <a:sym typeface="+mn-lt"/>
                </a:rPr>
                <a:t>无 F 图形</a:t>
              </a:r>
              <a:endParaRPr lang="zh-CN" altLang="en-US" sz="1600" dirty="0">
                <a:solidFill>
                  <a:srgbClr val="1E7CA8"/>
                </a:solidFill>
                <a:cs typeface="+mn-ea"/>
                <a:sym typeface="+mn-lt"/>
              </a:endParaRPr>
            </a:p>
          </p:txBody>
        </p:sp>
      </p:grpSp>
      <p:grpSp>
        <p:nvGrpSpPr>
          <p:cNvPr id="19" name="组合 18"/>
          <p:cNvGrpSpPr/>
          <p:nvPr/>
        </p:nvGrpSpPr>
        <p:grpSpPr>
          <a:xfrm>
            <a:off x="8861914" y="5447737"/>
            <a:ext cx="2254710" cy="663115"/>
            <a:chOff x="1335157" y="5737684"/>
            <a:chExt cx="2254710" cy="663115"/>
          </a:xfrm>
        </p:grpSpPr>
        <p:sp>
          <p:nvSpPr>
            <p:cNvPr id="20" name="矩形: 圆角 19"/>
            <p:cNvSpPr/>
            <p:nvPr/>
          </p:nvSpPr>
          <p:spPr>
            <a:xfrm>
              <a:off x="1335157" y="5737684"/>
              <a:ext cx="2254710" cy="663115"/>
            </a:xfrm>
            <a:prstGeom prst="roundRect">
              <a:avLst/>
            </a:prstGeom>
            <a:solidFill>
              <a:schemeClr val="bg1"/>
            </a:solidFill>
            <a:ln>
              <a:solidFill>
                <a:srgbClr val="1E7CA8"/>
              </a:solidFill>
            </a:ln>
            <a:effectLst>
              <a:outerShdw blurRad="215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E7CA8"/>
                </a:solidFill>
                <a:cs typeface="+mn-ea"/>
                <a:sym typeface="+mn-lt"/>
              </a:endParaRPr>
            </a:p>
          </p:txBody>
        </p:sp>
        <p:sp>
          <p:nvSpPr>
            <p:cNvPr id="21" name="文本框 20"/>
            <p:cNvSpPr txBox="1"/>
            <p:nvPr/>
          </p:nvSpPr>
          <p:spPr>
            <a:xfrm>
              <a:off x="1529153" y="5878419"/>
              <a:ext cx="1939983" cy="411480"/>
            </a:xfrm>
            <a:prstGeom prst="rect">
              <a:avLst/>
            </a:prstGeom>
            <a:noFill/>
            <a:ln>
              <a:solidFill>
                <a:schemeClr val="bg1"/>
              </a:solidFill>
            </a:ln>
          </p:spPr>
          <p:txBody>
            <a:bodyPr wrap="square" rtlCol="0">
              <a:spAutoFit/>
            </a:bodyPr>
            <a:lstStyle/>
            <a:p>
              <a:pPr>
                <a:lnSpc>
                  <a:spcPts val="2500"/>
                </a:lnSpc>
              </a:pPr>
              <a:r>
                <a:rPr lang="zh-CN" altLang="en-US" sz="1600" dirty="0">
                  <a:solidFill>
                    <a:srgbClr val="1E7CA8"/>
                  </a:solidFill>
                  <a:cs typeface="+mn-ea"/>
                  <a:sym typeface="+mn-lt"/>
                </a:rPr>
                <a:t>谱半径</a:t>
              </a:r>
              <a:endParaRPr lang="zh-CN" altLang="en-US" sz="1600" dirty="0">
                <a:solidFill>
                  <a:srgbClr val="1E7CA8"/>
                </a:solidFill>
                <a:cs typeface="+mn-ea"/>
                <a:sym typeface="+mn-lt"/>
              </a:endParaRPr>
            </a:p>
          </p:txBody>
        </p:sp>
      </p:grpSp>
      <p:pic>
        <p:nvPicPr>
          <p:cNvPr id="3" name="图片 2"/>
          <p:cNvPicPr>
            <a:picLocks noChangeAspect="1"/>
          </p:cNvPicPr>
          <p:nvPr/>
        </p:nvPicPr>
        <p:blipFill>
          <a:blip r:embed="rId1"/>
          <a:stretch>
            <a:fillRect/>
          </a:stretch>
        </p:blipFill>
        <p:spPr>
          <a:xfrm>
            <a:off x="5690870" y="1959610"/>
            <a:ext cx="450850" cy="387350"/>
          </a:xfrm>
          <a:prstGeom prst="rect">
            <a:avLst/>
          </a:prstGeom>
        </p:spPr>
      </p:pic>
      <p:pic>
        <p:nvPicPr>
          <p:cNvPr id="5" name="图片 4"/>
          <p:cNvPicPr>
            <a:picLocks noChangeAspect="1"/>
          </p:cNvPicPr>
          <p:nvPr/>
        </p:nvPicPr>
        <p:blipFill>
          <a:blip r:embed="rId2"/>
          <a:stretch>
            <a:fillRect/>
          </a:stretch>
        </p:blipFill>
        <p:spPr>
          <a:xfrm>
            <a:off x="6329045" y="2024380"/>
            <a:ext cx="560705" cy="322580"/>
          </a:xfrm>
          <a:prstGeom prst="rect">
            <a:avLst/>
          </a:prstGeom>
        </p:spPr>
      </p:pic>
      <p:pic>
        <p:nvPicPr>
          <p:cNvPr id="9" name="图片 8"/>
          <p:cNvPicPr>
            <a:picLocks noChangeAspect="1"/>
          </p:cNvPicPr>
          <p:nvPr/>
        </p:nvPicPr>
        <p:blipFill>
          <a:blip r:embed="rId3"/>
          <a:stretch>
            <a:fillRect/>
          </a:stretch>
        </p:blipFill>
        <p:spPr>
          <a:xfrm>
            <a:off x="9220200" y="2024380"/>
            <a:ext cx="476885" cy="322580"/>
          </a:xfrm>
          <a:prstGeom prst="rect">
            <a:avLst/>
          </a:prstGeom>
        </p:spPr>
      </p:pic>
      <p:pic>
        <p:nvPicPr>
          <p:cNvPr id="10" name="图片 9"/>
          <p:cNvPicPr>
            <a:picLocks noChangeAspect="1"/>
          </p:cNvPicPr>
          <p:nvPr/>
        </p:nvPicPr>
        <p:blipFill>
          <a:blip r:embed="rId4"/>
          <a:stretch>
            <a:fillRect/>
          </a:stretch>
        </p:blipFill>
        <p:spPr>
          <a:xfrm>
            <a:off x="10356215" y="2025015"/>
            <a:ext cx="114300" cy="317500"/>
          </a:xfrm>
          <a:prstGeom prst="rect">
            <a:avLst/>
          </a:prstGeom>
        </p:spPr>
      </p:pic>
      <p:pic>
        <p:nvPicPr>
          <p:cNvPr id="12" name="图片 11"/>
          <p:cNvPicPr>
            <a:picLocks noChangeAspect="1"/>
          </p:cNvPicPr>
          <p:nvPr/>
        </p:nvPicPr>
        <p:blipFill>
          <a:blip r:embed="rId5"/>
          <a:stretch>
            <a:fillRect/>
          </a:stretch>
        </p:blipFill>
        <p:spPr>
          <a:xfrm>
            <a:off x="6844030" y="2741295"/>
            <a:ext cx="466725" cy="228600"/>
          </a:xfrm>
          <a:prstGeom prst="rect">
            <a:avLst/>
          </a:prstGeom>
        </p:spPr>
      </p:pic>
      <p:pic>
        <p:nvPicPr>
          <p:cNvPr id="14" name="图片 13"/>
          <p:cNvPicPr>
            <a:picLocks noChangeAspect="1"/>
          </p:cNvPicPr>
          <p:nvPr/>
        </p:nvPicPr>
        <p:blipFill>
          <a:blip r:embed="rId6"/>
          <a:stretch>
            <a:fillRect/>
          </a:stretch>
        </p:blipFill>
        <p:spPr>
          <a:xfrm>
            <a:off x="9336405" y="2682875"/>
            <a:ext cx="1470660" cy="299085"/>
          </a:xfrm>
          <a:prstGeom prst="rect">
            <a:avLst/>
          </a:prstGeom>
        </p:spPr>
      </p:pic>
      <p:pic>
        <p:nvPicPr>
          <p:cNvPr id="15" name="图片 14"/>
          <p:cNvPicPr>
            <a:picLocks noChangeAspect="1"/>
          </p:cNvPicPr>
          <p:nvPr/>
        </p:nvPicPr>
        <p:blipFill>
          <a:blip r:embed="rId7"/>
          <a:stretch>
            <a:fillRect/>
          </a:stretch>
        </p:blipFill>
        <p:spPr>
          <a:xfrm>
            <a:off x="2969260" y="3001010"/>
            <a:ext cx="1383665" cy="328295"/>
          </a:xfrm>
          <a:prstGeom prst="rect">
            <a:avLst/>
          </a:prstGeom>
        </p:spPr>
      </p:pic>
      <p:sp>
        <p:nvSpPr>
          <p:cNvPr id="174" name="文本框 173"/>
          <p:cNvSpPr txBox="1"/>
          <p:nvPr>
            <p:custDataLst>
              <p:tags r:id="rId8"/>
            </p:custDataLst>
          </p:nvPr>
        </p:nvSpPr>
        <p:spPr>
          <a:xfrm>
            <a:off x="270510" y="203835"/>
            <a:ext cx="1234440" cy="671830"/>
          </a:xfrm>
          <a:prstGeom prst="rect">
            <a:avLst/>
          </a:prstGeom>
          <a:noFill/>
        </p:spPr>
        <p:txBody>
          <a:bodyPr wrap="square" rtlCol="0">
            <a:noAutofit/>
          </a:bodyPr>
          <a:p>
            <a:r>
              <a:rPr lang="en-US" altLang="zh-CN" sz="6600" i="1" dirty="0">
                <a:ln>
                  <a:solidFill>
                    <a:schemeClr val="accent5">
                      <a:lumMod val="50000"/>
                    </a:schemeClr>
                  </a:solidFill>
                </a:ln>
                <a:noFill/>
                <a:cs typeface="+mn-ea"/>
                <a:sym typeface="+mn-lt"/>
              </a:rPr>
              <a:t>01</a:t>
            </a:r>
            <a:endParaRPr lang="zh-CN" altLang="en-US" sz="6600" i="1" dirty="0">
              <a:ln>
                <a:solidFill>
                  <a:schemeClr val="accent5">
                    <a:lumMod val="50000"/>
                  </a:schemeClr>
                </a:solidFill>
              </a:ln>
              <a:noFill/>
              <a:cs typeface="+mn-ea"/>
              <a:sym typeface="+mn-lt"/>
            </a:endParaRPr>
          </a:p>
        </p:txBody>
      </p:sp>
      <p:pic>
        <p:nvPicPr>
          <p:cNvPr id="22" name="图片 21"/>
          <p:cNvPicPr>
            <a:picLocks noChangeAspect="1"/>
          </p:cNvPicPr>
          <p:nvPr/>
        </p:nvPicPr>
        <p:blipFill>
          <a:blip r:embed="rId9"/>
          <a:stretch>
            <a:fillRect/>
          </a:stretch>
        </p:blipFill>
        <p:spPr>
          <a:xfrm>
            <a:off x="2374900" y="2712720"/>
            <a:ext cx="419100" cy="257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74"/>
                                        </p:tgtEl>
                                        <p:attrNameLst>
                                          <p:attrName>style.visibility</p:attrName>
                                        </p:attrNameLst>
                                      </p:cBhvr>
                                      <p:to>
                                        <p:strVal val="visible"/>
                                      </p:to>
                                    </p:set>
                                    <p:anim calcmode="lin" valueType="num">
                                      <p:cBhvr additive="base">
                                        <p:cTn id="20" dur="500" fill="hold"/>
                                        <p:tgtEl>
                                          <p:spTgt spid="174"/>
                                        </p:tgtEl>
                                        <p:attrNameLst>
                                          <p:attrName>ppt_x</p:attrName>
                                        </p:attrNameLst>
                                      </p:cBhvr>
                                      <p:tavLst>
                                        <p:tav tm="0">
                                          <p:val>
                                            <p:strVal val="#ppt_x"/>
                                          </p:val>
                                        </p:tav>
                                        <p:tav tm="100000">
                                          <p:val>
                                            <p:strVal val="#ppt_x"/>
                                          </p:val>
                                        </p:tav>
                                      </p:tavLst>
                                    </p:anim>
                                    <p:anim calcmode="lin" valueType="num">
                                      <p:cBhvr additive="base">
                                        <p:cTn id="21"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7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圆角 3"/>
          <p:cNvSpPr/>
          <p:nvPr/>
        </p:nvSpPr>
        <p:spPr>
          <a:xfrm>
            <a:off x="1347637" y="1502876"/>
            <a:ext cx="9521686" cy="3458591"/>
          </a:xfrm>
          <a:prstGeom prst="roundRect">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文本框 5"/>
          <p:cNvSpPr txBox="1"/>
          <p:nvPr/>
        </p:nvSpPr>
        <p:spPr>
          <a:xfrm>
            <a:off x="4823791" y="716354"/>
            <a:ext cx="2544418" cy="584775"/>
          </a:xfrm>
          <a:prstGeom prst="rect">
            <a:avLst/>
          </a:prstGeom>
          <a:noFill/>
        </p:spPr>
        <p:txBody>
          <a:bodyPr wrap="square" rtlCol="0">
            <a:spAutoFit/>
          </a:bodyPr>
          <a:lstStyle/>
          <a:p>
            <a:pPr algn="ctr"/>
            <a:r>
              <a:rPr lang="zh-CN" altLang="en-US" sz="3200" b="1" spc="600" dirty="0">
                <a:solidFill>
                  <a:srgbClr val="1E7CA8"/>
                </a:solidFill>
                <a:cs typeface="+mn-ea"/>
                <a:sym typeface="+mn-lt"/>
              </a:rPr>
              <a:t>摘要</a:t>
            </a:r>
            <a:endParaRPr lang="zh-CN" altLang="en-US" sz="3200" b="1" spc="600" dirty="0">
              <a:solidFill>
                <a:srgbClr val="1E7CA8"/>
              </a:solidFill>
              <a:cs typeface="+mn-ea"/>
              <a:sym typeface="+mn-lt"/>
            </a:endParaRPr>
          </a:p>
        </p:txBody>
      </p:sp>
      <p:sp>
        <p:nvSpPr>
          <p:cNvPr id="11" name="文本框 10"/>
          <p:cNvSpPr txBox="1"/>
          <p:nvPr/>
        </p:nvSpPr>
        <p:spPr>
          <a:xfrm>
            <a:off x="1347470" y="5587365"/>
            <a:ext cx="1504315" cy="523240"/>
          </a:xfrm>
          <a:prstGeom prst="rect">
            <a:avLst/>
          </a:prstGeom>
          <a:noFill/>
        </p:spPr>
        <p:txBody>
          <a:bodyPr wrap="square" rtlCol="0">
            <a:spAutoFit/>
          </a:bodyPr>
          <a:lstStyle/>
          <a:p>
            <a:pPr algn="ctr"/>
            <a:r>
              <a:rPr lang="zh-CN" altLang="en-US" sz="2800" b="1" dirty="0">
                <a:solidFill>
                  <a:schemeClr val="tx1">
                    <a:lumMod val="65000"/>
                    <a:lumOff val="35000"/>
                  </a:schemeClr>
                </a:solidFill>
                <a:cs typeface="+mn-ea"/>
                <a:sym typeface="+mn-lt"/>
              </a:rPr>
              <a:t>关键词</a:t>
            </a:r>
            <a:endParaRPr lang="zh-CN" altLang="en-US" sz="2800" b="1" dirty="0">
              <a:solidFill>
                <a:schemeClr val="tx1">
                  <a:lumMod val="65000"/>
                  <a:lumOff val="35000"/>
                </a:schemeClr>
              </a:solidFill>
              <a:cs typeface="+mn-ea"/>
              <a:sym typeface="+mn-lt"/>
            </a:endParaRPr>
          </a:p>
        </p:txBody>
      </p:sp>
      <p:grpSp>
        <p:nvGrpSpPr>
          <p:cNvPr id="2" name="组合 1"/>
          <p:cNvGrpSpPr/>
          <p:nvPr/>
        </p:nvGrpSpPr>
        <p:grpSpPr>
          <a:xfrm>
            <a:off x="3119964" y="5447641"/>
            <a:ext cx="2254710" cy="663115"/>
            <a:chOff x="1335157" y="5737684"/>
            <a:chExt cx="2254710" cy="663115"/>
          </a:xfrm>
        </p:grpSpPr>
        <p:sp>
          <p:nvSpPr>
            <p:cNvPr id="8" name="矩形: 圆角 7"/>
            <p:cNvSpPr/>
            <p:nvPr/>
          </p:nvSpPr>
          <p:spPr>
            <a:xfrm>
              <a:off x="1335157" y="5737684"/>
              <a:ext cx="2254710" cy="663115"/>
            </a:xfrm>
            <a:prstGeom prst="roundRect">
              <a:avLst/>
            </a:prstGeom>
            <a:solidFill>
              <a:schemeClr val="bg1"/>
            </a:solidFill>
            <a:ln>
              <a:solidFill>
                <a:srgbClr val="1E7CA8"/>
              </a:solidFill>
            </a:ln>
            <a:effectLst>
              <a:outerShdw blurRad="215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E7CA8"/>
                </a:solidFill>
                <a:cs typeface="+mn-ea"/>
                <a:sym typeface="+mn-lt"/>
              </a:endParaRPr>
            </a:p>
          </p:txBody>
        </p:sp>
        <p:sp>
          <p:nvSpPr>
            <p:cNvPr id="13" name="文本框 12"/>
            <p:cNvSpPr txBox="1"/>
            <p:nvPr/>
          </p:nvSpPr>
          <p:spPr>
            <a:xfrm>
              <a:off x="1529153" y="5878419"/>
              <a:ext cx="1939983" cy="411480"/>
            </a:xfrm>
            <a:prstGeom prst="rect">
              <a:avLst/>
            </a:prstGeom>
            <a:noFill/>
            <a:ln>
              <a:solidFill>
                <a:schemeClr val="bg1"/>
              </a:solidFill>
            </a:ln>
          </p:spPr>
          <p:txBody>
            <a:bodyPr wrap="square" rtlCol="0">
              <a:spAutoFit/>
            </a:bodyPr>
            <a:lstStyle/>
            <a:p>
              <a:pPr>
                <a:lnSpc>
                  <a:spcPts val="2500"/>
                </a:lnSpc>
              </a:pPr>
              <a:r>
                <a:rPr lang="zh-CN" altLang="en-US" sz="1600" dirty="0">
                  <a:solidFill>
                    <a:srgbClr val="1E7CA8"/>
                  </a:solidFill>
                  <a:cs typeface="+mn-ea"/>
                  <a:sym typeface="+mn-lt"/>
                </a:rPr>
                <a:t>傅立叶图神经网络</a:t>
              </a:r>
              <a:endParaRPr lang="zh-CN" altLang="en-US" sz="1600" dirty="0">
                <a:solidFill>
                  <a:srgbClr val="1E7CA8"/>
                </a:solidFill>
                <a:cs typeface="+mn-ea"/>
                <a:sym typeface="+mn-lt"/>
              </a:endParaRPr>
            </a:p>
          </p:txBody>
        </p:sp>
      </p:grpSp>
      <p:grpSp>
        <p:nvGrpSpPr>
          <p:cNvPr id="16" name="组合 15"/>
          <p:cNvGrpSpPr/>
          <p:nvPr/>
        </p:nvGrpSpPr>
        <p:grpSpPr>
          <a:xfrm>
            <a:off x="5990939" y="5447737"/>
            <a:ext cx="2254710" cy="663115"/>
            <a:chOff x="1335157" y="5737684"/>
            <a:chExt cx="2254710" cy="663115"/>
          </a:xfrm>
        </p:grpSpPr>
        <p:sp>
          <p:nvSpPr>
            <p:cNvPr id="17" name="矩形: 圆角 16"/>
            <p:cNvSpPr/>
            <p:nvPr/>
          </p:nvSpPr>
          <p:spPr>
            <a:xfrm>
              <a:off x="1335157" y="5737684"/>
              <a:ext cx="2254710" cy="663115"/>
            </a:xfrm>
            <a:prstGeom prst="roundRect">
              <a:avLst/>
            </a:prstGeom>
            <a:solidFill>
              <a:schemeClr val="bg1"/>
            </a:solidFill>
            <a:ln>
              <a:solidFill>
                <a:srgbClr val="1E7CA8"/>
              </a:solidFill>
            </a:ln>
            <a:effectLst>
              <a:outerShdw blurRad="215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E7CA8"/>
                </a:solidFill>
                <a:cs typeface="+mn-ea"/>
                <a:sym typeface="+mn-lt"/>
              </a:endParaRPr>
            </a:p>
          </p:txBody>
        </p:sp>
        <p:sp>
          <p:nvSpPr>
            <p:cNvPr id="18" name="文本框 17"/>
            <p:cNvSpPr txBox="1"/>
            <p:nvPr/>
          </p:nvSpPr>
          <p:spPr>
            <a:xfrm>
              <a:off x="1529153" y="5878419"/>
              <a:ext cx="1939983" cy="411480"/>
            </a:xfrm>
            <a:prstGeom prst="rect">
              <a:avLst/>
            </a:prstGeom>
            <a:noFill/>
            <a:ln>
              <a:solidFill>
                <a:schemeClr val="bg1"/>
              </a:solidFill>
            </a:ln>
          </p:spPr>
          <p:txBody>
            <a:bodyPr wrap="square" rtlCol="0">
              <a:spAutoFit/>
            </a:bodyPr>
            <a:lstStyle/>
            <a:p>
              <a:pPr>
                <a:lnSpc>
                  <a:spcPts val="2500"/>
                </a:lnSpc>
              </a:pPr>
              <a:r>
                <a:rPr lang="zh-CN" altLang="en-US" sz="1600" dirty="0">
                  <a:solidFill>
                    <a:srgbClr val="1E7CA8"/>
                  </a:solidFill>
                  <a:cs typeface="+mn-ea"/>
                  <a:sym typeface="+mn-lt"/>
                </a:rPr>
                <a:t>全连接神经网络</a:t>
              </a:r>
              <a:endParaRPr lang="zh-CN" altLang="en-US" sz="1600" dirty="0">
                <a:solidFill>
                  <a:srgbClr val="1E7CA8"/>
                </a:solidFill>
                <a:cs typeface="+mn-ea"/>
                <a:sym typeface="+mn-lt"/>
              </a:endParaRPr>
            </a:p>
          </p:txBody>
        </p:sp>
      </p:grpSp>
      <p:grpSp>
        <p:nvGrpSpPr>
          <p:cNvPr id="19" name="组合 18"/>
          <p:cNvGrpSpPr/>
          <p:nvPr/>
        </p:nvGrpSpPr>
        <p:grpSpPr>
          <a:xfrm>
            <a:off x="8861914" y="5447737"/>
            <a:ext cx="2254710" cy="663115"/>
            <a:chOff x="1335157" y="5737684"/>
            <a:chExt cx="2254710" cy="663115"/>
          </a:xfrm>
        </p:grpSpPr>
        <p:sp>
          <p:nvSpPr>
            <p:cNvPr id="20" name="矩形: 圆角 19"/>
            <p:cNvSpPr/>
            <p:nvPr/>
          </p:nvSpPr>
          <p:spPr>
            <a:xfrm>
              <a:off x="1335157" y="5737684"/>
              <a:ext cx="2254710" cy="663115"/>
            </a:xfrm>
            <a:prstGeom prst="roundRect">
              <a:avLst/>
            </a:prstGeom>
            <a:solidFill>
              <a:schemeClr val="bg1"/>
            </a:solidFill>
            <a:ln>
              <a:solidFill>
                <a:srgbClr val="1E7CA8"/>
              </a:solidFill>
            </a:ln>
            <a:effectLst>
              <a:outerShdw blurRad="215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E7CA8"/>
                </a:solidFill>
                <a:cs typeface="+mn-ea"/>
                <a:sym typeface="+mn-lt"/>
              </a:endParaRPr>
            </a:p>
          </p:txBody>
        </p:sp>
        <p:sp>
          <p:nvSpPr>
            <p:cNvPr id="21" name="文本框 20"/>
            <p:cNvSpPr txBox="1"/>
            <p:nvPr/>
          </p:nvSpPr>
          <p:spPr>
            <a:xfrm>
              <a:off x="1529153" y="5878419"/>
              <a:ext cx="1939983" cy="411480"/>
            </a:xfrm>
            <a:prstGeom prst="rect">
              <a:avLst/>
            </a:prstGeom>
            <a:noFill/>
            <a:ln>
              <a:solidFill>
                <a:schemeClr val="bg1"/>
              </a:solidFill>
            </a:ln>
          </p:spPr>
          <p:txBody>
            <a:bodyPr wrap="square" rtlCol="0">
              <a:spAutoFit/>
            </a:bodyPr>
            <a:lstStyle/>
            <a:p>
              <a:pPr>
                <a:lnSpc>
                  <a:spcPts val="2500"/>
                </a:lnSpc>
              </a:pPr>
              <a:r>
                <a:rPr lang="zh-CN" altLang="en-US" sz="1600" dirty="0">
                  <a:solidFill>
                    <a:srgbClr val="1E7CA8"/>
                  </a:solidFill>
                  <a:cs typeface="+mn-ea"/>
                  <a:sym typeface="+mn-lt"/>
                </a:rPr>
                <a:t>时间序列</a:t>
              </a:r>
              <a:endParaRPr lang="zh-CN" altLang="en-US" sz="1600" dirty="0">
                <a:solidFill>
                  <a:srgbClr val="1E7CA8"/>
                </a:solidFill>
                <a:cs typeface="+mn-ea"/>
                <a:sym typeface="+mn-lt"/>
              </a:endParaRPr>
            </a:p>
          </p:txBody>
        </p:sp>
      </p:grpSp>
      <p:sp>
        <p:nvSpPr>
          <p:cNvPr id="176" name="文本框 175"/>
          <p:cNvSpPr txBox="1"/>
          <p:nvPr>
            <p:custDataLst>
              <p:tags r:id="rId1"/>
            </p:custDataLst>
          </p:nvPr>
        </p:nvSpPr>
        <p:spPr>
          <a:xfrm>
            <a:off x="298271" y="192899"/>
            <a:ext cx="1992084" cy="1107996"/>
          </a:xfrm>
          <a:prstGeom prst="rect">
            <a:avLst/>
          </a:prstGeom>
          <a:noFill/>
        </p:spPr>
        <p:txBody>
          <a:bodyPr wrap="square" rtlCol="0">
            <a:spAutoFit/>
          </a:bodyPr>
          <a:p>
            <a:r>
              <a:rPr lang="en-US" altLang="zh-CN" sz="6600" i="1" dirty="0">
                <a:ln>
                  <a:solidFill>
                    <a:schemeClr val="accent5">
                      <a:lumMod val="50000"/>
                    </a:schemeClr>
                  </a:solidFill>
                </a:ln>
                <a:noFill/>
                <a:cs typeface="+mn-ea"/>
                <a:sym typeface="+mn-lt"/>
              </a:rPr>
              <a:t>02</a:t>
            </a:r>
            <a:endParaRPr lang="zh-CN" altLang="en-US" sz="6600" i="1" dirty="0">
              <a:ln>
                <a:solidFill>
                  <a:schemeClr val="accent5">
                    <a:lumMod val="50000"/>
                  </a:schemeClr>
                </a:solidFill>
              </a:ln>
              <a:noFill/>
              <a:cs typeface="+mn-ea"/>
              <a:sym typeface="+mn-lt"/>
            </a:endParaRPr>
          </a:p>
        </p:txBody>
      </p:sp>
      <p:sp>
        <p:nvSpPr>
          <p:cNvPr id="22" name="文本框 21"/>
          <p:cNvSpPr txBox="1"/>
          <p:nvPr/>
        </p:nvSpPr>
        <p:spPr>
          <a:xfrm>
            <a:off x="1818640" y="1769110"/>
            <a:ext cx="8790305" cy="2926715"/>
          </a:xfrm>
          <a:prstGeom prst="rect">
            <a:avLst/>
          </a:prstGeom>
          <a:noFill/>
        </p:spPr>
        <p:txBody>
          <a:bodyPr wrap="square" rtlCol="0">
            <a:noAutofit/>
          </a:bodyPr>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多变量时间序列（MTS）预测在各个行业中具有重要作用。传统的基于图神经网络（GNN）的方法通常需要分别处理空间和时间动态，这导致模型设计面临挑战，并可能违反统一的ST依赖性。为了解决传感器和时间戳之间固有的空间-时间（ST）依赖性问题，我们探索了一种新颖的方法，用滑动窗口分割时空全连接图，并从纯图角度将图网络应用于MTS预测。</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因此，我们提出了傅里叶图全连接神经网络（FFCGNNs）架构，该方法连接所有时间戳的传感器，并根据时间距离赋予权重，从而全面建模ST依赖性。图卷积时建立移动窗口，并利用傅立叶图算子（FGO）在傅立叶空间进行矩阵乘法，使得其具有更低的复杂度和足够的表达能力，并建立图池化以有效保留ST依赖性，以高效完成预测任务。综合来看在HAR数据集上的广泛实验对比，我们的方法在效率、参数数量和准确率方面具有优异的性能。</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6"/>
                                        </p:tgtEl>
                                        <p:attrNameLst>
                                          <p:attrName>style.visibility</p:attrName>
                                        </p:attrNameLst>
                                      </p:cBhvr>
                                      <p:to>
                                        <p:strVal val="visible"/>
                                      </p:to>
                                    </p:set>
                                    <p:anim calcmode="lin" valueType="num">
                                      <p:cBhvr additive="base">
                                        <p:cTn id="15" dur="500" fill="hold"/>
                                        <p:tgtEl>
                                          <p:spTgt spid="176"/>
                                        </p:tgtEl>
                                        <p:attrNameLst>
                                          <p:attrName>ppt_x</p:attrName>
                                        </p:attrNameLst>
                                      </p:cBhvr>
                                      <p:tavLst>
                                        <p:tav tm="0">
                                          <p:val>
                                            <p:strVal val="#ppt_x"/>
                                          </p:val>
                                        </p:tav>
                                        <p:tav tm="100000">
                                          <p:val>
                                            <p:strVal val="#ppt_x"/>
                                          </p:val>
                                        </p:tav>
                                      </p:tavLst>
                                    </p:anim>
                                    <p:anim calcmode="lin" valueType="num">
                                      <p:cBhvr additive="base">
                                        <p:cTn id="16"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17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6" name="直角三角形 5"/>
          <p:cNvSpPr/>
          <p:nvPr/>
        </p:nvSpPr>
        <p:spPr>
          <a:xfrm>
            <a:off x="0" y="4809067"/>
            <a:ext cx="12378267" cy="2048933"/>
          </a:xfrm>
          <a:prstGeom prst="rtTriangle">
            <a:avLst/>
          </a:prstGeom>
          <a:solidFill>
            <a:schemeClr val="bg1"/>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a:off x="0" y="5283200"/>
            <a:ext cx="12192000" cy="1574800"/>
          </a:xfrm>
          <a:prstGeom prst="rtTriangle">
            <a:avLst/>
          </a:prstGeom>
          <a:gradFill flip="none" rotWithShape="1">
            <a:gsLst>
              <a:gs pos="100000">
                <a:srgbClr val="1E7CA8"/>
              </a:gs>
              <a:gs pos="22000">
                <a:srgbClr val="80D6CE"/>
              </a:gs>
              <a:gs pos="70000">
                <a:srgbClr val="19A5C1">
                  <a:alpha val="87000"/>
                </a:srgbClr>
              </a:gs>
            </a:gsLst>
            <a:path path="circle">
              <a:fillToRect l="100000" b="100000"/>
            </a:path>
            <a:tileRect t="-100000" r="-100000"/>
          </a:gradFill>
          <a:ln>
            <a:solidFill>
              <a:srgbClr val="0F74A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8" name="直接连接符 107"/>
          <p:cNvCxnSpPr/>
          <p:nvPr>
            <p:custDataLst>
              <p:tags r:id="rId1"/>
            </p:custDataLst>
          </p:nvPr>
        </p:nvCxnSpPr>
        <p:spPr>
          <a:xfrm>
            <a:off x="0" y="3251200"/>
            <a:ext cx="12192000" cy="0"/>
          </a:xfrm>
          <a:prstGeom prst="line">
            <a:avLst/>
          </a:prstGeom>
          <a:ln w="76200">
            <a:solidFill>
              <a:srgbClr val="1E7CA8"/>
            </a:solidFill>
          </a:ln>
        </p:spPr>
        <p:style>
          <a:lnRef idx="1">
            <a:schemeClr val="accent1"/>
          </a:lnRef>
          <a:fillRef idx="0">
            <a:schemeClr val="accent1"/>
          </a:fillRef>
          <a:effectRef idx="0">
            <a:schemeClr val="accent1"/>
          </a:effectRef>
          <a:fontRef idx="minor">
            <a:schemeClr val="tx1"/>
          </a:fontRef>
        </p:style>
      </p:cxnSp>
      <p:sp>
        <p:nvSpPr>
          <p:cNvPr id="109" name="椭圆 108"/>
          <p:cNvSpPr/>
          <p:nvPr>
            <p:custDataLst>
              <p:tags r:id="rId2"/>
            </p:custDataLst>
          </p:nvPr>
        </p:nvSpPr>
        <p:spPr>
          <a:xfrm>
            <a:off x="1625600" y="3144043"/>
            <a:ext cx="237067" cy="214312"/>
          </a:xfrm>
          <a:prstGeom prst="ellipse">
            <a:avLst/>
          </a:prstGeom>
          <a:solidFill>
            <a:schemeClr val="bg1"/>
          </a:solidFill>
          <a:ln w="57150">
            <a:solidFill>
              <a:srgbClr val="0F7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椭圆 109"/>
          <p:cNvSpPr/>
          <p:nvPr>
            <p:custDataLst>
              <p:tags r:id="rId3"/>
            </p:custDataLst>
          </p:nvPr>
        </p:nvSpPr>
        <p:spPr>
          <a:xfrm>
            <a:off x="3589867" y="3127110"/>
            <a:ext cx="237067" cy="214312"/>
          </a:xfrm>
          <a:prstGeom prst="ellipse">
            <a:avLst/>
          </a:prstGeom>
          <a:solidFill>
            <a:schemeClr val="bg1"/>
          </a:solidFill>
          <a:ln w="57150">
            <a:solidFill>
              <a:srgbClr val="0F7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椭圆 110"/>
          <p:cNvSpPr/>
          <p:nvPr>
            <p:custDataLst>
              <p:tags r:id="rId4"/>
            </p:custDataLst>
          </p:nvPr>
        </p:nvSpPr>
        <p:spPr>
          <a:xfrm>
            <a:off x="5435600" y="3118260"/>
            <a:ext cx="237067" cy="214312"/>
          </a:xfrm>
          <a:prstGeom prst="ellipse">
            <a:avLst/>
          </a:prstGeom>
          <a:solidFill>
            <a:schemeClr val="bg1"/>
          </a:solidFill>
          <a:ln w="57150">
            <a:solidFill>
              <a:srgbClr val="0F7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2" name="椭圆 111"/>
          <p:cNvSpPr/>
          <p:nvPr>
            <p:custDataLst>
              <p:tags r:id="rId5"/>
            </p:custDataLst>
          </p:nvPr>
        </p:nvSpPr>
        <p:spPr>
          <a:xfrm>
            <a:off x="7281333" y="3127110"/>
            <a:ext cx="237067" cy="214312"/>
          </a:xfrm>
          <a:prstGeom prst="ellipse">
            <a:avLst/>
          </a:prstGeom>
          <a:solidFill>
            <a:schemeClr val="bg1"/>
          </a:solidFill>
          <a:ln w="57150">
            <a:solidFill>
              <a:srgbClr val="0F7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文本框 112"/>
          <p:cNvSpPr txBox="1"/>
          <p:nvPr>
            <p:custDataLst>
              <p:tags r:id="rId6"/>
            </p:custDataLst>
          </p:nvPr>
        </p:nvSpPr>
        <p:spPr>
          <a:xfrm>
            <a:off x="2224696" y="1451928"/>
            <a:ext cx="1175011" cy="368300"/>
          </a:xfrm>
          <a:prstGeom prst="rect">
            <a:avLst/>
          </a:prstGeom>
          <a:noFill/>
        </p:spPr>
        <p:txBody>
          <a:bodyPr wrap="square" rtlCol="0">
            <a:spAutoFit/>
          </a:bodyPr>
          <a:lstStyle/>
          <a:p>
            <a:r>
              <a:rPr lang="zh-CN" altLang="en-US" b="1" dirty="0">
                <a:solidFill>
                  <a:srgbClr val="1E7CA8"/>
                </a:solidFill>
                <a:cs typeface="+mn-ea"/>
                <a:sym typeface="+mn-lt"/>
              </a:rPr>
              <a:t>1D-CNN</a:t>
            </a:r>
            <a:endParaRPr lang="zh-CN" altLang="en-US" b="1" dirty="0">
              <a:solidFill>
                <a:srgbClr val="1E7CA8"/>
              </a:solidFill>
              <a:cs typeface="+mn-ea"/>
              <a:sym typeface="+mn-lt"/>
            </a:endParaRPr>
          </a:p>
        </p:txBody>
      </p:sp>
      <p:sp>
        <p:nvSpPr>
          <p:cNvPr id="114" name="文本框 113"/>
          <p:cNvSpPr txBox="1"/>
          <p:nvPr>
            <p:custDataLst>
              <p:tags r:id="rId7"/>
            </p:custDataLst>
          </p:nvPr>
        </p:nvSpPr>
        <p:spPr>
          <a:xfrm>
            <a:off x="831850" y="1820545"/>
            <a:ext cx="4103370" cy="1052830"/>
          </a:xfrm>
          <a:prstGeom prst="rect">
            <a:avLst/>
          </a:prstGeom>
          <a:noFill/>
        </p:spPr>
        <p:txBody>
          <a:bodyPr wrap="square" rtlCol="0">
            <a:spAutoFit/>
          </a:bodyPr>
          <a:lstStyle/>
          <a:p>
            <a:pPr algn="l">
              <a:lnSpc>
                <a:spcPts val="2500"/>
              </a:lnSpc>
            </a:pPr>
            <a:r>
              <a:rPr lang="zh-CN" altLang="en-US" sz="1400" dirty="0">
                <a:solidFill>
                  <a:schemeClr val="tx1">
                    <a:lumMod val="85000"/>
                    <a:lumOff val="15000"/>
                  </a:schemeClr>
                </a:solidFill>
                <a:cs typeface="+mn-ea"/>
                <a:sym typeface="+mn-lt"/>
              </a:rPr>
              <a:t>作为编码器来提取时间特征（Franceschi</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 2019）。此外，一些研究尝试了2D-CNN模型，将多元时间序列数据视作二维图像（Yang</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2019）</a:t>
            </a:r>
            <a:endParaRPr lang="zh-CN" altLang="en-US" sz="1400" dirty="0">
              <a:solidFill>
                <a:schemeClr val="tx1">
                  <a:lumMod val="85000"/>
                  <a:lumOff val="15000"/>
                </a:schemeClr>
              </a:solidFill>
              <a:cs typeface="+mn-ea"/>
              <a:sym typeface="+mn-lt"/>
            </a:endParaRPr>
          </a:p>
        </p:txBody>
      </p:sp>
      <p:sp>
        <p:nvSpPr>
          <p:cNvPr id="121" name="椭圆 120"/>
          <p:cNvSpPr/>
          <p:nvPr>
            <p:custDataLst>
              <p:tags r:id="rId8"/>
            </p:custDataLst>
          </p:nvPr>
        </p:nvSpPr>
        <p:spPr>
          <a:xfrm>
            <a:off x="9140877" y="3115734"/>
            <a:ext cx="237067" cy="214312"/>
          </a:xfrm>
          <a:prstGeom prst="ellipse">
            <a:avLst/>
          </a:prstGeom>
          <a:solidFill>
            <a:schemeClr val="bg1"/>
          </a:solidFill>
          <a:ln w="57150">
            <a:solidFill>
              <a:srgbClr val="0F7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椭圆 121"/>
          <p:cNvSpPr/>
          <p:nvPr>
            <p:custDataLst>
              <p:tags r:id="rId9"/>
            </p:custDataLst>
          </p:nvPr>
        </p:nvSpPr>
        <p:spPr>
          <a:xfrm>
            <a:off x="11000421" y="3137743"/>
            <a:ext cx="237067" cy="214312"/>
          </a:xfrm>
          <a:prstGeom prst="ellipse">
            <a:avLst/>
          </a:prstGeom>
          <a:solidFill>
            <a:schemeClr val="bg1"/>
          </a:solidFill>
          <a:ln w="57150">
            <a:solidFill>
              <a:srgbClr val="0F7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文本框 122"/>
          <p:cNvSpPr txBox="1"/>
          <p:nvPr>
            <p:custDataLst>
              <p:tags r:id="rId10"/>
            </p:custDataLst>
          </p:nvPr>
        </p:nvSpPr>
        <p:spPr>
          <a:xfrm>
            <a:off x="4584065" y="3554730"/>
            <a:ext cx="851535" cy="368300"/>
          </a:xfrm>
          <a:prstGeom prst="rect">
            <a:avLst/>
          </a:prstGeom>
          <a:noFill/>
        </p:spPr>
        <p:txBody>
          <a:bodyPr wrap="square" rtlCol="0">
            <a:spAutoFit/>
          </a:bodyPr>
          <a:lstStyle/>
          <a:p>
            <a:r>
              <a:rPr lang="zh-CN" altLang="en-US" b="1" dirty="0">
                <a:solidFill>
                  <a:srgbClr val="1E7CA8"/>
                </a:solidFill>
                <a:cs typeface="+mn-ea"/>
                <a:sym typeface="+mn-lt"/>
              </a:rPr>
              <a:t>LSTM</a:t>
            </a:r>
            <a:endParaRPr lang="en-US" altLang="zh-CN" b="1" dirty="0">
              <a:solidFill>
                <a:srgbClr val="1E7CA8"/>
              </a:solidFill>
              <a:cs typeface="+mn-ea"/>
              <a:sym typeface="+mn-lt"/>
            </a:endParaRPr>
          </a:p>
        </p:txBody>
      </p:sp>
      <p:sp>
        <p:nvSpPr>
          <p:cNvPr id="124" name="文本框 123"/>
          <p:cNvSpPr txBox="1"/>
          <p:nvPr>
            <p:custDataLst>
              <p:tags r:id="rId11"/>
            </p:custDataLst>
          </p:nvPr>
        </p:nvSpPr>
        <p:spPr>
          <a:xfrm>
            <a:off x="3569335" y="3918585"/>
            <a:ext cx="2880995" cy="1052830"/>
          </a:xfrm>
          <a:prstGeom prst="rect">
            <a:avLst/>
          </a:prstGeom>
          <a:noFill/>
        </p:spPr>
        <p:txBody>
          <a:bodyPr wrap="square" rtlCol="0">
            <a:spAutoFit/>
          </a:bodyPr>
          <a:lstStyle/>
          <a:p>
            <a:pPr algn="ctr">
              <a:lnSpc>
                <a:spcPts val="2500"/>
              </a:lnSpc>
            </a:pPr>
            <a:r>
              <a:rPr lang="zh-CN" altLang="en-US" sz="1400" dirty="0">
                <a:solidFill>
                  <a:schemeClr val="tx1">
                    <a:lumMod val="85000"/>
                    <a:lumOff val="15000"/>
                  </a:schemeClr>
                </a:solidFill>
                <a:cs typeface="+mn-ea"/>
                <a:sym typeface="+mn-lt"/>
              </a:rPr>
              <a:t>是另一个捕捉MTS数据时间依赖性的方法，得益于其捕捉长期依赖性的能力（Du</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2020；Lu</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2021）。</a:t>
            </a:r>
            <a:endParaRPr lang="zh-CN" altLang="en-US" sz="1400" dirty="0">
              <a:solidFill>
                <a:schemeClr val="tx1">
                  <a:lumMod val="85000"/>
                  <a:lumOff val="15000"/>
                </a:schemeClr>
              </a:solidFill>
              <a:cs typeface="+mn-ea"/>
              <a:sym typeface="+mn-lt"/>
            </a:endParaRPr>
          </a:p>
        </p:txBody>
      </p:sp>
      <p:sp>
        <p:nvSpPr>
          <p:cNvPr id="125" name="文本框 124"/>
          <p:cNvSpPr txBox="1"/>
          <p:nvPr>
            <p:custDataLst>
              <p:tags r:id="rId12"/>
            </p:custDataLst>
          </p:nvPr>
        </p:nvSpPr>
        <p:spPr>
          <a:xfrm>
            <a:off x="6588760" y="1456690"/>
            <a:ext cx="1622425" cy="368300"/>
          </a:xfrm>
          <a:prstGeom prst="rect">
            <a:avLst/>
          </a:prstGeom>
          <a:noFill/>
        </p:spPr>
        <p:txBody>
          <a:bodyPr wrap="square" rtlCol="0">
            <a:spAutoFit/>
          </a:bodyPr>
          <a:lstStyle/>
          <a:p>
            <a:r>
              <a:rPr lang="zh-CN" altLang="en-US" b="1" dirty="0">
                <a:solidFill>
                  <a:srgbClr val="1E7CA8"/>
                </a:solidFill>
                <a:cs typeface="+mn-ea"/>
                <a:sym typeface="+mn-lt"/>
              </a:rPr>
              <a:t>Transformer</a:t>
            </a:r>
            <a:endParaRPr lang="zh-CN" altLang="en-US" b="1" dirty="0">
              <a:solidFill>
                <a:srgbClr val="1E7CA8"/>
              </a:solidFill>
              <a:cs typeface="+mn-ea"/>
              <a:sym typeface="+mn-lt"/>
            </a:endParaRPr>
          </a:p>
        </p:txBody>
      </p:sp>
      <p:sp>
        <p:nvSpPr>
          <p:cNvPr id="126" name="文本框 125"/>
          <p:cNvSpPr txBox="1"/>
          <p:nvPr>
            <p:custDataLst>
              <p:tags r:id="rId13"/>
            </p:custDataLst>
          </p:nvPr>
        </p:nvSpPr>
        <p:spPr>
          <a:xfrm>
            <a:off x="5559425" y="1841500"/>
            <a:ext cx="3681095" cy="1052830"/>
          </a:xfrm>
          <a:prstGeom prst="rect">
            <a:avLst/>
          </a:prstGeom>
          <a:noFill/>
        </p:spPr>
        <p:txBody>
          <a:bodyPr wrap="square" rtlCol="0">
            <a:spAutoFit/>
          </a:bodyPr>
          <a:lstStyle/>
          <a:p>
            <a:pPr algn="just">
              <a:lnSpc>
                <a:spcPts val="2500"/>
              </a:lnSpc>
            </a:pPr>
            <a:r>
              <a:rPr lang="zh-CN" altLang="en-US" sz="1400" dirty="0">
                <a:solidFill>
                  <a:schemeClr val="tx1">
                    <a:lumMod val="85000"/>
                    <a:lumOff val="15000"/>
                  </a:schemeClr>
                </a:solidFill>
                <a:cs typeface="+mn-ea"/>
                <a:sym typeface="+mn-lt"/>
              </a:rPr>
              <a:t>因其强大的注意力机制而变得流行，旨在最大化其捕捉MTS数据内部时间相关性的能力（Zerveas</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2021；Wu</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2021；Zhou</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2021）。</a:t>
            </a:r>
            <a:endParaRPr lang="zh-CN" altLang="en-US" sz="1400" dirty="0">
              <a:solidFill>
                <a:schemeClr val="tx1">
                  <a:lumMod val="85000"/>
                  <a:lumOff val="15000"/>
                </a:schemeClr>
              </a:solidFill>
              <a:cs typeface="+mn-ea"/>
              <a:sym typeface="+mn-lt"/>
            </a:endParaRPr>
          </a:p>
        </p:txBody>
      </p:sp>
      <p:sp>
        <p:nvSpPr>
          <p:cNvPr id="127" name="文本框 126"/>
          <p:cNvSpPr txBox="1"/>
          <p:nvPr>
            <p:custDataLst>
              <p:tags r:id="rId14"/>
            </p:custDataLst>
          </p:nvPr>
        </p:nvSpPr>
        <p:spPr>
          <a:xfrm>
            <a:off x="9260205" y="3559175"/>
            <a:ext cx="824865" cy="368300"/>
          </a:xfrm>
          <a:prstGeom prst="rect">
            <a:avLst/>
          </a:prstGeom>
          <a:noFill/>
        </p:spPr>
        <p:txBody>
          <a:bodyPr wrap="square" rtlCol="0">
            <a:spAutoFit/>
          </a:bodyPr>
          <a:lstStyle/>
          <a:p>
            <a:r>
              <a:rPr lang="zh-CN" altLang="en-US" b="1" dirty="0">
                <a:solidFill>
                  <a:srgbClr val="1E7CA8"/>
                </a:solidFill>
                <a:cs typeface="+mn-ea"/>
                <a:sym typeface="+mn-lt"/>
              </a:rPr>
              <a:t>GNN</a:t>
            </a:r>
            <a:endParaRPr lang="zh-CN" altLang="en-US" b="1" dirty="0">
              <a:solidFill>
                <a:srgbClr val="1E7CA8"/>
              </a:solidFill>
              <a:cs typeface="+mn-ea"/>
              <a:sym typeface="+mn-lt"/>
            </a:endParaRPr>
          </a:p>
        </p:txBody>
      </p:sp>
      <p:sp>
        <p:nvSpPr>
          <p:cNvPr id="128" name="文本框 127"/>
          <p:cNvSpPr txBox="1"/>
          <p:nvPr>
            <p:custDataLst>
              <p:tags r:id="rId15"/>
            </p:custDataLst>
          </p:nvPr>
        </p:nvSpPr>
        <p:spPr>
          <a:xfrm>
            <a:off x="7602220" y="3927475"/>
            <a:ext cx="4141470" cy="1694180"/>
          </a:xfrm>
          <a:prstGeom prst="rect">
            <a:avLst/>
          </a:prstGeom>
          <a:noFill/>
        </p:spPr>
        <p:txBody>
          <a:bodyPr wrap="square" rtlCol="0">
            <a:spAutoFit/>
          </a:bodyPr>
          <a:lstStyle/>
          <a:p>
            <a:pPr algn="just">
              <a:lnSpc>
                <a:spcPts val="2500"/>
              </a:lnSpc>
            </a:pPr>
            <a:r>
              <a:rPr lang="zh-CN" altLang="en-US" sz="1400" dirty="0">
                <a:solidFill>
                  <a:schemeClr val="tx1">
                    <a:lumMod val="85000"/>
                    <a:lumOff val="15000"/>
                  </a:schemeClr>
                </a:solidFill>
                <a:cs typeface="+mn-ea"/>
                <a:sym typeface="+mn-lt"/>
              </a:rPr>
              <a:t>在近年来，研究人员意识到将空间依赖性纳入多元时间序列数据表示学习的重要性（Jin</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2023）。为了实现这一目标，引入图神经网络（GNN），与其他时间编码器结合，分别捕捉空间依赖性和时间依赖性（Jia</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2020；Li</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2021b；）。</a:t>
            </a:r>
            <a:endParaRPr lang="zh-CN" altLang="en-US" sz="1400" dirty="0">
              <a:solidFill>
                <a:schemeClr val="tx1">
                  <a:lumMod val="85000"/>
                  <a:lumOff val="15000"/>
                </a:schemeClr>
              </a:solidFill>
              <a:cs typeface="+mn-ea"/>
              <a:sym typeface="+mn-lt"/>
            </a:endParaRPr>
          </a:p>
        </p:txBody>
      </p:sp>
      <p:grpSp>
        <p:nvGrpSpPr>
          <p:cNvPr id="133" name="组合 132"/>
          <p:cNvGrpSpPr/>
          <p:nvPr/>
        </p:nvGrpSpPr>
        <p:grpSpPr>
          <a:xfrm>
            <a:off x="604109" y="368651"/>
            <a:ext cx="1882289" cy="417037"/>
            <a:chOff x="668068" y="202823"/>
            <a:chExt cx="1414556" cy="337529"/>
          </a:xfrm>
          <a:solidFill>
            <a:srgbClr val="19A5C1"/>
          </a:solidFill>
        </p:grpSpPr>
        <p:sp>
          <p:nvSpPr>
            <p:cNvPr id="134" name="箭头: V 形 133"/>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5" name="箭头: V 形 134"/>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6" name="箭头: V 形 135"/>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7" name="箭头: V 形 136"/>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1000"/>
                                        <p:tgtEl>
                                          <p:spTgt spid="114"/>
                                        </p:tgtEl>
                                      </p:cBhvr>
                                    </p:animEffect>
                                    <p:anim calcmode="lin" valueType="num">
                                      <p:cBhvr>
                                        <p:cTn id="13" dur="1000" fill="hold"/>
                                        <p:tgtEl>
                                          <p:spTgt spid="114"/>
                                        </p:tgtEl>
                                        <p:attrNameLst>
                                          <p:attrName>ppt_x</p:attrName>
                                        </p:attrNameLst>
                                      </p:cBhvr>
                                      <p:tavLst>
                                        <p:tav tm="0">
                                          <p:val>
                                            <p:strVal val="#ppt_x"/>
                                          </p:val>
                                        </p:tav>
                                        <p:tav tm="100000">
                                          <p:val>
                                            <p:strVal val="#ppt_x"/>
                                          </p:val>
                                        </p:tav>
                                      </p:tavLst>
                                    </p:anim>
                                    <p:anim calcmode="lin" valueType="num">
                                      <p:cBhvr>
                                        <p:cTn id="14" dur="1000" fill="hold"/>
                                        <p:tgtEl>
                                          <p:spTgt spid="1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1000"/>
                                        <p:tgtEl>
                                          <p:spTgt spid="123"/>
                                        </p:tgtEl>
                                      </p:cBhvr>
                                    </p:animEffect>
                                    <p:anim calcmode="lin" valueType="num">
                                      <p:cBhvr>
                                        <p:cTn id="18" dur="1000" fill="hold"/>
                                        <p:tgtEl>
                                          <p:spTgt spid="123"/>
                                        </p:tgtEl>
                                        <p:attrNameLst>
                                          <p:attrName>ppt_x</p:attrName>
                                        </p:attrNameLst>
                                      </p:cBhvr>
                                      <p:tavLst>
                                        <p:tav tm="0">
                                          <p:val>
                                            <p:strVal val="#ppt_x"/>
                                          </p:val>
                                        </p:tav>
                                        <p:tav tm="100000">
                                          <p:val>
                                            <p:strVal val="#ppt_x"/>
                                          </p:val>
                                        </p:tav>
                                      </p:tavLst>
                                    </p:anim>
                                    <p:anim calcmode="lin" valueType="num">
                                      <p:cBhvr>
                                        <p:cTn id="19" dur="1000" fill="hold"/>
                                        <p:tgtEl>
                                          <p:spTgt spid="1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1000"/>
                                        <p:tgtEl>
                                          <p:spTgt spid="124"/>
                                        </p:tgtEl>
                                      </p:cBhvr>
                                    </p:animEffect>
                                    <p:anim calcmode="lin" valueType="num">
                                      <p:cBhvr>
                                        <p:cTn id="23" dur="1000" fill="hold"/>
                                        <p:tgtEl>
                                          <p:spTgt spid="124"/>
                                        </p:tgtEl>
                                        <p:attrNameLst>
                                          <p:attrName>ppt_x</p:attrName>
                                        </p:attrNameLst>
                                      </p:cBhvr>
                                      <p:tavLst>
                                        <p:tav tm="0">
                                          <p:val>
                                            <p:strVal val="#ppt_x"/>
                                          </p:val>
                                        </p:tav>
                                        <p:tav tm="100000">
                                          <p:val>
                                            <p:strVal val="#ppt_x"/>
                                          </p:val>
                                        </p:tav>
                                      </p:tavLst>
                                    </p:anim>
                                    <p:anim calcmode="lin" valueType="num">
                                      <p:cBhvr>
                                        <p:cTn id="24" dur="1000" fill="hold"/>
                                        <p:tgtEl>
                                          <p:spTgt spid="1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1000"/>
                                        <p:tgtEl>
                                          <p:spTgt spid="125"/>
                                        </p:tgtEl>
                                      </p:cBhvr>
                                    </p:animEffect>
                                    <p:anim calcmode="lin" valueType="num">
                                      <p:cBhvr>
                                        <p:cTn id="28" dur="1000" fill="hold"/>
                                        <p:tgtEl>
                                          <p:spTgt spid="125"/>
                                        </p:tgtEl>
                                        <p:attrNameLst>
                                          <p:attrName>ppt_x</p:attrName>
                                        </p:attrNameLst>
                                      </p:cBhvr>
                                      <p:tavLst>
                                        <p:tav tm="0">
                                          <p:val>
                                            <p:strVal val="#ppt_x"/>
                                          </p:val>
                                        </p:tav>
                                        <p:tav tm="100000">
                                          <p:val>
                                            <p:strVal val="#ppt_x"/>
                                          </p:val>
                                        </p:tav>
                                      </p:tavLst>
                                    </p:anim>
                                    <p:anim calcmode="lin" valueType="num">
                                      <p:cBhvr>
                                        <p:cTn id="29" dur="1000" fill="hold"/>
                                        <p:tgtEl>
                                          <p:spTgt spid="12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6"/>
                                        </p:tgtEl>
                                        <p:attrNameLst>
                                          <p:attrName>style.visibility</p:attrName>
                                        </p:attrNameLst>
                                      </p:cBhvr>
                                      <p:to>
                                        <p:strVal val="visible"/>
                                      </p:to>
                                    </p:set>
                                    <p:animEffect transition="in" filter="fade">
                                      <p:cBhvr>
                                        <p:cTn id="32" dur="1000"/>
                                        <p:tgtEl>
                                          <p:spTgt spid="126"/>
                                        </p:tgtEl>
                                      </p:cBhvr>
                                    </p:animEffect>
                                    <p:anim calcmode="lin" valueType="num">
                                      <p:cBhvr>
                                        <p:cTn id="33" dur="1000" fill="hold"/>
                                        <p:tgtEl>
                                          <p:spTgt spid="126"/>
                                        </p:tgtEl>
                                        <p:attrNameLst>
                                          <p:attrName>ppt_x</p:attrName>
                                        </p:attrNameLst>
                                      </p:cBhvr>
                                      <p:tavLst>
                                        <p:tav tm="0">
                                          <p:val>
                                            <p:strVal val="#ppt_x"/>
                                          </p:val>
                                        </p:tav>
                                        <p:tav tm="100000">
                                          <p:val>
                                            <p:strVal val="#ppt_x"/>
                                          </p:val>
                                        </p:tav>
                                      </p:tavLst>
                                    </p:anim>
                                    <p:anim calcmode="lin" valueType="num">
                                      <p:cBhvr>
                                        <p:cTn id="34" dur="1000" fill="hold"/>
                                        <p:tgtEl>
                                          <p:spTgt spid="12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1000"/>
                                        <p:tgtEl>
                                          <p:spTgt spid="127"/>
                                        </p:tgtEl>
                                      </p:cBhvr>
                                    </p:animEffect>
                                    <p:anim calcmode="lin" valueType="num">
                                      <p:cBhvr>
                                        <p:cTn id="38" dur="1000" fill="hold"/>
                                        <p:tgtEl>
                                          <p:spTgt spid="127"/>
                                        </p:tgtEl>
                                        <p:attrNameLst>
                                          <p:attrName>ppt_x</p:attrName>
                                        </p:attrNameLst>
                                      </p:cBhvr>
                                      <p:tavLst>
                                        <p:tav tm="0">
                                          <p:val>
                                            <p:strVal val="#ppt_x"/>
                                          </p:val>
                                        </p:tav>
                                        <p:tav tm="100000">
                                          <p:val>
                                            <p:strVal val="#ppt_x"/>
                                          </p:val>
                                        </p:tav>
                                      </p:tavLst>
                                    </p:anim>
                                    <p:anim calcmode="lin" valueType="num">
                                      <p:cBhvr>
                                        <p:cTn id="39" dur="1000" fill="hold"/>
                                        <p:tgtEl>
                                          <p:spTgt spid="1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8"/>
                                        </p:tgtEl>
                                        <p:attrNameLst>
                                          <p:attrName>style.visibility</p:attrName>
                                        </p:attrNameLst>
                                      </p:cBhvr>
                                      <p:to>
                                        <p:strVal val="visible"/>
                                      </p:to>
                                    </p:set>
                                    <p:animEffect transition="in" filter="fade">
                                      <p:cBhvr>
                                        <p:cTn id="42" dur="1000"/>
                                        <p:tgtEl>
                                          <p:spTgt spid="128"/>
                                        </p:tgtEl>
                                      </p:cBhvr>
                                    </p:animEffect>
                                    <p:anim calcmode="lin" valueType="num">
                                      <p:cBhvr>
                                        <p:cTn id="43" dur="1000" fill="hold"/>
                                        <p:tgtEl>
                                          <p:spTgt spid="128"/>
                                        </p:tgtEl>
                                        <p:attrNameLst>
                                          <p:attrName>ppt_x</p:attrName>
                                        </p:attrNameLst>
                                      </p:cBhvr>
                                      <p:tavLst>
                                        <p:tav tm="0">
                                          <p:val>
                                            <p:strVal val="#ppt_x"/>
                                          </p:val>
                                        </p:tav>
                                        <p:tav tm="100000">
                                          <p:val>
                                            <p:strVal val="#ppt_x"/>
                                          </p:val>
                                        </p:tav>
                                      </p:tavLst>
                                    </p:anim>
                                    <p:anim calcmode="lin" valueType="num">
                                      <p:cBhvr>
                                        <p:cTn id="44" dur="1000" fill="hold"/>
                                        <p:tgtEl>
                                          <p:spTgt spid="128"/>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left)">
                                      <p:cBhvr>
                                        <p:cTn id="48"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23" grpId="0"/>
      <p:bldP spid="124" grpId="0"/>
      <p:bldP spid="125" grpId="0"/>
      <p:bldP spid="126" grpId="0"/>
      <p:bldP spid="127" grpId="0"/>
      <p:bldP spid="12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3" name="组合 2"/>
          <p:cNvGrpSpPr/>
          <p:nvPr/>
        </p:nvGrpSpPr>
        <p:grpSpPr>
          <a:xfrm>
            <a:off x="-998" y="0"/>
            <a:ext cx="12193633" cy="2042160"/>
            <a:chOff x="3917" y="99"/>
            <a:chExt cx="15283" cy="3117"/>
          </a:xfrm>
        </p:grpSpPr>
        <p:sp>
          <p:nvSpPr>
            <p:cNvPr id="6" name="直角三角形 5"/>
            <p:cNvSpPr/>
            <p:nvPr/>
          </p:nvSpPr>
          <p:spPr>
            <a:xfrm flipH="1" flipV="1">
              <a:off x="3917" y="99"/>
              <a:ext cx="15283" cy="3117"/>
            </a:xfrm>
            <a:prstGeom prst="rtTriangle">
              <a:avLst/>
            </a:prstGeom>
            <a:solidFill>
              <a:schemeClr val="bg1"/>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直角三角形 4"/>
            <p:cNvSpPr/>
            <p:nvPr/>
          </p:nvSpPr>
          <p:spPr>
            <a:xfrm flipH="1" flipV="1">
              <a:off x="4277" y="99"/>
              <a:ext cx="14923" cy="2395"/>
            </a:xfrm>
            <a:prstGeom prst="rtTriangle">
              <a:avLst/>
            </a:prstGeom>
            <a:gradFill flip="none" rotWithShape="1">
              <a:gsLst>
                <a:gs pos="100000">
                  <a:srgbClr val="1E7CA8"/>
                </a:gs>
                <a:gs pos="22000">
                  <a:srgbClr val="80D6CE"/>
                </a:gs>
                <a:gs pos="70000">
                  <a:srgbClr val="19A5C1">
                    <a:alpha val="87000"/>
                  </a:srgbClr>
                </a:gs>
              </a:gsLst>
              <a:path path="circle">
                <a:fillToRect l="100000" b="100000"/>
              </a:path>
              <a:tileRect t="-100000" r="-100000"/>
            </a:gradFill>
            <a:ln>
              <a:solidFill>
                <a:srgbClr val="0F74A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aphicFrame>
        <p:nvGraphicFramePr>
          <p:cNvPr id="11" name="图表 10"/>
          <p:cNvGraphicFramePr/>
          <p:nvPr/>
        </p:nvGraphicFramePr>
        <p:xfrm>
          <a:off x="2927873" y="3937721"/>
          <a:ext cx="3623733" cy="2120179"/>
        </p:xfrm>
        <a:graphic>
          <a:graphicData uri="http://schemas.openxmlformats.org/drawingml/2006/chart">
            <c:chart xmlns:c="http://schemas.openxmlformats.org/drawingml/2006/chart" xmlns:r="http://schemas.openxmlformats.org/officeDocument/2006/relationships" r:id="rId1"/>
          </a:graphicData>
        </a:graphic>
      </p:graphicFrame>
      <p:sp>
        <p:nvSpPr>
          <p:cNvPr id="14" name="文本框 13"/>
          <p:cNvSpPr txBox="1"/>
          <p:nvPr/>
        </p:nvSpPr>
        <p:spPr>
          <a:xfrm>
            <a:off x="447040" y="1440815"/>
            <a:ext cx="10063480" cy="3938270"/>
          </a:xfrm>
          <a:prstGeom prst="rect">
            <a:avLst/>
          </a:prstGeom>
          <a:noFill/>
        </p:spPr>
        <p:txBody>
          <a:bodyPr wrap="square" rtlCol="0">
            <a:spAutoFit/>
          </a:bodyPr>
          <a:lstStyle/>
          <a:p>
            <a:pPr>
              <a:lnSpc>
                <a:spcPts val="2500"/>
              </a:lnSpc>
            </a:pPr>
            <a:r>
              <a:rPr lang="zh-CN" altLang="en-US" sz="1400" dirty="0">
                <a:solidFill>
                  <a:schemeClr val="tx1"/>
                </a:solidFill>
                <a:cs typeface="+mn-ea"/>
                <a:sym typeface="+mn-lt"/>
              </a:rPr>
              <a:t>考虑到多变量时间序列输入，也就是，回溯样本</a:t>
            </a:r>
            <a:r>
              <a:rPr lang="en-US" altLang="zh-CN" sz="1400" dirty="0">
                <a:solidFill>
                  <a:schemeClr val="tx1"/>
                </a:solidFill>
                <a:cs typeface="+mn-ea"/>
                <a:sym typeface="+mn-lt"/>
              </a:rPr>
              <a:t>  </a:t>
            </a:r>
            <a:r>
              <a:rPr lang="zh-CN" altLang="en-US" sz="1400" dirty="0">
                <a:solidFill>
                  <a:schemeClr val="tx1"/>
                </a:solidFill>
                <a:cs typeface="+mn-ea"/>
                <a:sym typeface="+mn-lt"/>
              </a:rPr>
              <a:t> </a:t>
            </a:r>
            <a:r>
              <a:rPr lang="en-US" altLang="zh-CN" sz="1400" dirty="0">
                <a:solidFill>
                  <a:schemeClr val="tx1"/>
                </a:solidFill>
                <a:cs typeface="+mn-ea"/>
                <a:sym typeface="+mn-lt"/>
              </a:rPr>
              <a:t>                                                </a:t>
            </a:r>
            <a:r>
              <a:rPr lang="zh-CN" altLang="en-US" sz="1400" dirty="0">
                <a:solidFill>
                  <a:schemeClr val="tx1"/>
                </a:solidFill>
                <a:cs typeface="+mn-ea"/>
                <a:sym typeface="+mn-lt"/>
              </a:rPr>
              <a:t>在时间戳 </a:t>
            </a:r>
            <a:r>
              <a:rPr lang="en-US" altLang="zh-CN" sz="1400" dirty="0">
                <a:solidFill>
                  <a:schemeClr val="tx1"/>
                </a:solidFill>
                <a:latin typeface="Times New Roman" panose="02020603050405020304" charset="0"/>
                <a:cs typeface="Times New Roman" panose="02020603050405020304" charset="0"/>
                <a:sym typeface="+mn-lt"/>
              </a:rPr>
              <a:t>t </a:t>
            </a:r>
            <a:r>
              <a:rPr lang="zh-CN" altLang="en-US" sz="1400" dirty="0">
                <a:solidFill>
                  <a:schemeClr val="tx1"/>
                </a:solidFill>
                <a:cs typeface="+mn-ea"/>
                <a:sym typeface="+mn-lt"/>
              </a:rPr>
              <a:t>时具有序列数量 </a:t>
            </a:r>
            <a:r>
              <a:rPr lang="zh-CN" altLang="en-US" sz="1400" dirty="0">
                <a:solidFill>
                  <a:schemeClr val="tx1"/>
                </a:solidFill>
                <a:latin typeface="Times New Roman" panose="02020603050405020304" charset="0"/>
                <a:cs typeface="Times New Roman" panose="02020603050405020304" charset="0"/>
                <a:sym typeface="+mn-lt"/>
              </a:rPr>
              <a:t>N </a:t>
            </a:r>
            <a:r>
              <a:rPr lang="zh-CN" altLang="en-US" sz="1400" dirty="0">
                <a:solidFill>
                  <a:schemeClr val="tx1"/>
                </a:solidFill>
                <a:cs typeface="+mn-ea"/>
                <a:sym typeface="+mn-lt"/>
              </a:rPr>
              <a:t>和回溯样本大小 </a:t>
            </a:r>
            <a:r>
              <a:rPr lang="zh-CN" altLang="en-US" sz="1400" dirty="0">
                <a:solidFill>
                  <a:schemeClr val="tx1"/>
                </a:solidFill>
                <a:latin typeface="Times New Roman" panose="02020603050405020304" charset="0"/>
                <a:cs typeface="Times New Roman" panose="02020603050405020304" charset="0"/>
                <a:sym typeface="+mn-lt"/>
              </a:rPr>
              <a:t>T</a:t>
            </a:r>
            <a:r>
              <a:rPr lang="zh-CN" altLang="en-US" sz="1400" dirty="0">
                <a:solidFill>
                  <a:schemeClr val="tx1"/>
                </a:solidFill>
                <a:cs typeface="+mn-ea"/>
                <a:sym typeface="+mn-lt"/>
              </a:rPr>
              <a:t>，其中 </a:t>
            </a:r>
            <a:r>
              <a:rPr lang="en-US" altLang="zh-CN" sz="1400" dirty="0">
                <a:solidFill>
                  <a:schemeClr val="tx1"/>
                </a:solidFill>
                <a:cs typeface="+mn-ea"/>
                <a:sym typeface="+mn-lt"/>
              </a:rPr>
              <a:t>                </a:t>
            </a:r>
            <a:r>
              <a:rPr lang="zh-CN" altLang="en-US" sz="1400" dirty="0">
                <a:solidFill>
                  <a:schemeClr val="tx1"/>
                </a:solidFill>
                <a:cs typeface="+mn-ea"/>
                <a:sym typeface="+mn-lt"/>
              </a:rPr>
              <a:t>代表时间戳 </a:t>
            </a:r>
            <a:r>
              <a:rPr lang="zh-CN" altLang="en-US" sz="1400" dirty="0">
                <a:solidFill>
                  <a:schemeClr val="tx1"/>
                </a:solidFill>
                <a:latin typeface="Times New Roman" panose="02020603050405020304" charset="0"/>
                <a:cs typeface="Times New Roman" panose="02020603050405020304" charset="0"/>
                <a:sym typeface="+mn-lt"/>
              </a:rPr>
              <a:t>t</a:t>
            </a:r>
            <a:r>
              <a:rPr lang="zh-CN" altLang="en-US" sz="1400" dirty="0">
                <a:solidFill>
                  <a:schemeClr val="tx1"/>
                </a:solidFill>
                <a:cs typeface="+mn-ea"/>
                <a:sym typeface="+mn-lt"/>
              </a:rPr>
              <a:t>下 </a:t>
            </a:r>
            <a:r>
              <a:rPr lang="zh-CN" altLang="en-US" sz="1400" dirty="0">
                <a:solidFill>
                  <a:schemeClr val="tx1"/>
                </a:solidFill>
                <a:latin typeface="Times New Roman" panose="02020603050405020304" charset="0"/>
                <a:cs typeface="Times New Roman" panose="02020603050405020304" charset="0"/>
                <a:sym typeface="+mn-lt"/>
              </a:rPr>
              <a:t>N</a:t>
            </a:r>
            <a:r>
              <a:rPr lang="zh-CN" altLang="en-US" sz="1400" dirty="0">
                <a:solidFill>
                  <a:schemeClr val="tx1"/>
                </a:solidFill>
                <a:cs typeface="+mn-ea"/>
                <a:sym typeface="+mn-lt"/>
              </a:rPr>
              <a:t>个序列的多元值。那么，多变量时间序列分类任务旨在根据历史</a:t>
            </a:r>
            <a:r>
              <a:rPr lang="zh-CN" altLang="en-US" sz="1400" dirty="0">
                <a:solidFill>
                  <a:schemeClr val="tx1"/>
                </a:solidFill>
                <a:latin typeface="Times New Roman" panose="02020603050405020304" charset="0"/>
                <a:cs typeface="Times New Roman" panose="02020603050405020304" charset="0"/>
                <a:sym typeface="+mn-lt"/>
              </a:rPr>
              <a:t>T </a:t>
            </a:r>
            <a:r>
              <a:rPr lang="zh-CN" altLang="en-US" sz="1400" dirty="0">
                <a:solidFill>
                  <a:schemeClr val="tx1"/>
                </a:solidFill>
                <a:cs typeface="+mn-ea"/>
                <a:sym typeface="+mn-lt"/>
              </a:rPr>
              <a:t>次观测 </a:t>
            </a:r>
            <a:r>
              <a:rPr lang="en-US" altLang="zh-CN" sz="1400" dirty="0">
                <a:solidFill>
                  <a:schemeClr val="tx1"/>
                </a:solidFill>
                <a:cs typeface="+mn-ea"/>
                <a:sym typeface="+mn-lt"/>
              </a:rPr>
              <a:t>                                    </a:t>
            </a:r>
            <a:r>
              <a:rPr lang="zh-CN" altLang="en-US" sz="1400" dirty="0">
                <a:solidFill>
                  <a:schemeClr val="tx1"/>
                </a:solidFill>
                <a:cs typeface="+mn-ea"/>
                <a:sym typeface="+mn-lt"/>
              </a:rPr>
              <a:t>将时间序列分配到预定义的类别中。分类过程可以描述为：</a:t>
            </a:r>
            <a:endParaRPr lang="zh-CN" altLang="en-US" sz="1400" dirty="0">
              <a:solidFill>
                <a:schemeClr val="tx1"/>
              </a:solidFill>
              <a:cs typeface="+mn-ea"/>
              <a:sym typeface="+mn-lt"/>
            </a:endParaRPr>
          </a:p>
          <a:p>
            <a:pPr>
              <a:lnSpc>
                <a:spcPts val="2500"/>
              </a:lnSpc>
            </a:pPr>
            <a:endParaRPr lang="zh-CN" altLang="en-US" sz="1400" dirty="0">
              <a:solidFill>
                <a:schemeClr val="tx1"/>
              </a:solidFill>
              <a:cs typeface="+mn-ea"/>
              <a:sym typeface="+mn-lt"/>
            </a:endParaRPr>
          </a:p>
          <a:p>
            <a:pPr>
              <a:lnSpc>
                <a:spcPts val="2500"/>
              </a:lnSpc>
            </a:pPr>
            <a:endParaRPr lang="zh-CN" altLang="en-US" sz="1400" dirty="0">
              <a:solidFill>
                <a:schemeClr val="tx1"/>
              </a:solidFill>
              <a:cs typeface="+mn-ea"/>
              <a:sym typeface="+mn-lt"/>
            </a:endParaRPr>
          </a:p>
          <a:p>
            <a:pPr>
              <a:lnSpc>
                <a:spcPts val="2500"/>
              </a:lnSpc>
            </a:pPr>
            <a:r>
              <a:rPr lang="zh-CN" altLang="en-US" sz="1400" dirty="0">
                <a:solidFill>
                  <a:schemeClr val="tx1"/>
                </a:solidFill>
                <a:cs typeface="+mn-ea"/>
                <a:sym typeface="+mn-lt"/>
              </a:rPr>
              <a:t>其中 </a:t>
            </a:r>
            <a:r>
              <a:rPr lang="en-US" altLang="zh-CN" sz="1400" dirty="0">
                <a:solidFill>
                  <a:schemeClr val="tx1"/>
                </a:solidFill>
                <a:cs typeface="+mn-ea"/>
                <a:sym typeface="+mn-lt"/>
              </a:rPr>
              <a:t>      </a:t>
            </a:r>
            <a:r>
              <a:rPr lang="zh-CN" altLang="en-US" sz="1400" dirty="0">
                <a:solidFill>
                  <a:schemeClr val="tx1"/>
                </a:solidFill>
                <a:cs typeface="+mn-ea"/>
                <a:sym typeface="+mn-lt"/>
              </a:rPr>
              <a:t>是对应于真实类别</a:t>
            </a:r>
            <a:r>
              <a:rPr lang="en-US" altLang="zh-CN" sz="1400" dirty="0">
                <a:solidFill>
                  <a:schemeClr val="tx1"/>
                </a:solidFill>
                <a:cs typeface="+mn-ea"/>
                <a:sym typeface="+mn-lt"/>
              </a:rPr>
              <a:t>      </a:t>
            </a:r>
            <a:r>
              <a:rPr lang="zh-CN" altLang="en-US" sz="1400" dirty="0">
                <a:solidFill>
                  <a:schemeClr val="tx1"/>
                </a:solidFill>
                <a:cs typeface="+mn-ea"/>
                <a:sym typeface="+mn-lt"/>
              </a:rPr>
              <a:t>的预测类别。分类函数用 </a:t>
            </a:r>
            <a:r>
              <a:rPr lang="en-US" altLang="zh-CN" sz="1400" dirty="0">
                <a:solidFill>
                  <a:schemeClr val="tx1"/>
                </a:solidFill>
                <a:cs typeface="+mn-ea"/>
                <a:sym typeface="+mn-lt"/>
              </a:rPr>
              <a:t>    </a:t>
            </a:r>
            <a:r>
              <a:rPr lang="zh-CN" altLang="en-US" sz="1400" dirty="0">
                <a:solidFill>
                  <a:schemeClr val="tx1"/>
                </a:solidFill>
                <a:cs typeface="+mn-ea"/>
                <a:sym typeface="+mn-lt"/>
              </a:rPr>
              <a:t> </a:t>
            </a:r>
            <a:r>
              <a:rPr lang="en-US" altLang="zh-CN" sz="1400" dirty="0">
                <a:solidFill>
                  <a:schemeClr val="tx1"/>
                </a:solidFill>
                <a:cs typeface="+mn-ea"/>
                <a:sym typeface="+mn-lt"/>
              </a:rPr>
              <a:t> </a:t>
            </a:r>
            <a:r>
              <a:rPr lang="zh-CN" altLang="en-US" sz="1400" dirty="0">
                <a:solidFill>
                  <a:schemeClr val="tx1"/>
                </a:solidFill>
                <a:cs typeface="+mn-ea"/>
                <a:sym typeface="+mn-lt"/>
              </a:rPr>
              <a:t>表示，由 </a:t>
            </a:r>
            <a:r>
              <a:rPr lang="en-US" altLang="zh-CN" sz="1400" dirty="0">
                <a:solidFill>
                  <a:schemeClr val="tx1"/>
                </a:solidFill>
                <a:cs typeface="+mn-ea"/>
                <a:sym typeface="+mn-lt"/>
              </a:rPr>
              <a:t>   </a:t>
            </a:r>
            <a:r>
              <a:rPr lang="zh-CN" altLang="en-US" sz="1400" dirty="0">
                <a:solidFill>
                  <a:schemeClr val="tx1"/>
                </a:solidFill>
                <a:cs typeface="+mn-ea"/>
                <a:sym typeface="+mn-lt"/>
              </a:rPr>
              <a:t>参数化。</a:t>
            </a:r>
            <a:endParaRPr lang="zh-CN" altLang="en-US" sz="1400" dirty="0">
              <a:solidFill>
                <a:schemeClr val="tx1"/>
              </a:solidFill>
              <a:cs typeface="+mn-ea"/>
              <a:sym typeface="+mn-lt"/>
            </a:endParaRPr>
          </a:p>
          <a:p>
            <a:pPr>
              <a:lnSpc>
                <a:spcPts val="2500"/>
              </a:lnSpc>
            </a:pPr>
            <a:r>
              <a:rPr lang="zh-CN" altLang="en-US" sz="1400" dirty="0">
                <a:solidFill>
                  <a:schemeClr val="tx1"/>
                </a:solidFill>
                <a:cs typeface="+mn-ea"/>
                <a:sym typeface="+mn-lt"/>
              </a:rPr>
              <a:t>在现实应用中，许多 </a:t>
            </a:r>
            <a:r>
              <a:rPr lang="zh-CN" altLang="en-US" sz="1400" dirty="0">
                <a:solidFill>
                  <a:schemeClr val="tx1"/>
                </a:solidFill>
                <a:latin typeface="Times New Roman" panose="02020603050405020304" charset="0"/>
                <a:cs typeface="Times New Roman" panose="02020603050405020304" charset="0"/>
                <a:sym typeface="+mn-lt"/>
              </a:rPr>
              <a:t>MTS</a:t>
            </a:r>
            <a:r>
              <a:rPr lang="zh-CN" altLang="en-US" sz="1400" dirty="0">
                <a:solidFill>
                  <a:schemeClr val="tx1"/>
                </a:solidFill>
                <a:cs typeface="+mn-ea"/>
                <a:sym typeface="+mn-lt"/>
              </a:rPr>
              <a:t> 分类模型通常利用图网络（假定由 </a:t>
            </a:r>
            <a:r>
              <a:rPr lang="en-US" altLang="zh-CN" sz="1400" dirty="0">
                <a:solidFill>
                  <a:schemeClr val="tx1"/>
                </a:solidFill>
                <a:cs typeface="+mn-ea"/>
                <a:sym typeface="+mn-lt"/>
              </a:rPr>
              <a:t>    </a:t>
            </a:r>
            <a:r>
              <a:rPr lang="zh-CN" altLang="en-US" sz="1400" dirty="0">
                <a:solidFill>
                  <a:schemeClr val="tx1"/>
                </a:solidFill>
                <a:cs typeface="+mn-ea"/>
                <a:sym typeface="+mn-lt"/>
              </a:rPr>
              <a:t> 参数化）来学习空间动态性，以及时间网络（假定由</a:t>
            </a:r>
            <a:r>
              <a:rPr lang="en-US" altLang="zh-CN" sz="1400" dirty="0">
                <a:solidFill>
                  <a:schemeClr val="tx1"/>
                </a:solidFill>
                <a:cs typeface="+mn-ea"/>
                <a:sym typeface="+mn-lt"/>
              </a:rPr>
              <a:t> </a:t>
            </a:r>
            <a:r>
              <a:rPr lang="zh-CN" altLang="en-US" sz="1400" dirty="0">
                <a:solidFill>
                  <a:schemeClr val="tx1"/>
                </a:solidFill>
                <a:cs typeface="+mn-ea"/>
                <a:sym typeface="+mn-lt"/>
              </a:rPr>
              <a:t> </a:t>
            </a:r>
            <a:r>
              <a:rPr lang="en-US" altLang="zh-CN" sz="1400" dirty="0">
                <a:solidFill>
                  <a:schemeClr val="tx1"/>
                </a:solidFill>
                <a:cs typeface="+mn-ea"/>
                <a:sym typeface="+mn-lt"/>
              </a:rPr>
              <a:t>   </a:t>
            </a:r>
            <a:r>
              <a:rPr lang="zh-CN" altLang="en-US" sz="1400" dirty="0">
                <a:solidFill>
                  <a:schemeClr val="tx1"/>
                </a:solidFill>
                <a:cs typeface="+mn-ea"/>
                <a:sym typeface="+mn-lt"/>
              </a:rPr>
              <a:t>参数化）来学习时间依赖性。因此，公式的初始定义可以修改为：</a:t>
            </a:r>
            <a:endParaRPr lang="zh-CN" altLang="en-US" sz="1400" dirty="0">
              <a:solidFill>
                <a:schemeClr val="tx1"/>
              </a:solidFill>
              <a:cs typeface="+mn-ea"/>
              <a:sym typeface="+mn-lt"/>
            </a:endParaRPr>
          </a:p>
          <a:p>
            <a:pPr>
              <a:lnSpc>
                <a:spcPts val="2500"/>
              </a:lnSpc>
            </a:pPr>
            <a:endParaRPr lang="zh-CN" altLang="en-US" sz="1400" dirty="0">
              <a:solidFill>
                <a:schemeClr val="tx1"/>
              </a:solidFill>
              <a:cs typeface="+mn-ea"/>
              <a:sym typeface="+mn-lt"/>
            </a:endParaRPr>
          </a:p>
          <a:p>
            <a:pPr>
              <a:lnSpc>
                <a:spcPts val="2500"/>
              </a:lnSpc>
            </a:pPr>
            <a:endParaRPr lang="zh-CN" altLang="en-US" sz="1400" dirty="0">
              <a:solidFill>
                <a:schemeClr val="tx1"/>
              </a:solidFill>
              <a:cs typeface="+mn-ea"/>
              <a:sym typeface="+mn-lt"/>
            </a:endParaRPr>
          </a:p>
          <a:p>
            <a:pPr>
              <a:lnSpc>
                <a:spcPts val="2500"/>
              </a:lnSpc>
            </a:pPr>
            <a:r>
              <a:rPr lang="zh-CN" altLang="en-US" sz="1400" dirty="0">
                <a:solidFill>
                  <a:schemeClr val="tx1"/>
                </a:solidFill>
                <a:cs typeface="+mn-ea"/>
                <a:sym typeface="+mn-lt"/>
              </a:rPr>
              <a:t>其中，原始参数 </a:t>
            </a:r>
            <a:r>
              <a:rPr lang="en-US" altLang="zh-CN" sz="1400" dirty="0">
                <a:solidFill>
                  <a:schemeClr val="tx1"/>
                </a:solidFill>
                <a:cs typeface="+mn-ea"/>
                <a:sym typeface="+mn-lt"/>
              </a:rPr>
              <a:t>   </a:t>
            </a:r>
            <a:r>
              <a:rPr lang="zh-CN" altLang="en-US" sz="1400" dirty="0">
                <a:solidFill>
                  <a:schemeClr val="tx1"/>
                </a:solidFill>
                <a:cs typeface="+mn-ea"/>
                <a:sym typeface="+mn-lt"/>
              </a:rPr>
              <a:t>被展开为图网络的参数 </a:t>
            </a:r>
            <a:r>
              <a:rPr lang="en-US" altLang="zh-CN" sz="1400" dirty="0">
                <a:solidFill>
                  <a:schemeClr val="tx1"/>
                </a:solidFill>
                <a:cs typeface="+mn-ea"/>
                <a:sym typeface="+mn-lt"/>
              </a:rPr>
              <a:t>     </a:t>
            </a:r>
            <a:r>
              <a:rPr lang="zh-CN" altLang="en-US" sz="1400" dirty="0">
                <a:solidFill>
                  <a:schemeClr val="tx1"/>
                </a:solidFill>
                <a:cs typeface="+mn-ea"/>
                <a:sym typeface="+mn-lt"/>
              </a:rPr>
              <a:t>和时间网络的参数 </a:t>
            </a:r>
            <a:r>
              <a:rPr lang="en-US" altLang="zh-CN" sz="1400" dirty="0">
                <a:solidFill>
                  <a:schemeClr val="tx1"/>
                </a:solidFill>
                <a:cs typeface="+mn-ea"/>
                <a:sym typeface="+mn-lt"/>
              </a:rPr>
              <a:t>     </a:t>
            </a:r>
            <a:r>
              <a:rPr lang="zh-CN" altLang="en-US" sz="1400" dirty="0">
                <a:solidFill>
                  <a:schemeClr val="tx1"/>
                </a:solidFill>
                <a:cs typeface="+mn-ea"/>
                <a:sym typeface="+mn-lt"/>
              </a:rPr>
              <a:t>，以便基于学习到的空间-时间依赖性进行分类。我们的目标是学习一个有效的编码器</a:t>
            </a:r>
            <a:r>
              <a:rPr lang="en-US" altLang="zh-CN" sz="1400" dirty="0">
                <a:solidFill>
                  <a:schemeClr val="tx1"/>
                </a:solidFill>
                <a:cs typeface="+mn-ea"/>
                <a:sym typeface="+mn-lt"/>
              </a:rPr>
              <a:t>     </a:t>
            </a:r>
            <a:r>
              <a:rPr lang="zh-CN" altLang="en-US" sz="1400" dirty="0">
                <a:solidFill>
                  <a:schemeClr val="tx1"/>
                </a:solidFill>
                <a:cs typeface="+mn-ea"/>
                <a:sym typeface="+mn-lt"/>
              </a:rPr>
              <a:t>，能够完全捕获</a:t>
            </a:r>
            <a:r>
              <a:rPr lang="zh-CN" altLang="en-US" sz="1400" dirty="0">
                <a:solidFill>
                  <a:schemeClr val="tx1"/>
                </a:solidFill>
                <a:latin typeface="Times New Roman" panose="02020603050405020304" charset="0"/>
                <a:cs typeface="Times New Roman" panose="02020603050405020304" charset="0"/>
                <a:sym typeface="+mn-lt"/>
              </a:rPr>
              <a:t>MTS</a:t>
            </a:r>
            <a:r>
              <a:rPr lang="zh-CN" altLang="en-US" sz="1400" dirty="0">
                <a:solidFill>
                  <a:schemeClr val="tx1"/>
                </a:solidFill>
                <a:cs typeface="+mn-ea"/>
                <a:sym typeface="+mn-lt"/>
              </a:rPr>
              <a:t>数据中潜在的时空依赖性。</a:t>
            </a:r>
            <a:endParaRPr lang="zh-CN" altLang="en-US" sz="1400" dirty="0">
              <a:solidFill>
                <a:schemeClr val="tx1"/>
              </a:solidFill>
              <a:cs typeface="+mn-ea"/>
              <a:sym typeface="+mn-lt"/>
            </a:endParaRPr>
          </a:p>
        </p:txBody>
      </p:sp>
      <p:sp>
        <p:nvSpPr>
          <p:cNvPr id="16" name="文本框 15"/>
          <p:cNvSpPr txBox="1"/>
          <p:nvPr/>
        </p:nvSpPr>
        <p:spPr>
          <a:xfrm>
            <a:off x="380365" y="523875"/>
            <a:ext cx="2811780" cy="521970"/>
          </a:xfrm>
          <a:prstGeom prst="rect">
            <a:avLst/>
          </a:prstGeom>
          <a:noFill/>
        </p:spPr>
        <p:txBody>
          <a:bodyPr wrap="square" rtlCol="0">
            <a:spAutoFit/>
          </a:bodyPr>
          <a:lstStyle/>
          <a:p>
            <a:r>
              <a:rPr lang="zh-CN" altLang="en-US" sz="2800" b="1" dirty="0">
                <a:solidFill>
                  <a:srgbClr val="1E7CA8"/>
                </a:solidFill>
                <a:cs typeface="+mn-ea"/>
                <a:sym typeface="+mn-lt"/>
              </a:rPr>
              <a:t>问题描述</a:t>
            </a:r>
            <a:endParaRPr lang="zh-CN" altLang="en-US" sz="2800" b="1" dirty="0">
              <a:solidFill>
                <a:srgbClr val="1E7CA8"/>
              </a:solidFill>
              <a:cs typeface="+mn-ea"/>
              <a:sym typeface="+mn-lt"/>
            </a:endParaRPr>
          </a:p>
        </p:txBody>
      </p:sp>
      <p:grpSp>
        <p:nvGrpSpPr>
          <p:cNvPr id="18" name="组合 17"/>
          <p:cNvGrpSpPr/>
          <p:nvPr/>
        </p:nvGrpSpPr>
        <p:grpSpPr>
          <a:xfrm>
            <a:off x="194945" y="332740"/>
            <a:ext cx="346710" cy="382270"/>
            <a:chOff x="1230077" y="1600407"/>
            <a:chExt cx="370123" cy="382439"/>
          </a:xfrm>
        </p:grpSpPr>
        <p:cxnSp>
          <p:nvCxnSpPr>
            <p:cNvPr id="19" name="直接连接符 18"/>
            <p:cNvCxnSpPr/>
            <p:nvPr/>
          </p:nvCxnSpPr>
          <p:spPr>
            <a:xfrm>
              <a:off x="1230077" y="1600407"/>
              <a:ext cx="370123" cy="0"/>
            </a:xfrm>
            <a:prstGeom prst="line">
              <a:avLst/>
            </a:prstGeom>
            <a:ln>
              <a:solidFill>
                <a:srgbClr val="1E7CA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230077" y="1600407"/>
              <a:ext cx="0" cy="382439"/>
            </a:xfrm>
            <a:prstGeom prst="line">
              <a:avLst/>
            </a:prstGeom>
            <a:ln>
              <a:solidFill>
                <a:srgbClr val="1E7CA8"/>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H="1" flipV="1">
            <a:off x="1818005" y="861060"/>
            <a:ext cx="346710" cy="382270"/>
            <a:chOff x="1382477" y="1752807"/>
            <a:chExt cx="370123" cy="382439"/>
          </a:xfrm>
        </p:grpSpPr>
        <p:cxnSp>
          <p:nvCxnSpPr>
            <p:cNvPr id="22" name="直接连接符 21"/>
            <p:cNvCxnSpPr/>
            <p:nvPr/>
          </p:nvCxnSpPr>
          <p:spPr>
            <a:xfrm>
              <a:off x="1382477" y="1752807"/>
              <a:ext cx="370123" cy="0"/>
            </a:xfrm>
            <a:prstGeom prst="line">
              <a:avLst/>
            </a:prstGeom>
            <a:ln>
              <a:solidFill>
                <a:srgbClr val="1E7CA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382477" y="1752807"/>
              <a:ext cx="0" cy="382439"/>
            </a:xfrm>
            <a:prstGeom prst="line">
              <a:avLst/>
            </a:prstGeom>
            <a:ln>
              <a:solidFill>
                <a:srgbClr val="1E7CA8"/>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a:stretch>
            <a:fillRect/>
          </a:stretch>
        </p:blipFill>
        <p:spPr>
          <a:xfrm>
            <a:off x="545465" y="4157980"/>
            <a:ext cx="3743325" cy="466725"/>
          </a:xfrm>
          <a:prstGeom prst="rect">
            <a:avLst/>
          </a:prstGeom>
        </p:spPr>
      </p:pic>
      <p:pic>
        <p:nvPicPr>
          <p:cNvPr id="9" name="图片 8"/>
          <p:cNvPicPr>
            <a:picLocks noChangeAspect="1"/>
          </p:cNvPicPr>
          <p:nvPr/>
        </p:nvPicPr>
        <p:blipFill>
          <a:blip r:embed="rId3"/>
          <a:stretch>
            <a:fillRect/>
          </a:stretch>
        </p:blipFill>
        <p:spPr>
          <a:xfrm>
            <a:off x="545465" y="2540635"/>
            <a:ext cx="3181350" cy="504825"/>
          </a:xfrm>
          <a:prstGeom prst="rect">
            <a:avLst/>
          </a:prstGeom>
        </p:spPr>
      </p:pic>
      <p:pic>
        <p:nvPicPr>
          <p:cNvPr id="10" name="图片 9"/>
          <p:cNvPicPr>
            <a:picLocks noChangeAspect="1"/>
          </p:cNvPicPr>
          <p:nvPr/>
        </p:nvPicPr>
        <p:blipFill>
          <a:blip r:embed="rId4"/>
          <a:stretch>
            <a:fillRect/>
          </a:stretch>
        </p:blipFill>
        <p:spPr>
          <a:xfrm>
            <a:off x="4288790" y="1508125"/>
            <a:ext cx="600075" cy="285750"/>
          </a:xfrm>
          <a:prstGeom prst="rect">
            <a:avLst/>
          </a:prstGeom>
        </p:spPr>
      </p:pic>
      <p:pic>
        <p:nvPicPr>
          <p:cNvPr id="13" name="图片 12"/>
          <p:cNvPicPr>
            <a:picLocks noChangeAspect="1"/>
          </p:cNvPicPr>
          <p:nvPr/>
        </p:nvPicPr>
        <p:blipFill>
          <a:blip r:embed="rId5"/>
          <a:stretch>
            <a:fillRect/>
          </a:stretch>
        </p:blipFill>
        <p:spPr>
          <a:xfrm>
            <a:off x="4786630" y="1470660"/>
            <a:ext cx="2174240" cy="323215"/>
          </a:xfrm>
          <a:prstGeom prst="rect">
            <a:avLst/>
          </a:prstGeom>
        </p:spPr>
      </p:pic>
      <p:pic>
        <p:nvPicPr>
          <p:cNvPr id="17" name="图片 16"/>
          <p:cNvPicPr>
            <a:picLocks noChangeAspect="1"/>
          </p:cNvPicPr>
          <p:nvPr/>
        </p:nvPicPr>
        <p:blipFill>
          <a:blip r:embed="rId6"/>
          <a:stretch>
            <a:fillRect/>
          </a:stretch>
        </p:blipFill>
        <p:spPr>
          <a:xfrm>
            <a:off x="1492250" y="1842135"/>
            <a:ext cx="791210" cy="278130"/>
          </a:xfrm>
          <a:prstGeom prst="rect">
            <a:avLst/>
          </a:prstGeom>
        </p:spPr>
      </p:pic>
      <p:pic>
        <p:nvPicPr>
          <p:cNvPr id="24" name="图片 23"/>
          <p:cNvPicPr>
            <a:picLocks noChangeAspect="1"/>
          </p:cNvPicPr>
          <p:nvPr/>
        </p:nvPicPr>
        <p:blipFill>
          <a:blip r:embed="rId7"/>
          <a:stretch>
            <a:fillRect/>
          </a:stretch>
        </p:blipFill>
        <p:spPr>
          <a:xfrm>
            <a:off x="9329420" y="1872615"/>
            <a:ext cx="1695450" cy="266700"/>
          </a:xfrm>
          <a:prstGeom prst="rect">
            <a:avLst/>
          </a:prstGeom>
        </p:spPr>
      </p:pic>
      <mc:AlternateContent xmlns:mc="http://schemas.openxmlformats.org/markup-compatibility/2006" xmlns:p14="http://schemas.microsoft.com/office/powerpoint/2010/main">
        <mc:Choice Requires="p14">
          <p:contentPart r:id="rId8" p14:bwMode="auto">
            <p14:nvContentPartPr>
              <p14:cNvPr id="25" name="墨迹 24"/>
              <p14:cNvContentPartPr/>
              <p14:nvPr/>
            </p14:nvContentPartPr>
            <p14:xfrm>
              <a:off x="5756910" y="1470660"/>
              <a:ext cx="111760" cy="10795"/>
            </p14:xfrm>
          </p:contentPart>
        </mc:Choice>
        <mc:Fallback xmlns="">
          <p:pic>
            <p:nvPicPr>
              <p:cNvPr id="25" name="墨迹 24"/>
            </p:nvPicPr>
            <p:blipFill>
              <a:blip r:embed="rId9"/>
            </p:blipFill>
            <p:spPr>
              <a:xfrm>
                <a:off x="5756910" y="1470660"/>
                <a:ext cx="111760" cy="1079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6" name="墨迹 25"/>
              <p14:cNvContentPartPr/>
              <p14:nvPr/>
            </p14:nvContentPartPr>
            <p14:xfrm>
              <a:off x="5796915" y="1490980"/>
              <a:ext cx="132080" cy="20955"/>
            </p14:xfrm>
          </p:contentPart>
        </mc:Choice>
        <mc:Fallback xmlns="">
          <p:pic>
            <p:nvPicPr>
              <p:cNvPr id="26" name="墨迹 25"/>
            </p:nvPicPr>
            <p:blipFill>
              <a:blip r:embed="rId11"/>
            </p:blipFill>
            <p:spPr>
              <a:xfrm>
                <a:off x="5796915" y="1490980"/>
                <a:ext cx="132080" cy="2095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7" name="墨迹 26"/>
              <p14:cNvContentPartPr/>
              <p14:nvPr/>
            </p14:nvContentPartPr>
            <p14:xfrm>
              <a:off x="5857875" y="1440180"/>
              <a:ext cx="60960" cy="10795"/>
            </p14:xfrm>
          </p:contentPart>
        </mc:Choice>
        <mc:Fallback xmlns="">
          <p:pic>
            <p:nvPicPr>
              <p:cNvPr id="27" name="墨迹 26"/>
            </p:nvPicPr>
            <p:blipFill>
              <a:blip r:embed="rId13"/>
            </p:blipFill>
            <p:spPr>
              <a:xfrm>
                <a:off x="5857875" y="1440180"/>
                <a:ext cx="60960" cy="1079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8" name="墨迹 27"/>
              <p14:cNvContentPartPr/>
              <p14:nvPr/>
            </p14:nvContentPartPr>
            <p14:xfrm>
              <a:off x="5796915" y="1490980"/>
              <a:ext cx="121920" cy="10795"/>
            </p14:xfrm>
          </p:contentPart>
        </mc:Choice>
        <mc:Fallback xmlns="">
          <p:pic>
            <p:nvPicPr>
              <p:cNvPr id="28" name="墨迹 27"/>
            </p:nvPicPr>
            <p:blipFill>
              <a:blip r:embed="rId15"/>
            </p:blipFill>
            <p:spPr>
              <a:xfrm>
                <a:off x="5796915" y="1490980"/>
                <a:ext cx="121920" cy="1079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9" name="墨迹 28"/>
              <p14:cNvContentPartPr/>
              <p14:nvPr/>
            </p14:nvContentPartPr>
            <p14:xfrm>
              <a:off x="5716270" y="1440180"/>
              <a:ext cx="192405" cy="61595"/>
            </p14:xfrm>
          </p:contentPart>
        </mc:Choice>
        <mc:Fallback xmlns="">
          <p:pic>
            <p:nvPicPr>
              <p:cNvPr id="29" name="墨迹 28"/>
            </p:nvPicPr>
            <p:blipFill>
              <a:blip r:embed="rId17"/>
            </p:blipFill>
            <p:spPr>
              <a:xfrm>
                <a:off x="5716270" y="1440180"/>
                <a:ext cx="192405" cy="6159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30" name="墨迹 29"/>
              <p14:cNvContentPartPr/>
              <p14:nvPr/>
            </p14:nvContentPartPr>
            <p14:xfrm>
              <a:off x="5817235" y="1460500"/>
              <a:ext cx="41275" cy="10795"/>
            </p14:xfrm>
          </p:contentPart>
        </mc:Choice>
        <mc:Fallback xmlns="">
          <p:pic>
            <p:nvPicPr>
              <p:cNvPr id="30" name="墨迹 29"/>
            </p:nvPicPr>
            <p:blipFill>
              <a:blip r:embed="rId19"/>
            </p:blipFill>
            <p:spPr>
              <a:xfrm>
                <a:off x="5817235" y="1460500"/>
                <a:ext cx="41275" cy="1079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1" name="墨迹 30"/>
              <p14:cNvContentPartPr/>
              <p14:nvPr/>
            </p14:nvContentPartPr>
            <p14:xfrm>
              <a:off x="5736590" y="1430655"/>
              <a:ext cx="192405" cy="121285"/>
            </p14:xfrm>
          </p:contentPart>
        </mc:Choice>
        <mc:Fallback xmlns="">
          <p:pic>
            <p:nvPicPr>
              <p:cNvPr id="31" name="墨迹 30"/>
            </p:nvPicPr>
            <p:blipFill>
              <a:blip r:embed="rId21"/>
            </p:blipFill>
            <p:spPr>
              <a:xfrm>
                <a:off x="5736590" y="1430655"/>
                <a:ext cx="192405" cy="12128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2" name="墨迹 31"/>
              <p14:cNvContentPartPr/>
              <p14:nvPr/>
            </p14:nvContentPartPr>
            <p14:xfrm>
              <a:off x="5807075" y="1470660"/>
              <a:ext cx="172720" cy="41275"/>
            </p14:xfrm>
          </p:contentPart>
        </mc:Choice>
        <mc:Fallback xmlns="">
          <p:pic>
            <p:nvPicPr>
              <p:cNvPr id="32" name="墨迹 31"/>
            </p:nvPicPr>
            <p:blipFill>
              <a:blip r:embed="rId23"/>
            </p:blipFill>
            <p:spPr>
              <a:xfrm>
                <a:off x="5807075" y="1470660"/>
                <a:ext cx="172720" cy="41275"/>
              </a:xfrm>
              <a:prstGeom prst="rect"/>
            </p:spPr>
          </p:pic>
        </mc:Fallback>
      </mc:AlternateContent>
      <p:pic>
        <p:nvPicPr>
          <p:cNvPr id="33" name="图片 32"/>
          <p:cNvPicPr>
            <a:picLocks noChangeAspect="1"/>
          </p:cNvPicPr>
          <p:nvPr/>
        </p:nvPicPr>
        <p:blipFill>
          <a:blip r:embed="rId24"/>
          <a:stretch>
            <a:fillRect/>
          </a:stretch>
        </p:blipFill>
        <p:spPr>
          <a:xfrm>
            <a:off x="933450" y="3064510"/>
            <a:ext cx="285750" cy="304800"/>
          </a:xfrm>
          <a:prstGeom prst="rect">
            <a:avLst/>
          </a:prstGeom>
        </p:spPr>
      </p:pic>
      <p:pic>
        <p:nvPicPr>
          <p:cNvPr id="34" name="图片 33"/>
          <p:cNvPicPr>
            <a:picLocks noChangeAspect="1"/>
          </p:cNvPicPr>
          <p:nvPr/>
        </p:nvPicPr>
        <p:blipFill>
          <a:blip r:embed="rId25"/>
          <a:stretch>
            <a:fillRect/>
          </a:stretch>
        </p:blipFill>
        <p:spPr>
          <a:xfrm>
            <a:off x="2699385" y="3083560"/>
            <a:ext cx="238125" cy="295275"/>
          </a:xfrm>
          <a:prstGeom prst="rect">
            <a:avLst/>
          </a:prstGeom>
        </p:spPr>
      </p:pic>
      <p:pic>
        <p:nvPicPr>
          <p:cNvPr id="35" name="图片 34"/>
          <p:cNvPicPr>
            <a:picLocks noChangeAspect="1"/>
          </p:cNvPicPr>
          <p:nvPr/>
        </p:nvPicPr>
        <p:blipFill>
          <a:blip r:embed="rId26"/>
          <a:stretch>
            <a:fillRect/>
          </a:stretch>
        </p:blipFill>
        <p:spPr>
          <a:xfrm>
            <a:off x="4996815" y="3083560"/>
            <a:ext cx="276225" cy="295275"/>
          </a:xfrm>
          <a:prstGeom prst="rect">
            <a:avLst/>
          </a:prstGeom>
        </p:spPr>
      </p:pic>
      <p:pic>
        <p:nvPicPr>
          <p:cNvPr id="36" name="图片 35"/>
          <p:cNvPicPr>
            <a:picLocks noChangeAspect="1"/>
          </p:cNvPicPr>
          <p:nvPr/>
        </p:nvPicPr>
        <p:blipFill>
          <a:blip r:embed="rId27"/>
          <a:stretch>
            <a:fillRect/>
          </a:stretch>
        </p:blipFill>
        <p:spPr>
          <a:xfrm>
            <a:off x="6090285" y="3112135"/>
            <a:ext cx="144145" cy="288290"/>
          </a:xfrm>
          <a:prstGeom prst="rect">
            <a:avLst/>
          </a:prstGeom>
        </p:spPr>
      </p:pic>
      <p:pic>
        <p:nvPicPr>
          <p:cNvPr id="37" name="图片 36"/>
          <p:cNvPicPr>
            <a:picLocks noChangeAspect="1"/>
          </p:cNvPicPr>
          <p:nvPr/>
        </p:nvPicPr>
        <p:blipFill>
          <a:blip r:embed="rId27"/>
          <a:stretch>
            <a:fillRect/>
          </a:stretch>
        </p:blipFill>
        <p:spPr>
          <a:xfrm>
            <a:off x="1818005" y="4700270"/>
            <a:ext cx="144145" cy="288290"/>
          </a:xfrm>
          <a:prstGeom prst="rect">
            <a:avLst/>
          </a:prstGeom>
        </p:spPr>
      </p:pic>
      <p:pic>
        <p:nvPicPr>
          <p:cNvPr id="38" name="图片 37"/>
          <p:cNvPicPr>
            <a:picLocks noChangeAspect="1"/>
          </p:cNvPicPr>
          <p:nvPr/>
        </p:nvPicPr>
        <p:blipFill>
          <a:blip r:embed="rId28"/>
          <a:stretch>
            <a:fillRect/>
          </a:stretch>
        </p:blipFill>
        <p:spPr>
          <a:xfrm>
            <a:off x="3797300" y="4700270"/>
            <a:ext cx="265430" cy="326390"/>
          </a:xfrm>
          <a:prstGeom prst="rect">
            <a:avLst/>
          </a:prstGeom>
        </p:spPr>
      </p:pic>
      <p:pic>
        <p:nvPicPr>
          <p:cNvPr id="39" name="图片 38"/>
          <p:cNvPicPr>
            <a:picLocks noChangeAspect="1"/>
          </p:cNvPicPr>
          <p:nvPr/>
        </p:nvPicPr>
        <p:blipFill>
          <a:blip r:embed="rId29"/>
          <a:stretch>
            <a:fillRect/>
          </a:stretch>
        </p:blipFill>
        <p:spPr>
          <a:xfrm>
            <a:off x="5554345" y="4725035"/>
            <a:ext cx="203200" cy="259080"/>
          </a:xfrm>
          <a:prstGeom prst="rect">
            <a:avLst/>
          </a:prstGeom>
        </p:spPr>
      </p:pic>
      <p:pic>
        <p:nvPicPr>
          <p:cNvPr id="40" name="图片 39"/>
          <p:cNvPicPr>
            <a:picLocks noChangeAspect="1"/>
          </p:cNvPicPr>
          <p:nvPr/>
        </p:nvPicPr>
        <p:blipFill>
          <a:blip r:embed="rId30"/>
          <a:stretch>
            <a:fillRect/>
          </a:stretch>
        </p:blipFill>
        <p:spPr>
          <a:xfrm>
            <a:off x="2691130" y="5051425"/>
            <a:ext cx="190500" cy="228600"/>
          </a:xfrm>
          <a:prstGeom prst="rect">
            <a:avLst/>
          </a:prstGeom>
        </p:spPr>
      </p:pic>
      <p:pic>
        <p:nvPicPr>
          <p:cNvPr id="41" name="图片 40"/>
          <p:cNvPicPr>
            <a:picLocks noChangeAspect="1"/>
          </p:cNvPicPr>
          <p:nvPr/>
        </p:nvPicPr>
        <p:blipFill>
          <a:blip r:embed="rId28"/>
          <a:stretch>
            <a:fillRect/>
          </a:stretch>
        </p:blipFill>
        <p:spPr>
          <a:xfrm>
            <a:off x="5324475" y="3429000"/>
            <a:ext cx="265430" cy="326390"/>
          </a:xfrm>
          <a:prstGeom prst="rect">
            <a:avLst/>
          </a:prstGeom>
        </p:spPr>
      </p:pic>
      <p:pic>
        <p:nvPicPr>
          <p:cNvPr id="42" name="图片 41"/>
          <p:cNvPicPr>
            <a:picLocks noChangeAspect="1"/>
          </p:cNvPicPr>
          <p:nvPr/>
        </p:nvPicPr>
        <p:blipFill>
          <a:blip r:embed="rId29"/>
          <a:stretch>
            <a:fillRect/>
          </a:stretch>
        </p:blipFill>
        <p:spPr>
          <a:xfrm>
            <a:off x="9721215" y="3445510"/>
            <a:ext cx="203200" cy="259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20" name="矩形 19"/>
          <p:cNvSpPr/>
          <p:nvPr/>
        </p:nvSpPr>
        <p:spPr>
          <a:xfrm>
            <a:off x="0" y="0"/>
            <a:ext cx="12192000" cy="3077739"/>
          </a:xfrm>
          <a:prstGeom prst="rect">
            <a:avLst/>
          </a:prstGeom>
          <a:gradFill flip="none" rotWithShape="1">
            <a:gsLst>
              <a:gs pos="100000">
                <a:srgbClr val="1E7CA8"/>
              </a:gs>
              <a:gs pos="22000">
                <a:srgbClr val="80D6CE"/>
              </a:gs>
              <a:gs pos="70000">
                <a:srgbClr val="19A5C1">
                  <a:alpha val="87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466725" y="926496"/>
            <a:ext cx="10991849" cy="2014855"/>
          </a:xfrm>
          <a:prstGeom prst="rect">
            <a:avLst/>
          </a:prstGeom>
          <a:noFill/>
        </p:spPr>
        <p:txBody>
          <a:bodyPr wrap="square" rtlCol="0">
            <a:spAutoFit/>
          </a:bodyPr>
          <a:lstStyle/>
          <a:p>
            <a:pPr>
              <a:lnSpc>
                <a:spcPts val="2500"/>
              </a:lnSpc>
            </a:pPr>
            <a:r>
              <a:rPr lang="zh-CN" altLang="en-US" sz="1600" dirty="0">
                <a:solidFill>
                  <a:schemeClr val="bg1"/>
                </a:solidFill>
                <a:cs typeface="+mn-ea"/>
                <a:sym typeface="+mn-lt"/>
              </a:rPr>
              <a:t>给定一个</a:t>
            </a:r>
            <a:r>
              <a:rPr lang="zh-CN" altLang="en-US" sz="1600" dirty="0">
                <a:solidFill>
                  <a:schemeClr val="bg1"/>
                </a:solidFill>
                <a:latin typeface="Times New Roman" panose="02020603050405020304" charset="0"/>
                <a:cs typeface="Times New Roman" panose="02020603050405020304" charset="0"/>
                <a:sym typeface="+mn-lt"/>
              </a:rPr>
              <a:t>MTS</a:t>
            </a:r>
            <a:r>
              <a:rPr lang="zh-CN" altLang="en-US" sz="1600" dirty="0">
                <a:solidFill>
                  <a:schemeClr val="bg1"/>
                </a:solidFill>
                <a:cs typeface="+mn-ea"/>
                <a:sym typeface="+mn-lt"/>
              </a:rPr>
              <a:t>样本，我们首先将每个传感器的信号分割为多个补丁，每个补丁对应一个时间戳。然后，每个补丁都由一个编码器进行处理，以学习传感器级的特征。随后，我们采用位置编码技术将位置信息集成到不同补丁之间的传感器特征中。接下来，我们提出全连接图构造，为了确保这些连接的现实意义，我们根据其时间距离来引入注意力机制，接下来，我们设计了给定步长的移动窗口，然后在每个窗口内应用傅里叶</a:t>
            </a:r>
            <a:r>
              <a:rPr lang="zh-CN" altLang="en-US" sz="1600" dirty="0">
                <a:solidFill>
                  <a:schemeClr val="bg1"/>
                </a:solidFill>
                <a:latin typeface="Times New Roman" panose="02020603050405020304" charset="0"/>
                <a:cs typeface="Times New Roman" panose="02020603050405020304" charset="0"/>
                <a:sym typeface="+mn-lt"/>
              </a:rPr>
              <a:t>GNNs</a:t>
            </a:r>
            <a:r>
              <a:rPr lang="zh-CN" altLang="en-US" sz="1600" dirty="0">
                <a:solidFill>
                  <a:schemeClr val="bg1"/>
                </a:solidFill>
                <a:cs typeface="+mn-ea"/>
                <a:sym typeface="+mn-lt"/>
              </a:rPr>
              <a:t>完全捕获图中的</a:t>
            </a:r>
            <a:r>
              <a:rPr lang="zh-CN" altLang="en-US" sz="1600" dirty="0">
                <a:solidFill>
                  <a:schemeClr val="bg1"/>
                </a:solidFill>
                <a:latin typeface="Times New Roman" panose="02020603050405020304" charset="0"/>
                <a:cs typeface="Times New Roman" panose="02020603050405020304" charset="0"/>
                <a:sym typeface="+mn-lt"/>
              </a:rPr>
              <a:t>ST</a:t>
            </a:r>
            <a:r>
              <a:rPr lang="zh-CN" altLang="en-US" sz="1600" dirty="0">
                <a:solidFill>
                  <a:schemeClr val="bg1"/>
                </a:solidFill>
                <a:cs typeface="+mn-ea"/>
                <a:sym typeface="+mn-lt"/>
              </a:rPr>
              <a:t>依赖关系，随后采用时间池操作来保留高级传感器特征。随着窗口的移动，我们能得到更多特征，将这些特征连接后，然后使用一个输出层来获得</a:t>
            </a:r>
            <a:r>
              <a:rPr lang="zh-CN" altLang="en-US" sz="1600" dirty="0">
                <a:solidFill>
                  <a:schemeClr val="bg1"/>
                </a:solidFill>
                <a:latin typeface="Times New Roman" panose="02020603050405020304" charset="0"/>
                <a:cs typeface="Times New Roman" panose="02020603050405020304" charset="0"/>
                <a:sym typeface="+mn-lt"/>
              </a:rPr>
              <a:t>HAR</a:t>
            </a:r>
            <a:r>
              <a:rPr lang="zh-CN" altLang="en-US" sz="1600" dirty="0">
                <a:solidFill>
                  <a:schemeClr val="bg1"/>
                </a:solidFill>
                <a:cs typeface="+mn-ea"/>
                <a:sym typeface="+mn-lt"/>
              </a:rPr>
              <a:t>分类任务的最终表示。</a:t>
            </a:r>
            <a:endParaRPr lang="zh-CN" altLang="en-US" sz="1600" dirty="0">
              <a:solidFill>
                <a:schemeClr val="bg1"/>
              </a:solidFill>
              <a:cs typeface="+mn-ea"/>
              <a:sym typeface="+mn-lt"/>
            </a:endParaRPr>
          </a:p>
        </p:txBody>
      </p:sp>
      <p:sp>
        <p:nvSpPr>
          <p:cNvPr id="37" name="文本框 36"/>
          <p:cNvSpPr txBox="1"/>
          <p:nvPr/>
        </p:nvSpPr>
        <p:spPr>
          <a:xfrm>
            <a:off x="466725" y="527685"/>
            <a:ext cx="3499485" cy="398780"/>
          </a:xfrm>
          <a:prstGeom prst="rect">
            <a:avLst/>
          </a:prstGeom>
          <a:noFill/>
        </p:spPr>
        <p:txBody>
          <a:bodyPr wrap="square" rtlCol="0">
            <a:spAutoFit/>
          </a:bodyPr>
          <a:lstStyle/>
          <a:p>
            <a:r>
              <a:rPr lang="zh-CN" altLang="en-US" sz="2000" b="1">
                <a:solidFill>
                  <a:schemeClr val="bg1"/>
                </a:solidFill>
                <a:latin typeface="Times New Roman" panose="02020603050405020304" charset="0"/>
                <a:cs typeface="Times New Roman" panose="02020603050405020304" charset="0"/>
              </a:rPr>
              <a:t>FFCGNNs</a:t>
            </a:r>
            <a:r>
              <a:rPr lang="zh-CN" altLang="en-US" sz="2000" b="1">
                <a:solidFill>
                  <a:schemeClr val="bg1"/>
                </a:solidFill>
              </a:rPr>
              <a:t>架构解释</a:t>
            </a:r>
            <a:endParaRPr lang="zh-CN" altLang="en-US" sz="2000" b="1">
              <a:solidFill>
                <a:schemeClr val="bg1"/>
              </a:solidFill>
            </a:endParaRPr>
          </a:p>
        </p:txBody>
      </p:sp>
      <p:pic>
        <p:nvPicPr>
          <p:cNvPr id="4" name="图片 3" descr="111"/>
          <p:cNvPicPr>
            <a:picLocks noChangeAspect="1"/>
          </p:cNvPicPr>
          <p:nvPr/>
        </p:nvPicPr>
        <p:blipFill>
          <a:blip r:embed="rId1"/>
          <a:stretch>
            <a:fillRect/>
          </a:stretch>
        </p:blipFill>
        <p:spPr>
          <a:xfrm>
            <a:off x="-70485" y="3077845"/>
            <a:ext cx="8535035" cy="3741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7" name="矩形 16"/>
          <p:cNvSpPr/>
          <p:nvPr/>
        </p:nvSpPr>
        <p:spPr>
          <a:xfrm>
            <a:off x="0" y="0"/>
            <a:ext cx="5486400" cy="6858000"/>
          </a:xfrm>
          <a:prstGeom prst="rect">
            <a:avLst/>
          </a:prstGeom>
          <a:gradFill flip="none" rotWithShape="1">
            <a:gsLst>
              <a:gs pos="100000">
                <a:srgbClr val="1E7CA8"/>
              </a:gs>
              <a:gs pos="32000">
                <a:srgbClr val="5CC5C9">
                  <a:alpha val="90000"/>
                </a:srgbClr>
              </a:gs>
              <a:gs pos="0">
                <a:srgbClr val="80D6CE">
                  <a:alpha val="72000"/>
                </a:srgbClr>
              </a:gs>
              <a:gs pos="65000">
                <a:srgbClr val="19A5C1">
                  <a:alpha val="89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圆角 27"/>
          <p:cNvSpPr/>
          <p:nvPr/>
        </p:nvSpPr>
        <p:spPr>
          <a:xfrm>
            <a:off x="4746711" y="646720"/>
            <a:ext cx="7072491" cy="5548744"/>
          </a:xfrm>
          <a:prstGeom prst="roundRect">
            <a:avLst>
              <a:gd name="adj" fmla="val 7678"/>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iconfont-1191-801540"/>
          <p:cNvSpPr>
            <a:spLocks noChangeAspect="1"/>
          </p:cNvSpPr>
          <p:nvPr/>
        </p:nvSpPr>
        <p:spPr bwMode="auto">
          <a:xfrm>
            <a:off x="5070759" y="3139132"/>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4EBCCA"/>
          </a:solidFill>
          <a:ln>
            <a:noFill/>
          </a:ln>
        </p:spPr>
        <p:txBody>
          <a:bodyPr/>
          <a:lstStyle/>
          <a:p>
            <a:endParaRPr lang="zh-CN" altLang="en-US">
              <a:cs typeface="+mn-ea"/>
              <a:sym typeface="+mn-lt"/>
            </a:endParaRPr>
          </a:p>
        </p:txBody>
      </p:sp>
      <p:sp>
        <p:nvSpPr>
          <p:cNvPr id="24" name="文本框 23"/>
          <p:cNvSpPr txBox="1"/>
          <p:nvPr/>
        </p:nvSpPr>
        <p:spPr>
          <a:xfrm>
            <a:off x="5486400" y="6424930"/>
            <a:ext cx="6256020" cy="491490"/>
          </a:xfrm>
          <a:prstGeom prst="rect">
            <a:avLst/>
          </a:prstGeom>
          <a:noFill/>
        </p:spPr>
        <p:txBody>
          <a:bodyPr wrap="square" rtlCol="0">
            <a:spAutoFit/>
          </a:bodyPr>
          <a:lstStyle/>
          <a:p>
            <a:pPr>
              <a:lnSpc>
                <a:spcPct val="100000"/>
              </a:lnSpc>
            </a:pPr>
            <a:r>
              <a:rPr lang="zh-CN" altLang="en-US" sz="1400" dirty="0">
                <a:solidFill>
                  <a:schemeClr val="tx1">
                    <a:lumMod val="75000"/>
                    <a:lumOff val="25000"/>
                  </a:schemeClr>
                </a:solidFill>
                <a:cs typeface="+mn-ea"/>
                <a:sym typeface="+mn-lt"/>
              </a:rPr>
              <a:t>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200" dirty="0">
                <a:solidFill>
                  <a:schemeClr val="tx1">
                    <a:lumMod val="75000"/>
                    <a:lumOff val="25000"/>
                  </a:schemeClr>
                </a:solidFill>
                <a:cs typeface="+mn-ea"/>
                <a:sym typeface="+mn-lt"/>
              </a:rPr>
              <a:t>所有方法均使用NVIDIA GeForce RTX 2060 </a:t>
            </a:r>
            <a:r>
              <a:rPr lang="en-US" altLang="zh-CN" sz="1200" dirty="0">
                <a:solidFill>
                  <a:schemeClr val="tx1">
                    <a:lumMod val="75000"/>
                    <a:lumOff val="25000"/>
                  </a:schemeClr>
                </a:solidFill>
                <a:cs typeface="+mn-ea"/>
                <a:sym typeface="+mn-lt"/>
              </a:rPr>
              <a:t>with</a:t>
            </a:r>
            <a:r>
              <a:rPr lang="zh-CN" altLang="en-US" sz="1200" dirty="0">
                <a:solidFill>
                  <a:schemeClr val="tx1">
                    <a:lumMod val="75000"/>
                    <a:lumOff val="25000"/>
                  </a:schemeClr>
                </a:solidFill>
                <a:cs typeface="+mn-ea"/>
                <a:sym typeface="+mn-lt"/>
              </a:rPr>
              <a:t> Max-Q Design，并由 PyTorch 2.2.0+cu121 实现。我们将批量大小设为 100，选择学习率为 1e-3 的 ADAM 作为优化器。</a:t>
            </a:r>
            <a:endParaRPr lang="zh-CN" altLang="en-US" sz="1200" dirty="0">
              <a:solidFill>
                <a:schemeClr val="tx1">
                  <a:lumMod val="75000"/>
                  <a:lumOff val="25000"/>
                </a:schemeClr>
              </a:solidFill>
              <a:cs typeface="+mn-ea"/>
              <a:sym typeface="+mn-lt"/>
            </a:endParaRPr>
          </a:p>
        </p:txBody>
      </p:sp>
      <p:sp>
        <p:nvSpPr>
          <p:cNvPr id="16" name="文本框 15"/>
          <p:cNvSpPr txBox="1"/>
          <p:nvPr/>
        </p:nvSpPr>
        <p:spPr>
          <a:xfrm>
            <a:off x="4984470" y="1510575"/>
            <a:ext cx="3004457" cy="398780"/>
          </a:xfrm>
          <a:prstGeom prst="rect">
            <a:avLst/>
          </a:prstGeom>
          <a:noFill/>
        </p:spPr>
        <p:txBody>
          <a:bodyPr wrap="square" rtlCol="0">
            <a:spAutoFit/>
          </a:bodyPr>
          <a:lstStyle/>
          <a:p>
            <a:r>
              <a:rPr lang="zh-CN" altLang="en-US" sz="2000" b="1" dirty="0">
                <a:solidFill>
                  <a:srgbClr val="0F74A1"/>
                </a:solidFill>
                <a:cs typeface="+mn-ea"/>
                <a:sym typeface="+mn-lt"/>
              </a:rPr>
              <a:t>实验结果</a:t>
            </a:r>
            <a:endParaRPr lang="zh-CN" altLang="en-US" sz="2000" b="1" dirty="0">
              <a:solidFill>
                <a:srgbClr val="0F74A1"/>
              </a:solidFill>
              <a:cs typeface="+mn-ea"/>
              <a:sym typeface="+mn-lt"/>
            </a:endParaRPr>
          </a:p>
        </p:txBody>
      </p:sp>
      <p:cxnSp>
        <p:nvCxnSpPr>
          <p:cNvPr id="29" name="直接连接符 28"/>
          <p:cNvCxnSpPr/>
          <p:nvPr/>
        </p:nvCxnSpPr>
        <p:spPr>
          <a:xfrm>
            <a:off x="5122377" y="2059192"/>
            <a:ext cx="807368" cy="0"/>
          </a:xfrm>
          <a:prstGeom prst="line">
            <a:avLst/>
          </a:prstGeom>
          <a:ln w="57150">
            <a:solidFill>
              <a:srgbClr val="0F74A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49225" y="3139440"/>
            <a:ext cx="4385945" cy="1052830"/>
          </a:xfrm>
          <a:prstGeom prst="rect">
            <a:avLst/>
          </a:prstGeom>
          <a:noFill/>
        </p:spPr>
        <p:txBody>
          <a:bodyPr wrap="square" rtlCol="0">
            <a:spAutoFit/>
          </a:bodyPr>
          <a:lstStyle/>
          <a:p>
            <a:pPr>
              <a:lnSpc>
                <a:spcPts val="2500"/>
              </a:lnSpc>
            </a:pPr>
            <a:r>
              <a:rPr lang="zh-CN" altLang="en-US" sz="1400" b="1" dirty="0">
                <a:solidFill>
                  <a:schemeClr val="bg1"/>
                </a:solidFill>
                <a:cs typeface="+mn-ea"/>
                <a:sym typeface="+mn-lt"/>
              </a:rPr>
              <a:t>我们在下游任务--人类活动识别 (HAR) 中检验了我们的方法。我们将数据集随机分为 60%、20% 和 20%，分别用于训练、验证和测试。</a:t>
            </a:r>
            <a:endParaRPr lang="zh-CN" altLang="en-US" sz="1400" b="1" dirty="0">
              <a:solidFill>
                <a:schemeClr val="bg1"/>
              </a:solidFill>
              <a:cs typeface="+mn-ea"/>
              <a:sym typeface="+mn-lt"/>
            </a:endParaRPr>
          </a:p>
        </p:txBody>
      </p:sp>
      <p:sp>
        <p:nvSpPr>
          <p:cNvPr id="32" name="文本框 31"/>
          <p:cNvSpPr txBox="1"/>
          <p:nvPr/>
        </p:nvSpPr>
        <p:spPr>
          <a:xfrm>
            <a:off x="149225" y="4451985"/>
            <a:ext cx="4746625" cy="1052830"/>
          </a:xfrm>
          <a:prstGeom prst="rect">
            <a:avLst/>
          </a:prstGeom>
          <a:noFill/>
        </p:spPr>
        <p:txBody>
          <a:bodyPr wrap="square" rtlCol="0">
            <a:spAutoFit/>
          </a:bodyPr>
          <a:lstStyle/>
          <a:p>
            <a:pPr>
              <a:lnSpc>
                <a:spcPts val="2500"/>
              </a:lnSpc>
            </a:pPr>
            <a:r>
              <a:rPr lang="zh-CN" altLang="en-US" sz="1400" b="1" dirty="0">
                <a:solidFill>
                  <a:schemeClr val="bg1"/>
                </a:solidFill>
                <a:cs typeface="+mn-ea"/>
                <a:sym typeface="+mn-lt"/>
              </a:rPr>
              <a:t>我们采用准确度（Accu) 和宏观平均 F1 分数 (MF1)。这些指标的数值越大，表示性能越好(Meng et al. 2023)。此外，所有实验中进行十次，取平均结果进行比较。</a:t>
            </a:r>
            <a:endParaRPr lang="zh-CN" altLang="en-US" sz="1400" b="1" dirty="0">
              <a:solidFill>
                <a:schemeClr val="bg1"/>
              </a:solidFill>
              <a:cs typeface="+mn-ea"/>
              <a:sym typeface="+mn-lt"/>
            </a:endParaRPr>
          </a:p>
        </p:txBody>
      </p:sp>
      <p:sp>
        <p:nvSpPr>
          <p:cNvPr id="33" name="文本框 32"/>
          <p:cNvSpPr txBox="1"/>
          <p:nvPr/>
        </p:nvSpPr>
        <p:spPr>
          <a:xfrm>
            <a:off x="986155" y="1727200"/>
            <a:ext cx="1358900" cy="953135"/>
          </a:xfrm>
          <a:prstGeom prst="rect">
            <a:avLst/>
          </a:prstGeom>
          <a:noFill/>
        </p:spPr>
        <p:txBody>
          <a:bodyPr wrap="square" rtlCol="0">
            <a:spAutoFit/>
          </a:bodyPr>
          <a:lstStyle/>
          <a:p>
            <a:r>
              <a:rPr lang="zh-CN" altLang="en-US" sz="2800" b="1" dirty="0">
                <a:solidFill>
                  <a:schemeClr val="bg1"/>
                </a:solidFill>
                <a:cs typeface="+mn-ea"/>
                <a:sym typeface="+mn-lt"/>
              </a:rPr>
              <a:t>评估、细节</a:t>
            </a:r>
            <a:endParaRPr lang="zh-CN" altLang="en-US" sz="2800" b="1" dirty="0">
              <a:solidFill>
                <a:schemeClr val="bg1"/>
              </a:solidFill>
              <a:cs typeface="+mn-ea"/>
              <a:sym typeface="+mn-lt"/>
            </a:endParaRPr>
          </a:p>
        </p:txBody>
      </p:sp>
      <p:grpSp>
        <p:nvGrpSpPr>
          <p:cNvPr id="42" name="组合 41"/>
          <p:cNvGrpSpPr/>
          <p:nvPr/>
        </p:nvGrpSpPr>
        <p:grpSpPr>
          <a:xfrm>
            <a:off x="800835" y="1536186"/>
            <a:ext cx="370123" cy="382439"/>
            <a:chOff x="1230077" y="1600407"/>
            <a:chExt cx="370123" cy="382439"/>
          </a:xfrm>
        </p:grpSpPr>
        <p:cxnSp>
          <p:nvCxnSpPr>
            <p:cNvPr id="36" name="直接连接符 35"/>
            <p:cNvCxnSpPr/>
            <p:nvPr/>
          </p:nvCxnSpPr>
          <p:spPr>
            <a:xfrm>
              <a:off x="1230077" y="1600407"/>
              <a:ext cx="370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230077" y="1600407"/>
              <a:ext cx="0" cy="3824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flipH="1" flipV="1">
            <a:off x="1766947" y="2377641"/>
            <a:ext cx="370123" cy="382439"/>
            <a:chOff x="1382477" y="1752807"/>
            <a:chExt cx="370123" cy="382439"/>
          </a:xfrm>
        </p:grpSpPr>
        <p:cxnSp>
          <p:nvCxnSpPr>
            <p:cNvPr id="39" name="直接连接符 38"/>
            <p:cNvCxnSpPr/>
            <p:nvPr/>
          </p:nvCxnSpPr>
          <p:spPr>
            <a:xfrm>
              <a:off x="1382477" y="1752807"/>
              <a:ext cx="370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382477" y="1752807"/>
              <a:ext cx="0" cy="3824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5680075" y="2201545"/>
            <a:ext cx="5324475" cy="2438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6"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44" name="矩形 43"/>
          <p:cNvSpPr/>
          <p:nvPr/>
        </p:nvSpPr>
        <p:spPr>
          <a:xfrm>
            <a:off x="635" y="0"/>
            <a:ext cx="12192000" cy="6858635"/>
          </a:xfrm>
          <a:prstGeom prst="rect">
            <a:avLst/>
          </a:prstGeom>
          <a:gradFill flip="none" rotWithShape="1">
            <a:gsLst>
              <a:gs pos="100000">
                <a:srgbClr val="1E7CA8"/>
              </a:gs>
              <a:gs pos="32000">
                <a:srgbClr val="5CC5C9">
                  <a:alpha val="90000"/>
                </a:srgbClr>
              </a:gs>
              <a:gs pos="0">
                <a:srgbClr val="80D6CE">
                  <a:alpha val="72000"/>
                </a:srgbClr>
              </a:gs>
              <a:gs pos="65000">
                <a:srgbClr val="19A5C1">
                  <a:alpha val="89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圆角 27"/>
          <p:cNvSpPr/>
          <p:nvPr/>
        </p:nvSpPr>
        <p:spPr>
          <a:xfrm>
            <a:off x="0" y="-635"/>
            <a:ext cx="4428490" cy="6858000"/>
          </a:xfrm>
          <a:prstGeom prst="roundRect">
            <a:avLst>
              <a:gd name="adj" fmla="val 7678"/>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3" name="文本框 42"/>
          <p:cNvSpPr txBox="1"/>
          <p:nvPr/>
        </p:nvSpPr>
        <p:spPr>
          <a:xfrm>
            <a:off x="4659630" y="542290"/>
            <a:ext cx="7213600" cy="4323080"/>
          </a:xfrm>
          <a:prstGeom prst="rect">
            <a:avLst/>
          </a:prstGeom>
          <a:noFill/>
        </p:spPr>
        <p:txBody>
          <a:bodyPr wrap="square" rtlCol="0">
            <a:spAutoFit/>
          </a:bodyPr>
          <a:lstStyle/>
          <a:p>
            <a:pPr algn="l">
              <a:lnSpc>
                <a:spcPts val="3000"/>
              </a:lnSpc>
            </a:pPr>
            <a:r>
              <a:rPr lang="en-US" altLang="zh-CN" sz="2000" b="1" dirty="0">
                <a:solidFill>
                  <a:schemeClr val="bg1"/>
                </a:solidFill>
                <a:cs typeface="+mn-ea"/>
                <a:sym typeface="+mn-lt"/>
              </a:rPr>
              <a:t>[</a:t>
            </a:r>
            <a:r>
              <a:rPr lang="zh-CN" altLang="en-US" sz="2000" b="1" dirty="0">
                <a:solidFill>
                  <a:schemeClr val="bg1"/>
                </a:solidFill>
                <a:cs typeface="+mn-ea"/>
                <a:sym typeface="+mn-lt"/>
              </a:rPr>
              <a:t>调参细节（例）</a:t>
            </a:r>
            <a:r>
              <a:rPr lang="en-US" altLang="zh-CN" sz="2000" b="1" dirty="0">
                <a:solidFill>
                  <a:schemeClr val="bg1"/>
                </a:solidFill>
                <a:cs typeface="+mn-ea"/>
                <a:sym typeface="+mn-lt"/>
              </a:rPr>
              <a:t>]</a:t>
            </a:r>
            <a:endParaRPr lang="zh-CN" altLang="en-US" sz="2000" b="1" dirty="0">
              <a:solidFill>
                <a:schemeClr val="bg1"/>
              </a:solidFill>
              <a:cs typeface="+mn-ea"/>
              <a:sym typeface="+mn-lt"/>
            </a:endParaRPr>
          </a:p>
          <a:p>
            <a:pPr algn="l">
              <a:lnSpc>
                <a:spcPts val="3000"/>
              </a:lnSpc>
            </a:pPr>
            <a:r>
              <a:rPr lang="zh-CN" altLang="en-US" sz="2000" b="1" dirty="0">
                <a:solidFill>
                  <a:schemeClr val="bg1"/>
                </a:solidFill>
                <a:cs typeface="+mn-ea"/>
                <a:sym typeface="+mn-lt"/>
              </a:rPr>
              <a:t>隐藏层大小对模型准确率和计算复杂度的影响。</a:t>
            </a:r>
            <a:endParaRPr lang="zh-CN" altLang="en-US" sz="1400" dirty="0">
              <a:solidFill>
                <a:schemeClr val="bg1"/>
              </a:solidFill>
              <a:cs typeface="+mn-ea"/>
              <a:sym typeface="+mn-lt"/>
            </a:endParaRPr>
          </a:p>
          <a:p>
            <a:pPr algn="l">
              <a:lnSpc>
                <a:spcPts val="3000"/>
              </a:lnSpc>
            </a:pPr>
            <a:endParaRPr lang="zh-CN" altLang="en-US" sz="1400" dirty="0">
              <a:solidFill>
                <a:schemeClr val="bg1"/>
              </a:solidFill>
              <a:cs typeface="+mn-ea"/>
              <a:sym typeface="+mn-lt"/>
            </a:endParaRPr>
          </a:p>
          <a:p>
            <a:pPr algn="l">
              <a:lnSpc>
                <a:spcPts val="3000"/>
              </a:lnSpc>
            </a:pPr>
            <a:r>
              <a:rPr lang="zh-CN" altLang="en-US" sz="1400" dirty="0">
                <a:solidFill>
                  <a:schemeClr val="bg1"/>
                </a:solidFill>
                <a:cs typeface="+mn-ea"/>
                <a:sym typeface="+mn-lt"/>
              </a:rPr>
              <a:t>首先，当隐藏层大小为128时，模型的计算复杂度为17</a:t>
            </a:r>
            <a:r>
              <a:rPr lang="en-US" altLang="zh-CN" sz="1400" dirty="0">
                <a:solidFill>
                  <a:schemeClr val="bg1"/>
                </a:solidFill>
                <a:cs typeface="+mn-ea"/>
                <a:sym typeface="+mn-lt"/>
              </a:rPr>
              <a:t>W</a:t>
            </a:r>
            <a:r>
              <a:rPr lang="zh-CN" altLang="en-US" sz="1400" dirty="0">
                <a:solidFill>
                  <a:schemeClr val="bg1"/>
                </a:solidFill>
                <a:cs typeface="+mn-ea"/>
                <a:sym typeface="+mn-lt"/>
              </a:rPr>
              <a:t>，准确率达到了90.2%。随着隐藏层大小增加到256，计算复杂度略有提升至18</a:t>
            </a:r>
            <a:r>
              <a:rPr lang="en-US" altLang="zh-CN" sz="1400" dirty="0">
                <a:solidFill>
                  <a:schemeClr val="bg1"/>
                </a:solidFill>
                <a:cs typeface="+mn-ea"/>
                <a:sym typeface="+mn-lt"/>
              </a:rPr>
              <a:t>W</a:t>
            </a:r>
            <a:r>
              <a:rPr lang="zh-CN" altLang="en-US" sz="1400" dirty="0">
                <a:solidFill>
                  <a:schemeClr val="bg1"/>
                </a:solidFill>
                <a:cs typeface="+mn-ea"/>
                <a:sym typeface="+mn-lt"/>
              </a:rPr>
              <a:t>，准确率显著提高至94.4%。然而，当隐藏层大小进一步扩大到512时，计算复杂度增加到20</a:t>
            </a:r>
            <a:r>
              <a:rPr lang="en-US" altLang="zh-CN" sz="1400" dirty="0">
                <a:solidFill>
                  <a:schemeClr val="bg1"/>
                </a:solidFill>
                <a:cs typeface="+mn-ea"/>
                <a:sym typeface="+mn-lt"/>
              </a:rPr>
              <a:t>W</a:t>
            </a:r>
            <a:r>
              <a:rPr lang="zh-CN" altLang="en-US" sz="1400" dirty="0">
                <a:solidFill>
                  <a:schemeClr val="bg1"/>
                </a:solidFill>
                <a:cs typeface="+mn-ea"/>
                <a:sym typeface="+mn-lt"/>
              </a:rPr>
              <a:t>，而准确率仅微幅提升至94.6%。</a:t>
            </a:r>
            <a:endParaRPr lang="zh-CN" altLang="en-US" sz="1400" dirty="0">
              <a:solidFill>
                <a:schemeClr val="bg1"/>
              </a:solidFill>
              <a:cs typeface="+mn-ea"/>
              <a:sym typeface="+mn-lt"/>
            </a:endParaRPr>
          </a:p>
          <a:p>
            <a:pPr algn="l">
              <a:lnSpc>
                <a:spcPts val="3000"/>
              </a:lnSpc>
            </a:pPr>
            <a:endParaRPr lang="zh-CN" altLang="en-US" sz="1400" dirty="0">
              <a:solidFill>
                <a:schemeClr val="bg1"/>
              </a:solidFill>
              <a:cs typeface="+mn-ea"/>
              <a:sym typeface="+mn-lt"/>
            </a:endParaRPr>
          </a:p>
          <a:p>
            <a:pPr algn="l">
              <a:lnSpc>
                <a:spcPts val="3000"/>
              </a:lnSpc>
            </a:pPr>
            <a:r>
              <a:rPr lang="zh-CN" altLang="en-US" sz="1400" dirty="0">
                <a:solidFill>
                  <a:schemeClr val="bg1"/>
                </a:solidFill>
                <a:cs typeface="+mn-ea"/>
                <a:sym typeface="+mn-lt"/>
              </a:rPr>
              <a:t>这一现象表明，虽然增加隐藏层大小在一定程度上有助于提高模型性能，但当隐藏层过大时，性能提升的幅度将变得有限，同时还可能导致过拟合。</a:t>
            </a:r>
            <a:r>
              <a:rPr lang="zh-CN" altLang="en-US" sz="1400" b="1" dirty="0">
                <a:solidFill>
                  <a:schemeClr val="bg1"/>
                </a:solidFill>
                <a:cs typeface="+mn-ea"/>
                <a:sym typeface="+mn-lt"/>
              </a:rPr>
              <a:t>综上所述，在本研究中，我们认为隐藏层大小为256是一个理想的选择，</a:t>
            </a:r>
            <a:r>
              <a:rPr lang="zh-CN" altLang="en-US" sz="1400" dirty="0">
                <a:solidFill>
                  <a:schemeClr val="bg1"/>
                </a:solidFill>
                <a:cs typeface="+mn-ea"/>
                <a:sym typeface="+mn-lt"/>
              </a:rPr>
              <a:t>因为它既保持了较低的计算复杂度，又实现了较高的准确率，避免了过拟合的风险。</a:t>
            </a:r>
            <a:endParaRPr lang="zh-CN" altLang="en-US" sz="1400" dirty="0">
              <a:solidFill>
                <a:schemeClr val="bg1"/>
              </a:solidFill>
              <a:cs typeface="+mn-ea"/>
              <a:sym typeface="+mn-lt"/>
            </a:endParaRPr>
          </a:p>
        </p:txBody>
      </p:sp>
      <p:pic>
        <p:nvPicPr>
          <p:cNvPr id="21" name="图片 20"/>
          <p:cNvPicPr>
            <a:picLocks noChangeAspect="1"/>
          </p:cNvPicPr>
          <p:nvPr/>
        </p:nvPicPr>
        <p:blipFill>
          <a:blip r:embed="rId1"/>
          <a:stretch>
            <a:fillRect/>
          </a:stretch>
        </p:blipFill>
        <p:spPr>
          <a:xfrm>
            <a:off x="518795" y="337185"/>
            <a:ext cx="3505200" cy="3181350"/>
          </a:xfrm>
          <a:prstGeom prst="rect">
            <a:avLst/>
          </a:prstGeom>
        </p:spPr>
      </p:pic>
      <p:pic>
        <p:nvPicPr>
          <p:cNvPr id="22" name="图片 21"/>
          <p:cNvPicPr>
            <a:picLocks noChangeAspect="1"/>
          </p:cNvPicPr>
          <p:nvPr/>
        </p:nvPicPr>
        <p:blipFill>
          <a:blip r:embed="rId2"/>
          <a:stretch>
            <a:fillRect/>
          </a:stretch>
        </p:blipFill>
        <p:spPr>
          <a:xfrm>
            <a:off x="298450" y="3518535"/>
            <a:ext cx="3429000" cy="3238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tags/tag1.xml><?xml version="1.0" encoding="utf-8"?>
<p:tagLst xmlns:p="http://schemas.openxmlformats.org/presentationml/2006/main">
  <p:tag name="KSO_WM_DIAGRAM_VIRTUALLY_FRAME" val="{&quot;height&quot;:540,&quot;left&quot;:0,&quot;top&quot;:-0.8756692913385826,&quot;width&quot;:886.2856692913385}"/>
</p:tagLst>
</file>

<file path=ppt/tags/tag10.xml><?xml version="1.0" encoding="utf-8"?>
<p:tagLst xmlns:p="http://schemas.openxmlformats.org/presentationml/2006/main">
  <p:tag name="KSO_WM_DIAGRAM_VIRTUALLY_FRAME" val="{&quot;height&quot;:540,&quot;left&quot;:0,&quot;top&quot;:-0.8756692913385826,&quot;width&quot;:886.2856692913385}"/>
</p:tagLst>
</file>

<file path=ppt/tags/tag11.xml><?xml version="1.0" encoding="utf-8"?>
<p:tagLst xmlns:p="http://schemas.openxmlformats.org/presentationml/2006/main">
  <p:tag name="KSO_WM_DIAGRAM_VIRTUALLY_FRAME" val="{&quot;height&quot;:540,&quot;left&quot;:0,&quot;top&quot;:-0.8756692913385826,&quot;width&quot;:886.2856692913385}"/>
</p:tagLst>
</file>

<file path=ppt/tags/tag12.xml><?xml version="1.0" encoding="utf-8"?>
<p:tagLst xmlns:p="http://schemas.openxmlformats.org/presentationml/2006/main">
  <p:tag name="KSO_WM_DIAGRAM_VIRTUALLY_FRAME" val="{&quot;height&quot;:540,&quot;left&quot;:0,&quot;top&quot;:-0.8756692913385826,&quot;width&quot;:886.2856692913385}"/>
</p:tagLst>
</file>

<file path=ppt/tags/tag13.xml><?xml version="1.0" encoding="utf-8"?>
<p:tagLst xmlns:p="http://schemas.openxmlformats.org/presentationml/2006/main">
  <p:tag name="KSO_WM_DIAGRAM_VIRTUALLY_FRAME" val="{&quot;height&quot;:540,&quot;left&quot;:0,&quot;top&quot;:-0.8756692913385826,&quot;width&quot;:886.2856692913385}"/>
</p:tagLst>
</file>

<file path=ppt/tags/tag14.xml><?xml version="1.0" encoding="utf-8"?>
<p:tagLst xmlns:p="http://schemas.openxmlformats.org/presentationml/2006/main">
  <p:tag name="KSO_WM_DIAGRAM_VIRTUALLY_FRAME" val="{&quot;height&quot;:540,&quot;left&quot;:0,&quot;top&quot;:-0.8756692913385826,&quot;width&quot;:886.2856692913385}"/>
</p:tagLst>
</file>

<file path=ppt/tags/tag15.xml><?xml version="1.0" encoding="utf-8"?>
<p:tagLst xmlns:p="http://schemas.openxmlformats.org/presentationml/2006/main">
  <p:tag name="KSO_WM_DIAGRAM_VIRTUALLY_FRAME" val="{&quot;height&quot;:540,&quot;left&quot;:0,&quot;top&quot;:-0.8756692913385826,&quot;width&quot;:886.2856692913385}"/>
</p:tagLst>
</file>

<file path=ppt/tags/tag16.xml><?xml version="1.0" encoding="utf-8"?>
<p:tagLst xmlns:p="http://schemas.openxmlformats.org/presentationml/2006/main">
  <p:tag name="KSO_WM_DIAGRAM_VIRTUALLY_FRAME" val="{&quot;height&quot;:540,&quot;left&quot;:0,&quot;top&quot;:-0.8756692913385826,&quot;width&quot;:886.2856692913385}"/>
</p:tagLst>
</file>

<file path=ppt/tags/tag17.xml><?xml version="1.0" encoding="utf-8"?>
<p:tagLst xmlns:p="http://schemas.openxmlformats.org/presentationml/2006/main">
  <p:tag name="KSO_WM_DIAGRAM_VIRTUALLY_FRAME" val="{&quot;height&quot;:540,&quot;left&quot;:0,&quot;top&quot;:-0.8756692913385826,&quot;width&quot;:886.2856692913385}"/>
</p:tagLst>
</file>

<file path=ppt/tags/tag18.xml><?xml version="1.0" encoding="utf-8"?>
<p:tagLst xmlns:p="http://schemas.openxmlformats.org/presentationml/2006/main">
  <p:tag name="KSO_WM_DIAGRAM_VIRTUALLY_FRAME" val="{&quot;height&quot;:540,&quot;left&quot;:0,&quot;top&quot;:-0.8756692913385826,&quot;width&quot;:886.2856692913385}"/>
</p:tagLst>
</file>

<file path=ppt/tags/tag19.xml><?xml version="1.0" encoding="utf-8"?>
<p:tagLst xmlns:p="http://schemas.openxmlformats.org/presentationml/2006/main">
  <p:tag name="KSO_WM_DIAGRAM_VIRTUALLY_FRAME" val="{&quot;height&quot;:540,&quot;left&quot;:0,&quot;top&quot;:-0.8756692913385826,&quot;width&quot;:886.2856692913385}"/>
</p:tagLst>
</file>

<file path=ppt/tags/tag2.xml><?xml version="1.0" encoding="utf-8"?>
<p:tagLst xmlns:p="http://schemas.openxmlformats.org/presentationml/2006/main">
  <p:tag name="KSO_WM_DIAGRAM_VIRTUALLY_FRAME" val="{&quot;height&quot;:540,&quot;left&quot;:0,&quot;top&quot;:-0.8756692913385826,&quot;width&quot;:886.2856692913385}"/>
</p:tagLst>
</file>

<file path=ppt/tags/tag20.xml><?xml version="1.0" encoding="utf-8"?>
<p:tagLst xmlns:p="http://schemas.openxmlformats.org/presentationml/2006/main">
  <p:tag name="KSO_WM_DIAGRAM_VIRTUALLY_FRAME" val="{&quot;height&quot;:540,&quot;left&quot;:0,&quot;top&quot;:-0.8756692913385826,&quot;width&quot;:886.2856692913385}"/>
</p:tagLst>
</file>

<file path=ppt/tags/tag21.xml><?xml version="1.0" encoding="utf-8"?>
<p:tagLst xmlns:p="http://schemas.openxmlformats.org/presentationml/2006/main">
  <p:tag name="KSO_WM_DIAGRAM_VIRTUALLY_FRAME" val="{&quot;height&quot;:540,&quot;left&quot;:0,&quot;top&quot;:-0.8756692913385826,&quot;width&quot;:886.2856692913385}"/>
</p:tagLst>
</file>

<file path=ppt/tags/tag22.xml><?xml version="1.0" encoding="utf-8"?>
<p:tagLst xmlns:p="http://schemas.openxmlformats.org/presentationml/2006/main">
  <p:tag name="KSO_WM_DIAGRAM_VIRTUALLY_FRAME" val="{&quot;height&quot;:540,&quot;left&quot;:0,&quot;top&quot;:-0.8756692913385826,&quot;width&quot;:886.2856692913385}"/>
</p:tagLst>
</file>

<file path=ppt/tags/tag23.xml><?xml version="1.0" encoding="utf-8"?>
<p:tagLst xmlns:p="http://schemas.openxmlformats.org/presentationml/2006/main">
  <p:tag name="KSO_WM_DIAGRAM_VIRTUALLY_FRAME" val="{&quot;height&quot;:378.03488188976377,&quot;left&quot;:0,&quot;top&quot;:114.67503937007874,&quot;width&quot;:960}"/>
</p:tagLst>
</file>

<file path=ppt/tags/tag24.xml><?xml version="1.0" encoding="utf-8"?>
<p:tagLst xmlns:p="http://schemas.openxmlformats.org/presentationml/2006/main">
  <p:tag name="KSO_WM_DIAGRAM_VIRTUALLY_FRAME" val="{&quot;height&quot;:378.03488188976377,&quot;left&quot;:0,&quot;top&quot;:114.67503937007874,&quot;width&quot;:960}"/>
</p:tagLst>
</file>

<file path=ppt/tags/tag25.xml><?xml version="1.0" encoding="utf-8"?>
<p:tagLst xmlns:p="http://schemas.openxmlformats.org/presentationml/2006/main">
  <p:tag name="KSO_WM_DIAGRAM_VIRTUALLY_FRAME" val="{&quot;height&quot;:378.03488188976377,&quot;left&quot;:0,&quot;top&quot;:114.67503937007874,&quot;width&quot;:960}"/>
</p:tagLst>
</file>

<file path=ppt/tags/tag26.xml><?xml version="1.0" encoding="utf-8"?>
<p:tagLst xmlns:p="http://schemas.openxmlformats.org/presentationml/2006/main">
  <p:tag name="KSO_WM_DIAGRAM_VIRTUALLY_FRAME" val="{&quot;height&quot;:378.03488188976377,&quot;left&quot;:0,&quot;top&quot;:114.67503937007874,&quot;width&quot;:960}"/>
</p:tagLst>
</file>

<file path=ppt/tags/tag27.xml><?xml version="1.0" encoding="utf-8"?>
<p:tagLst xmlns:p="http://schemas.openxmlformats.org/presentationml/2006/main">
  <p:tag name="KSO_WM_DIAGRAM_VIRTUALLY_FRAME" val="{&quot;height&quot;:378.03488188976377,&quot;left&quot;:0,&quot;top&quot;:114.67503937007874,&quot;width&quot;:960}"/>
</p:tagLst>
</file>

<file path=ppt/tags/tag28.xml><?xml version="1.0" encoding="utf-8"?>
<p:tagLst xmlns:p="http://schemas.openxmlformats.org/presentationml/2006/main">
  <p:tag name="KSO_WM_DIAGRAM_VIRTUALLY_FRAME" val="{&quot;height&quot;:378.03488188976377,&quot;left&quot;:0,&quot;top&quot;:114.67503937007874,&quot;width&quot;:960}"/>
</p:tagLst>
</file>

<file path=ppt/tags/tag29.xml><?xml version="1.0" encoding="utf-8"?>
<p:tagLst xmlns:p="http://schemas.openxmlformats.org/presentationml/2006/main">
  <p:tag name="KSO_WM_DIAGRAM_VIRTUALLY_FRAME" val="{&quot;height&quot;:378.03488188976377,&quot;left&quot;:0,&quot;top&quot;:114.67503937007874,&quot;width&quot;:960}"/>
</p:tagLst>
</file>

<file path=ppt/tags/tag3.xml><?xml version="1.0" encoding="utf-8"?>
<p:tagLst xmlns:p="http://schemas.openxmlformats.org/presentationml/2006/main">
  <p:tag name="KSO_WM_DIAGRAM_VIRTUALLY_FRAME" val="{&quot;height&quot;:540,&quot;left&quot;:0,&quot;top&quot;:-0.8756692913385826,&quot;width&quot;:886.2856692913385}"/>
</p:tagLst>
</file>

<file path=ppt/tags/tag30.xml><?xml version="1.0" encoding="utf-8"?>
<p:tagLst xmlns:p="http://schemas.openxmlformats.org/presentationml/2006/main">
  <p:tag name="KSO_WM_DIAGRAM_VIRTUALLY_FRAME" val="{&quot;height&quot;:378.03488188976377,&quot;left&quot;:0,&quot;top&quot;:114.67503937007874,&quot;width&quot;:960}"/>
</p:tagLst>
</file>

<file path=ppt/tags/tag31.xml><?xml version="1.0" encoding="utf-8"?>
<p:tagLst xmlns:p="http://schemas.openxmlformats.org/presentationml/2006/main">
  <p:tag name="KSO_WM_DIAGRAM_VIRTUALLY_FRAME" val="{&quot;height&quot;:378.03488188976377,&quot;left&quot;:0,&quot;top&quot;:114.67503937007874,&quot;width&quot;:960}"/>
</p:tagLst>
</file>

<file path=ppt/tags/tag32.xml><?xml version="1.0" encoding="utf-8"?>
<p:tagLst xmlns:p="http://schemas.openxmlformats.org/presentationml/2006/main">
  <p:tag name="KSO_WM_DIAGRAM_VIRTUALLY_FRAME" val="{&quot;height&quot;:378.03488188976377,&quot;left&quot;:0,&quot;top&quot;:114.67503937007874,&quot;width&quot;:960}"/>
</p:tagLst>
</file>

<file path=ppt/tags/tag33.xml><?xml version="1.0" encoding="utf-8"?>
<p:tagLst xmlns:p="http://schemas.openxmlformats.org/presentationml/2006/main">
  <p:tag name="KSO_WM_DIAGRAM_VIRTUALLY_FRAME" val="{&quot;height&quot;:378.03488188976377,&quot;left&quot;:0,&quot;top&quot;:114.67503937007874,&quot;width&quot;:960}"/>
</p:tagLst>
</file>

<file path=ppt/tags/tag34.xml><?xml version="1.0" encoding="utf-8"?>
<p:tagLst xmlns:p="http://schemas.openxmlformats.org/presentationml/2006/main">
  <p:tag name="KSO_WM_DIAGRAM_VIRTUALLY_FRAME" val="{&quot;height&quot;:378.03488188976377,&quot;left&quot;:0,&quot;top&quot;:114.67503937007874,&quot;width&quot;:960}"/>
</p:tagLst>
</file>

<file path=ppt/tags/tag35.xml><?xml version="1.0" encoding="utf-8"?>
<p:tagLst xmlns:p="http://schemas.openxmlformats.org/presentationml/2006/main">
  <p:tag name="KSO_WM_DIAGRAM_VIRTUALLY_FRAME" val="{&quot;height&quot;:378.03488188976377,&quot;left&quot;:0,&quot;top&quot;:114.67503937007874,&quot;width&quot;:960}"/>
</p:tagLst>
</file>

<file path=ppt/tags/tag36.xml><?xml version="1.0" encoding="utf-8"?>
<p:tagLst xmlns:p="http://schemas.openxmlformats.org/presentationml/2006/main">
  <p:tag name="KSO_WM_DIAGRAM_VIRTUALLY_FRAME" val="{&quot;height&quot;:378.03488188976377,&quot;left&quot;:0,&quot;top&quot;:114.67503937007874,&quot;width&quot;:960}"/>
</p:tagLst>
</file>

<file path=ppt/tags/tag37.xml><?xml version="1.0" encoding="utf-8"?>
<p:tagLst xmlns:p="http://schemas.openxmlformats.org/presentationml/2006/main">
  <p:tag name="KSO_WM_DIAGRAM_VIRTUALLY_FRAME" val="{&quot;height&quot;:378.03488188976377,&quot;left&quot;:0,&quot;top&quot;:114.67503937007874,&quot;width&quot;:960}"/>
</p:tagLst>
</file>

<file path=ppt/tags/tag38.xml><?xml version="1.0" encoding="utf-8"?>
<p:tagLst xmlns:p="http://schemas.openxmlformats.org/presentationml/2006/main">
  <p:tag name="commondata" val="eyJoZGlkIjoiYmQ3NjQxYmZmN2ZkODIxYWNiNTEzMzQyMTZmNzQ1MmMifQ=="/>
</p:tagLst>
</file>

<file path=ppt/tags/tag4.xml><?xml version="1.0" encoding="utf-8"?>
<p:tagLst xmlns:p="http://schemas.openxmlformats.org/presentationml/2006/main">
  <p:tag name="KSO_WM_DIAGRAM_VIRTUALLY_FRAME" val="{&quot;height&quot;:540,&quot;left&quot;:0,&quot;top&quot;:-0.8756692913385826,&quot;width&quot;:886.2856692913385}"/>
</p:tagLst>
</file>

<file path=ppt/tags/tag5.xml><?xml version="1.0" encoding="utf-8"?>
<p:tagLst xmlns:p="http://schemas.openxmlformats.org/presentationml/2006/main">
  <p:tag name="KSO_WM_DIAGRAM_VIRTUALLY_FRAME" val="{&quot;height&quot;:540,&quot;left&quot;:0,&quot;top&quot;:-0.8756692913385826,&quot;width&quot;:886.2856692913385}"/>
</p:tagLst>
</file>

<file path=ppt/tags/tag6.xml><?xml version="1.0" encoding="utf-8"?>
<p:tagLst xmlns:p="http://schemas.openxmlformats.org/presentationml/2006/main">
  <p:tag name="KSO_WM_DIAGRAM_VIRTUALLY_FRAME" val="{&quot;height&quot;:540,&quot;left&quot;:0,&quot;top&quot;:-0.8756692913385826,&quot;width&quot;:886.2856692913385}"/>
</p:tagLst>
</file>

<file path=ppt/tags/tag7.xml><?xml version="1.0" encoding="utf-8"?>
<p:tagLst xmlns:p="http://schemas.openxmlformats.org/presentationml/2006/main">
  <p:tag name="KSO_WM_DIAGRAM_VIRTUALLY_FRAME" val="{&quot;height&quot;:540,&quot;left&quot;:0,&quot;top&quot;:-0.8756692913385826,&quot;width&quot;:886.2856692913385}"/>
</p:tagLst>
</file>

<file path=ppt/tags/tag8.xml><?xml version="1.0" encoding="utf-8"?>
<p:tagLst xmlns:p="http://schemas.openxmlformats.org/presentationml/2006/main">
  <p:tag name="KSO_WM_DIAGRAM_VIRTUALLY_FRAME" val="{&quot;height&quot;:540,&quot;left&quot;:0,&quot;top&quot;:-0.8756692913385826,&quot;width&quot;:886.2856692913385}"/>
</p:tagLst>
</file>

<file path=ppt/tags/tag9.xml><?xml version="1.0" encoding="utf-8"?>
<p:tagLst xmlns:p="http://schemas.openxmlformats.org/presentationml/2006/main">
  <p:tag name="KSO_WM_DIAGRAM_VIRTUALLY_FRAME" val="{&quot;height&quot;:540,&quot;left&quot;:0,&quot;top&quot;:-0.8756692913385826,&quot;width&quot;:886.285669291338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wn1vdp0">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2503</Words>
  <Application>WPS 演示</Application>
  <PresentationFormat>宽屏</PresentationFormat>
  <Paragraphs>99</Paragraphs>
  <Slides>10</Slides>
  <Notes>22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vt:i4>
      </vt:variant>
    </vt:vector>
  </HeadingPairs>
  <TitlesOfParts>
    <vt:vector size="22" baseType="lpstr">
      <vt:lpstr>Arial</vt:lpstr>
      <vt:lpstr>宋体</vt:lpstr>
      <vt:lpstr>Wingdings</vt:lpstr>
      <vt:lpstr>Source Sans Pro</vt:lpstr>
      <vt:lpstr>微软雅黑</vt:lpstr>
      <vt:lpstr>Cambria Math</vt:lpstr>
      <vt:lpstr>Times New Roman</vt:lpstr>
      <vt:lpstr>Arial Unicode MS</vt:lpstr>
      <vt:lpstr>等线</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音夬</cp:lastModifiedBy>
  <cp:revision>56</cp:revision>
  <dcterms:created xsi:type="dcterms:W3CDTF">2021-03-23T02:32:00Z</dcterms:created>
  <dcterms:modified xsi:type="dcterms:W3CDTF">2024-05-22T06:53:16Z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CCD05366CD4C46EDA1FB8933B85905CB</vt:lpwstr>
  </property>
  <property fmtid="{D5CDD505-2E9C-101B-9397-08002B2CF9AE}" pid="3" name="KSOProductBuildVer">
    <vt:lpwstr>2052-12.1.0.16729</vt:lpwstr>
  </property>
</Properties>
</file>