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8" r:id="rId2"/>
    <p:sldId id="279" r:id="rId3"/>
    <p:sldId id="261" r:id="rId4"/>
    <p:sldId id="269" r:id="rId5"/>
    <p:sldId id="306" r:id="rId6"/>
    <p:sldId id="307" r:id="rId7"/>
    <p:sldId id="311" r:id="rId8"/>
    <p:sldId id="308" r:id="rId9"/>
    <p:sldId id="309" r:id="rId10"/>
    <p:sldId id="310" r:id="rId11"/>
    <p:sldId id="312" r:id="rId12"/>
    <p:sldId id="318" r:id="rId13"/>
    <p:sldId id="323" r:id="rId14"/>
    <p:sldId id="319" r:id="rId15"/>
    <p:sldId id="320" r:id="rId16"/>
    <p:sldId id="321" r:id="rId17"/>
    <p:sldId id="313" r:id="rId18"/>
    <p:sldId id="315" r:id="rId19"/>
    <p:sldId id="314" r:id="rId20"/>
    <p:sldId id="322" r:id="rId21"/>
    <p:sldId id="326" r:id="rId22"/>
    <p:sldId id="316" r:id="rId23"/>
    <p:sldId id="324" r:id="rId24"/>
    <p:sldId id="325" r:id="rId25"/>
    <p:sldId id="327" r:id="rId26"/>
    <p:sldId id="328" r:id="rId27"/>
    <p:sldId id="329" r:id="rId28"/>
    <p:sldId id="330" r:id="rId29"/>
    <p:sldId id="331" r:id="rId30"/>
    <p:sldId id="317" r:id="rId31"/>
    <p:sldId id="270"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20041"/>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660"/>
  </p:normalViewPr>
  <p:slideViewPr>
    <p:cSldViewPr snapToGrid="0">
      <p:cViewPr varScale="1">
        <p:scale>
          <a:sx n="70" d="100"/>
          <a:sy n="70"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EEB85-612A-438A-8FAA-4B1AF7260963}" type="datetimeFigureOut">
              <a:rPr lang="pt-BR" smtClean="0"/>
              <a:t>12/06/2021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70783-BDBC-451A-B404-65E4082FF3FC}" type="slidenum">
              <a:rPr lang="pt-BR" smtClean="0"/>
              <a:t>‹nº›</a:t>
            </a:fld>
            <a:endParaRPr lang="pt-BR"/>
          </a:p>
        </p:txBody>
      </p:sp>
    </p:spTree>
    <p:extLst>
      <p:ext uri="{BB962C8B-B14F-4D97-AF65-F5344CB8AC3E}">
        <p14:creationId xmlns:p14="http://schemas.microsoft.com/office/powerpoint/2010/main" val="2036337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84BD1-7148-46D6-B8E5-2F7BC9C693B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1E298AF-BE75-4A1D-B18F-F7A34E361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593EF4B-BBF7-494B-9F8B-6C943706B07E}"/>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EC715849-94F5-4D66-8ACE-F5123BD317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6D69FA-F482-45B9-A409-1FB0AE61F4DD}"/>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77348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FA896-E7C1-40E5-8223-11573BC8B0D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7FE25B9-CFC4-4817-BDBF-28CBACBBA67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DF67F4B-D56E-4B1F-96FD-CA2AAF555F56}"/>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C3A14B70-9C3E-4A32-ACB9-97E39D4AFE5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0DB330-E5EC-4938-B8FA-448267837E0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3082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BDCBE5-7E49-44CA-9A68-21E628A78CB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84C162B-715C-4FC1-8C6E-157F655E11F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078213-453B-4472-A2D3-463DD2781A07}"/>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212FE650-BEEB-42CF-AD9E-F474F0BAFAE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9E76E45-0D6D-45DC-AB5C-FBDB13488A23}"/>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61333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283B6-348D-492D-A051-53D67AC12A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73237DF-16DF-44DA-930E-A872061CD6F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CF2F142-9150-4B3D-B0BC-C8AC0A1971AA}"/>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33A622F3-DF9A-4BEB-A808-73A3A5A5F29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35504D-B10C-4F0F-B72C-FBB1FA4130E8}"/>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14733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01FE3-22CD-4617-9E18-63DDB9A43A3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584D7F-3D1C-44F4-AC6A-BD708345F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82385DE-15F3-4CDA-BE91-1A5B5391AC5C}"/>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9F3B9BE8-8984-4A1F-A118-91C83B85C3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CCE102-AA16-417A-B28B-992CF97E6DEC}"/>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64225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67898-CD86-48A9-BAA4-5ECE5C58EBD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0284333-45DF-4ACB-AA3E-A1FB3DC6A51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49BB326-7FC2-4EF4-B8BD-CF6AC64F77A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B5FF35E-705D-422F-B9C7-3A779EB077EE}"/>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6" name="Espaço Reservado para Rodapé 5">
            <a:extLst>
              <a:ext uri="{FF2B5EF4-FFF2-40B4-BE49-F238E27FC236}">
                <a16:creationId xmlns:a16="http://schemas.microsoft.com/office/drawing/2014/main" id="{DD6493CB-1831-4393-970D-D7BFAFDC01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83927C-898A-4A1A-B83B-A55878FE2BD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5610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AD227-3499-4C18-B0FA-03BF330819C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5E706C4-03BF-4DFC-93C9-435D08E88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4598F76-ECF3-42F6-8202-87A6225EC4D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B166260-4EF6-403A-9EB9-1FCE2C0B9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637F688-9B9B-4FC4-9BDF-B3CAD9F2191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633B8D2-4083-4F57-A331-37BC48DEF15A}"/>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8" name="Espaço Reservado para Rodapé 7">
            <a:extLst>
              <a:ext uri="{FF2B5EF4-FFF2-40B4-BE49-F238E27FC236}">
                <a16:creationId xmlns:a16="http://schemas.microsoft.com/office/drawing/2014/main" id="{3257E0E5-3D47-42AE-9518-ACB8FCBFE7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16E6A71-9918-4F04-84C4-4178D505BE45}"/>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99962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4965C-AA38-4F16-B644-CF37419A6B1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8C3D2F2-49EB-487E-82B0-E11C13ACE7BE}"/>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4" name="Espaço Reservado para Rodapé 3">
            <a:extLst>
              <a:ext uri="{FF2B5EF4-FFF2-40B4-BE49-F238E27FC236}">
                <a16:creationId xmlns:a16="http://schemas.microsoft.com/office/drawing/2014/main" id="{A7E4B511-1A58-4336-BD09-8382CB0D641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3B1F6F6-9CEA-4A2A-B275-ABB99D35C471}"/>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76461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71C056-7B43-4148-A185-8E434D779C00}"/>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3" name="Espaço Reservado para Rodapé 2">
            <a:extLst>
              <a:ext uri="{FF2B5EF4-FFF2-40B4-BE49-F238E27FC236}">
                <a16:creationId xmlns:a16="http://schemas.microsoft.com/office/drawing/2014/main" id="{F3D6E8BE-DED1-45C8-97CA-03FB7CFAFEA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9894C42-FCFB-4E49-9149-8DB3DEDFD909}"/>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734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F93F8-4D87-411D-86C4-3DB3196D07B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F96973A-91B0-40C5-ABE8-9C4332B34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201762A-54C8-47AF-88B5-F4980ECCA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50B7A9E-710C-44B5-81A1-4F1C75577E05}"/>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6" name="Espaço Reservado para Rodapé 5">
            <a:extLst>
              <a:ext uri="{FF2B5EF4-FFF2-40B4-BE49-F238E27FC236}">
                <a16:creationId xmlns:a16="http://schemas.microsoft.com/office/drawing/2014/main" id="{D975A4BC-413D-4101-8D72-3EA43BDCFE6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D4CC791-B2AA-4B93-A8A2-BBB5DFED975B}"/>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423520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4BDBA-AEBB-45C3-B524-12BA7D60818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4FDFA4-FB40-4EE3-8148-FB8F255D8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4F6564D-5604-413B-B04B-D21DC2112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11AC12-20FB-48D2-BA0E-4284376F0F0D}"/>
              </a:ext>
            </a:extLst>
          </p:cNvPr>
          <p:cNvSpPr>
            <a:spLocks noGrp="1"/>
          </p:cNvSpPr>
          <p:nvPr>
            <p:ph type="dt" sz="half" idx="10"/>
          </p:nvPr>
        </p:nvSpPr>
        <p:spPr/>
        <p:txBody>
          <a:bodyPr/>
          <a:lstStyle/>
          <a:p>
            <a:fld id="{A8EDC65B-2734-4A88-9942-6F778C5C54A3}" type="datetimeFigureOut">
              <a:rPr lang="pt-BR" smtClean="0"/>
              <a:t>12/06/2021</a:t>
            </a:fld>
            <a:endParaRPr lang="pt-BR"/>
          </a:p>
        </p:txBody>
      </p:sp>
      <p:sp>
        <p:nvSpPr>
          <p:cNvPr id="6" name="Espaço Reservado para Rodapé 5">
            <a:extLst>
              <a:ext uri="{FF2B5EF4-FFF2-40B4-BE49-F238E27FC236}">
                <a16:creationId xmlns:a16="http://schemas.microsoft.com/office/drawing/2014/main" id="{CF32FDCA-A578-4971-A4F4-99C5FAA9CB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0BFFF0-84D3-40D0-B9BA-69D624C20AA2}"/>
              </a:ext>
            </a:extLst>
          </p:cNvPr>
          <p:cNvSpPr>
            <a:spLocks noGrp="1"/>
          </p:cNvSpPr>
          <p:nvPr>
            <p:ph type="sldNum" sz="quarter" idx="12"/>
          </p:nvPr>
        </p:nvSpPr>
        <p:spPr/>
        <p:txBody>
          <a:bodyPr/>
          <a:lstStyle/>
          <a:p>
            <a:fld id="{4354B0A4-DD2F-42F7-A6F4-78B2866773CE}" type="slidenum">
              <a:rPr lang="pt-BR" smtClean="0"/>
              <a:t>‹nº›</a:t>
            </a:fld>
            <a:endParaRPr lang="pt-BR"/>
          </a:p>
        </p:txBody>
      </p:sp>
    </p:spTree>
    <p:extLst>
      <p:ext uri="{BB962C8B-B14F-4D97-AF65-F5344CB8AC3E}">
        <p14:creationId xmlns:p14="http://schemas.microsoft.com/office/powerpoint/2010/main" val="24543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04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5EC8E54-F178-4A5F-A599-119935838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DC8B809-94DF-4F67-BA17-BBF4417E7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7EF1C1-F8D2-47AE-B9FA-1B60BD21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DC65B-2734-4A88-9942-6F778C5C54A3}" type="datetimeFigureOut">
              <a:rPr lang="pt-BR" smtClean="0"/>
              <a:t>12/06/2021</a:t>
            </a:fld>
            <a:endParaRPr lang="pt-BR"/>
          </a:p>
        </p:txBody>
      </p:sp>
      <p:sp>
        <p:nvSpPr>
          <p:cNvPr id="5" name="Espaço Reservado para Rodapé 4">
            <a:extLst>
              <a:ext uri="{FF2B5EF4-FFF2-40B4-BE49-F238E27FC236}">
                <a16:creationId xmlns:a16="http://schemas.microsoft.com/office/drawing/2014/main" id="{41624AB0-CED9-4224-A6A0-4F411619F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83094BA-493F-4D60-A6C2-EAEDB3E4A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4B0A4-DD2F-42F7-A6F4-78B2866773CE}" type="slidenum">
              <a:rPr lang="pt-BR" smtClean="0"/>
              <a:t>‹nº›</a:t>
            </a:fld>
            <a:endParaRPr lang="pt-BR"/>
          </a:p>
        </p:txBody>
      </p:sp>
    </p:spTree>
    <p:extLst>
      <p:ext uri="{BB962C8B-B14F-4D97-AF65-F5344CB8AC3E}">
        <p14:creationId xmlns:p14="http://schemas.microsoft.com/office/powerpoint/2010/main" val="170877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140" y="2192729"/>
            <a:ext cx="10571720" cy="2735056"/>
          </a:xfrm>
        </p:spPr>
        <p:txBody>
          <a:bodyPr anchor="ctr">
            <a:normAutofit/>
          </a:bodyPr>
          <a:lstStyle/>
          <a:p>
            <a:r>
              <a:rPr lang="pt-BR" sz="5400" dirty="0">
                <a:solidFill>
                  <a:srgbClr val="FFFF00"/>
                </a:solidFill>
                <a:latin typeface="Cambria" panose="02040503050406030204" pitchFamily="18" charset="0"/>
                <a:ea typeface="Cambria" panose="02040503050406030204" pitchFamily="18" charset="0"/>
              </a:rPr>
              <a:t>CURSO DE </a:t>
            </a:r>
            <a:r>
              <a:rPr lang="pt-BR" sz="5400" dirty="0" smtClean="0">
                <a:solidFill>
                  <a:srgbClr val="FFFF00"/>
                </a:solidFill>
                <a:latin typeface="Cambria" panose="02040503050406030204" pitchFamily="18" charset="0"/>
                <a:ea typeface="Cambria" panose="02040503050406030204" pitchFamily="18" charset="0"/>
              </a:rPr>
              <a:t>MATLAB AVANÇADO </a:t>
            </a:r>
            <a:endParaRPr lang="pt-BR" sz="5400" dirty="0">
              <a:solidFill>
                <a:srgbClr val="FFFF00"/>
              </a:solidFill>
              <a:latin typeface="Cambria" panose="02040503050406030204" pitchFamily="18" charset="0"/>
              <a:ea typeface="Cambria" panose="02040503050406030204" pitchFamily="18" charset="0"/>
            </a:endParaRPr>
          </a:p>
        </p:txBody>
      </p:sp>
      <p:sp>
        <p:nvSpPr>
          <p:cNvPr id="3" name="Subtítulo 2"/>
          <p:cNvSpPr>
            <a:spLocks noGrp="1"/>
          </p:cNvSpPr>
          <p:nvPr>
            <p:ph type="subTitle" idx="1"/>
          </p:nvPr>
        </p:nvSpPr>
        <p:spPr>
          <a:xfrm>
            <a:off x="1453551" y="365941"/>
            <a:ext cx="9284898" cy="1571347"/>
          </a:xfrm>
        </p:spPr>
        <p:txBody>
          <a:bodyPr>
            <a:normAutofit/>
          </a:bodyPr>
          <a:lstStyle/>
          <a:p>
            <a:r>
              <a:rPr lang="pt-BR" dirty="0">
                <a:solidFill>
                  <a:srgbClr val="FFFF00"/>
                </a:solidFill>
                <a:latin typeface="Cambria" panose="02040503050406030204" pitchFamily="18" charset="0"/>
                <a:ea typeface="Cambria" panose="02040503050406030204" pitchFamily="18" charset="0"/>
              </a:rPr>
              <a:t>UNIVERSIDADE FEDERAL DO PIAUÍ (UFPI)</a:t>
            </a:r>
          </a:p>
          <a:p>
            <a:r>
              <a:rPr lang="pt-BR" dirty="0">
                <a:solidFill>
                  <a:srgbClr val="FFFF00"/>
                </a:solidFill>
                <a:latin typeface="Cambria" panose="02040503050406030204" pitchFamily="18" charset="0"/>
                <a:ea typeface="Cambria" panose="02040503050406030204" pitchFamily="18" charset="0"/>
              </a:rPr>
              <a:t>CURSO DE ENGENHARIA ELÉTRICA</a:t>
            </a:r>
          </a:p>
          <a:p>
            <a:r>
              <a:rPr lang="pt-BR" dirty="0">
                <a:solidFill>
                  <a:srgbClr val="FFFF00"/>
                </a:solidFill>
                <a:latin typeface="Cambria" panose="02040503050406030204" pitchFamily="18" charset="0"/>
                <a:ea typeface="Cambria" panose="02040503050406030204" pitchFamily="18" charset="0"/>
              </a:rPr>
              <a:t>LIGA ACADÊMICA DE SISTEMAS INTELIGENTES (LASI)</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 y="432674"/>
            <a:ext cx="1972386" cy="1354372"/>
          </a:xfrm>
          <a:prstGeom prst="rect">
            <a:avLst/>
          </a:prstGeom>
        </p:spPr>
      </p:pic>
      <p:pic>
        <p:nvPicPr>
          <p:cNvPr id="14" name="Imagem 13">
            <a:extLst>
              <a:ext uri="{FF2B5EF4-FFF2-40B4-BE49-F238E27FC236}">
                <a16:creationId xmlns:a16="http://schemas.microsoft.com/office/drawing/2014/main" id="{5130124E-5BC8-498A-A3E1-7C8741477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 y="5049891"/>
            <a:ext cx="2879864" cy="1238824"/>
          </a:xfrm>
          <a:prstGeom prst="rect">
            <a:avLst/>
          </a:prstGeom>
        </p:spPr>
      </p:pic>
    </p:spTree>
    <p:extLst>
      <p:ext uri="{BB962C8B-B14F-4D97-AF65-F5344CB8AC3E}">
        <p14:creationId xmlns:p14="http://schemas.microsoft.com/office/powerpoint/2010/main" val="2698683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smtClean="0">
                <a:solidFill>
                  <a:srgbClr val="FFFF00"/>
                </a:solidFill>
                <a:latin typeface="Cambria" panose="02040503050406030204" pitchFamily="18" charset="0"/>
              </a:rPr>
              <a:t>Alguns exemplos de sistemas de controle:</a:t>
            </a:r>
          </a:p>
          <a:p>
            <a:r>
              <a:rPr lang="pt-BR" sz="2400" dirty="0" smtClean="0">
                <a:solidFill>
                  <a:srgbClr val="FFFF00"/>
                </a:solidFill>
                <a:latin typeface="Cambria" panose="02040503050406030204" pitchFamily="18" charset="0"/>
                <a:ea typeface="Cambria" panose="02040503050406030204" pitchFamily="18" charset="0"/>
              </a:rPr>
              <a:t>Sistema de controle de tensão</a:t>
            </a:r>
          </a:p>
          <a:p>
            <a:r>
              <a:rPr lang="pt-BR" sz="2400" dirty="0" smtClean="0">
                <a:solidFill>
                  <a:srgbClr val="FFFF00"/>
                </a:solidFill>
                <a:latin typeface="Cambria" panose="02040503050406030204" pitchFamily="18" charset="0"/>
                <a:ea typeface="Cambria" panose="02040503050406030204" pitchFamily="18" charset="0"/>
              </a:rPr>
              <a:t>Sistemas de controle de tanques de nível</a:t>
            </a:r>
          </a:p>
          <a:p>
            <a:endParaRPr lang="pt-BR" sz="2400" dirty="0" smtClean="0">
              <a:solidFill>
                <a:srgbClr val="FFFF00"/>
              </a:solidFill>
              <a:latin typeface="Cambria" panose="02040503050406030204" pitchFamily="18" charset="0"/>
              <a:ea typeface="Cambria" panose="02040503050406030204" pitchFamily="18" charset="0"/>
            </a:endParaRP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4" name="Imagem 3"/>
          <p:cNvPicPr>
            <a:picLocks noChangeAspect="1"/>
          </p:cNvPicPr>
          <p:nvPr/>
        </p:nvPicPr>
        <p:blipFill>
          <a:blip r:embed="rId3"/>
          <a:stretch>
            <a:fillRect/>
          </a:stretch>
        </p:blipFill>
        <p:spPr>
          <a:xfrm>
            <a:off x="982639" y="3503066"/>
            <a:ext cx="4444621" cy="3044484"/>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357" y="3618211"/>
            <a:ext cx="4175406" cy="2814193"/>
          </a:xfrm>
          <a:prstGeom prst="rect">
            <a:avLst/>
          </a:prstGeom>
        </p:spPr>
      </p:pic>
    </p:spTree>
    <p:extLst>
      <p:ext uri="{BB962C8B-B14F-4D97-AF65-F5344CB8AC3E}">
        <p14:creationId xmlns:p14="http://schemas.microsoft.com/office/powerpoint/2010/main" val="918901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a:solidFill>
                  <a:srgbClr val="FFFF00"/>
                </a:solidFill>
                <a:latin typeface="Cambria" panose="02040503050406030204" pitchFamily="18" charset="0"/>
              </a:rPr>
              <a:t>O modelo matemático de </a:t>
            </a:r>
            <a:r>
              <a:rPr lang="pt-BR" sz="2400" dirty="0" smtClean="0">
                <a:solidFill>
                  <a:srgbClr val="FFFF00"/>
                </a:solidFill>
                <a:latin typeface="Cambria" panose="02040503050406030204" pitchFamily="18" charset="0"/>
              </a:rPr>
              <a:t>um sistema </a:t>
            </a:r>
            <a:r>
              <a:rPr lang="pt-BR" sz="2400" dirty="0">
                <a:solidFill>
                  <a:srgbClr val="FFFF00"/>
                </a:solidFill>
                <a:latin typeface="Cambria" panose="02040503050406030204" pitchFamily="18" charset="0"/>
              </a:rPr>
              <a:t>dinâmico é definido como um conjunto de equações que representa a dinâmica do </a:t>
            </a:r>
            <a:r>
              <a:rPr lang="pt-BR" sz="2400" dirty="0" smtClean="0">
                <a:solidFill>
                  <a:srgbClr val="FFFF00"/>
                </a:solidFill>
                <a:latin typeface="Cambria" panose="02040503050406030204" pitchFamily="18" charset="0"/>
              </a:rPr>
              <a:t>sistema com </a:t>
            </a:r>
            <a:r>
              <a:rPr lang="pt-BR" sz="2400" dirty="0">
                <a:solidFill>
                  <a:srgbClr val="FFFF00"/>
                </a:solidFill>
                <a:latin typeface="Cambria" panose="02040503050406030204" pitchFamily="18" charset="0"/>
              </a:rPr>
              <a:t>precisão ou, pelo menos, razoavelmente </a:t>
            </a:r>
            <a:r>
              <a:rPr lang="pt-BR" sz="2400" dirty="0" smtClean="0">
                <a:solidFill>
                  <a:srgbClr val="FFFF00"/>
                </a:solidFill>
                <a:latin typeface="Cambria" panose="02040503050406030204" pitchFamily="18" charset="0"/>
              </a:rPr>
              <a:t>bem.</a:t>
            </a:r>
          </a:p>
          <a:p>
            <a:pPr marL="0" indent="0">
              <a:buNone/>
            </a:pPr>
            <a:r>
              <a:rPr lang="pt-BR" sz="2400" dirty="0">
                <a:solidFill>
                  <a:srgbClr val="FFFF00"/>
                </a:solidFill>
                <a:latin typeface="Cambria" panose="02040503050406030204" pitchFamily="18" charset="0"/>
                <a:ea typeface="Cambria" panose="02040503050406030204" pitchFamily="18" charset="0"/>
              </a:rPr>
              <a:t>A dinâmica de muitos sistemas mecânicos, elétricos, térmicos, econômicos, biológicos ou outros pode ser descrita em termos de equações diferenciais. Essas equações diferenciais são obtidas pelas leis físicas que regem dado sistema. </a:t>
            </a:r>
            <a:endParaRPr lang="pt-BR" sz="2400" dirty="0" smtClean="0">
              <a:solidFill>
                <a:srgbClr val="FFFF00"/>
              </a:solidFill>
              <a:latin typeface="Cambria" panose="02040503050406030204" pitchFamily="18" charset="0"/>
              <a:ea typeface="Cambria" panose="02040503050406030204" pitchFamily="18" charset="0"/>
            </a:endParaRPr>
          </a:p>
          <a:p>
            <a:pPr marL="0" indent="0">
              <a:buNone/>
            </a:pPr>
            <a:r>
              <a:rPr lang="pt-BR" sz="2400" dirty="0" smtClean="0">
                <a:solidFill>
                  <a:srgbClr val="FFFF00"/>
                </a:solidFill>
                <a:latin typeface="Cambria" panose="02040503050406030204" pitchFamily="18" charset="0"/>
                <a:ea typeface="Cambria" panose="02040503050406030204" pitchFamily="18" charset="0"/>
              </a:rPr>
              <a:t>Devemos </a:t>
            </a:r>
            <a:r>
              <a:rPr lang="pt-BR" sz="2400" dirty="0">
                <a:solidFill>
                  <a:srgbClr val="FFFF00"/>
                </a:solidFill>
                <a:latin typeface="Cambria" panose="02040503050406030204" pitchFamily="18" charset="0"/>
                <a:ea typeface="Cambria" panose="02040503050406030204" pitchFamily="18" charset="0"/>
              </a:rPr>
              <a:t>sempre ter em </a:t>
            </a:r>
            <a:r>
              <a:rPr lang="pt-BR" sz="2400" dirty="0" smtClean="0">
                <a:solidFill>
                  <a:srgbClr val="FFFF00"/>
                </a:solidFill>
                <a:latin typeface="Cambria" panose="02040503050406030204" pitchFamily="18" charset="0"/>
                <a:ea typeface="Cambria" panose="02040503050406030204" pitchFamily="18" charset="0"/>
              </a:rPr>
              <a:t>mente que </a:t>
            </a:r>
            <a:r>
              <a:rPr lang="pt-BR" sz="2400" dirty="0">
                <a:solidFill>
                  <a:srgbClr val="FFFF00"/>
                </a:solidFill>
                <a:latin typeface="Cambria" panose="02040503050406030204" pitchFamily="18" charset="0"/>
                <a:ea typeface="Cambria" panose="02040503050406030204" pitchFamily="18" charset="0"/>
              </a:rPr>
              <a:t>construir modelos matemáticos adequados é a parte mais importante da análise de </a:t>
            </a:r>
            <a:r>
              <a:rPr lang="pt-BR" sz="2400" dirty="0" smtClean="0">
                <a:solidFill>
                  <a:srgbClr val="FFFF00"/>
                </a:solidFill>
                <a:latin typeface="Cambria" panose="02040503050406030204" pitchFamily="18" charset="0"/>
                <a:ea typeface="Cambria" panose="02040503050406030204" pitchFamily="18" charset="0"/>
              </a:rPr>
              <a:t>sistemas de </a:t>
            </a:r>
            <a:r>
              <a:rPr lang="pt-BR" sz="2400" dirty="0">
                <a:solidFill>
                  <a:srgbClr val="FFFF00"/>
                </a:solidFill>
                <a:latin typeface="Cambria" panose="02040503050406030204" pitchFamily="18" charset="0"/>
                <a:ea typeface="Cambria" panose="02040503050406030204" pitchFamily="18" charset="0"/>
              </a:rPr>
              <a:t>controle como um todo.</a:t>
            </a:r>
            <a:endParaRPr lang="pt-BR" sz="24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549609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0" y="2061275"/>
                <a:ext cx="10515600" cy="4115688"/>
              </a:xfrm>
              <a:ln>
                <a:noFill/>
              </a:ln>
            </p:spPr>
            <p:txBody>
              <a:bodyPr>
                <a:normAutofit lnSpcReduction="10000"/>
              </a:bodyPr>
              <a:lstStyle/>
              <a:p>
                <a:pPr marL="0" indent="0">
                  <a:buNone/>
                </a:pPr>
                <a:r>
                  <a:rPr lang="pt-BR" sz="2400" dirty="0" smtClean="0">
                    <a:solidFill>
                      <a:srgbClr val="FFFF00"/>
                    </a:solidFill>
                    <a:latin typeface="Cambria" panose="02040503050406030204" pitchFamily="18" charset="0"/>
                  </a:rPr>
                  <a:t>Função de transferência</a:t>
                </a:r>
              </a:p>
              <a:p>
                <a:pPr marL="0" indent="0">
                  <a:buNone/>
                </a:pPr>
                <a:endParaRPr lang="pt-BR" sz="2400" dirty="0">
                  <a:solidFill>
                    <a:srgbClr val="FFFF00"/>
                  </a:solidFill>
                  <a:latin typeface="Cambria" panose="02040503050406030204" pitchFamily="18" charset="0"/>
                  <a:ea typeface="Cambria" panose="02040503050406030204" pitchFamily="18" charset="0"/>
                </a:endParaRPr>
              </a:p>
              <a:p>
                <a:pPr marL="0" indent="0" algn="just">
                  <a:buNone/>
                </a:pPr>
                <a:r>
                  <a:rPr lang="pt-BR" sz="2400" dirty="0">
                    <a:solidFill>
                      <a:srgbClr val="FFFF00"/>
                    </a:solidFill>
                    <a:latin typeface="Cambria" panose="02040503050406030204" pitchFamily="18" charset="0"/>
                    <a:ea typeface="Cambria" panose="02040503050406030204" pitchFamily="18" charset="0"/>
                  </a:rPr>
                  <a:t>Na teoria de controle, as funções de transferência são comumente utilizadas para </a:t>
                </a:r>
                <a:r>
                  <a:rPr lang="pt-BR" sz="2400" dirty="0" smtClean="0">
                    <a:solidFill>
                      <a:srgbClr val="FFFF00"/>
                    </a:solidFill>
                    <a:latin typeface="Cambria" panose="02040503050406030204" pitchFamily="18" charset="0"/>
                    <a:ea typeface="Cambria" panose="02040503050406030204" pitchFamily="18" charset="0"/>
                  </a:rPr>
                  <a:t>caracterizar as </a:t>
                </a:r>
                <a:r>
                  <a:rPr lang="pt-BR" sz="2400" dirty="0">
                    <a:solidFill>
                      <a:srgbClr val="FFFF00"/>
                    </a:solidFill>
                    <a:latin typeface="Cambria" panose="02040503050406030204" pitchFamily="18" charset="0"/>
                    <a:ea typeface="Cambria" panose="02040503050406030204" pitchFamily="18" charset="0"/>
                  </a:rPr>
                  <a:t>relações de entrada e de saída de componentes ou de sistemas que podem ser descritos </a:t>
                </a:r>
                <a:r>
                  <a:rPr lang="pt-BR" sz="2400" dirty="0" smtClean="0">
                    <a:solidFill>
                      <a:srgbClr val="FFFF00"/>
                    </a:solidFill>
                    <a:latin typeface="Cambria" panose="02040503050406030204" pitchFamily="18" charset="0"/>
                    <a:ea typeface="Cambria" panose="02040503050406030204" pitchFamily="18" charset="0"/>
                  </a:rPr>
                  <a:t>por equações </a:t>
                </a:r>
                <a:r>
                  <a:rPr lang="pt-BR" sz="2400" dirty="0">
                    <a:solidFill>
                      <a:srgbClr val="FFFF00"/>
                    </a:solidFill>
                    <a:latin typeface="Cambria" panose="02040503050406030204" pitchFamily="18" charset="0"/>
                    <a:ea typeface="Cambria" panose="02040503050406030204" pitchFamily="18" charset="0"/>
                  </a:rPr>
                  <a:t>diferenciais lineares invariantes no tempo</a:t>
                </a:r>
                <a:r>
                  <a:rPr lang="pt-BR" sz="2400" dirty="0" smtClean="0">
                    <a:solidFill>
                      <a:srgbClr val="FFFF00"/>
                    </a:solidFill>
                    <a:latin typeface="Cambria" panose="02040503050406030204" pitchFamily="18" charset="0"/>
                    <a:ea typeface="Cambria" panose="02040503050406030204" pitchFamily="18" charset="0"/>
                  </a:rPr>
                  <a:t>.</a:t>
                </a:r>
                <a:endParaRPr lang="pt-BR" sz="2400" dirty="0">
                  <a:solidFill>
                    <a:srgbClr val="FFFF00"/>
                  </a:solidFill>
                  <a:latin typeface="Cambria" panose="02040503050406030204" pitchFamily="18" charset="0"/>
                  <a:ea typeface="Cambria" panose="02040503050406030204" pitchFamily="18" charset="0"/>
                </a:endParaRPr>
              </a:p>
              <a:p>
                <a:pPr marL="0" indent="0" algn="ctr">
                  <a:buNone/>
                </a:pPr>
                <a14:m>
                  <m:oMath xmlns:m="http://schemas.openxmlformats.org/officeDocument/2006/math">
                    <m:f>
                      <m:fPr>
                        <m:ctrlPr>
                          <a:rPr lang="pt-BR" sz="2400" i="1" dirty="0" smtClean="0">
                            <a:solidFill>
                              <a:srgbClr val="FFFF00"/>
                            </a:solidFill>
                            <a:latin typeface="Cambria Math" panose="02040503050406030204" pitchFamily="18" charset="0"/>
                          </a:rPr>
                        </m:ctrlPr>
                      </m:fPr>
                      <m:num>
                        <m:r>
                          <a:rPr lang="pt-BR" sz="2400" i="1" dirty="0" smtClean="0">
                            <a:solidFill>
                              <a:srgbClr val="FFFF00"/>
                            </a:solidFill>
                            <a:latin typeface="Cambria Math" panose="02040503050406030204" pitchFamily="18" charset="0"/>
                          </a:rPr>
                          <m:t>𝐶</m:t>
                        </m:r>
                        <m:d>
                          <m:dPr>
                            <m:ctrlPr>
                              <a:rPr lang="pt-BR" sz="2400" i="1" dirty="0" smtClean="0">
                                <a:solidFill>
                                  <a:srgbClr val="FFFF00"/>
                                </a:solidFill>
                                <a:latin typeface="Cambria Math" panose="02040503050406030204" pitchFamily="18" charset="0"/>
                              </a:rPr>
                            </m:ctrlPr>
                          </m:dPr>
                          <m:e>
                            <m:r>
                              <m:rPr>
                                <m:sty m:val="p"/>
                              </m:rPr>
                              <a:rPr lang="pt-BR" sz="2400" b="0" i="0" dirty="0" smtClean="0">
                                <a:solidFill>
                                  <a:srgbClr val="FFFF00"/>
                                </a:solidFill>
                                <a:latin typeface="Cambria Math" panose="02040503050406030204" pitchFamily="18" charset="0"/>
                              </a:rPr>
                              <m:t>s</m:t>
                            </m:r>
                          </m:e>
                        </m:d>
                      </m:num>
                      <m:den>
                        <m:r>
                          <a:rPr lang="pt-BR" sz="2400" i="1" dirty="0" smtClean="0">
                            <a:solidFill>
                              <a:srgbClr val="FFFF00"/>
                            </a:solidFill>
                            <a:latin typeface="Cambria Math" panose="02040503050406030204" pitchFamily="18" charset="0"/>
                          </a:rPr>
                          <m:t>𝑅</m:t>
                        </m:r>
                        <m:d>
                          <m:dPr>
                            <m:ctrlPr>
                              <a:rPr lang="pt-BR" sz="2400" i="1" dirty="0">
                                <a:solidFill>
                                  <a:srgbClr val="FFFF00"/>
                                </a:solidFill>
                                <a:latin typeface="Cambria Math" panose="02040503050406030204" pitchFamily="18" charset="0"/>
                              </a:rPr>
                            </m:ctrlPr>
                          </m:dPr>
                          <m:e>
                            <m:r>
                              <m:rPr>
                                <m:sty m:val="p"/>
                              </m:rPr>
                              <a:rPr lang="pt-BR" sz="2400" dirty="0">
                                <a:solidFill>
                                  <a:srgbClr val="FFFF00"/>
                                </a:solidFill>
                                <a:latin typeface="Cambria Math" panose="02040503050406030204" pitchFamily="18" charset="0"/>
                              </a:rPr>
                              <m:t>s</m:t>
                            </m:r>
                          </m:e>
                        </m:d>
                      </m:den>
                    </m:f>
                  </m:oMath>
                </a14:m>
                <a:r>
                  <a:rPr lang="pt-BR" sz="2400" dirty="0" smtClean="0">
                    <a:solidFill>
                      <a:srgbClr val="FFFF00"/>
                    </a:solidFill>
                    <a:latin typeface="Cambria" panose="02040503050406030204" pitchFamily="18" charset="0"/>
                    <a:ea typeface="Cambria" panose="02040503050406030204" pitchFamily="18" charset="0"/>
                  </a:rPr>
                  <a:t> = </a:t>
                </a:r>
                <a14:m>
                  <m:oMath xmlns:m="http://schemas.openxmlformats.org/officeDocument/2006/math">
                    <m:f>
                      <m:fPr>
                        <m:ctrlPr>
                          <a:rPr lang="pt-BR" sz="2400" i="1" dirty="0" smtClean="0">
                            <a:solidFill>
                              <a:srgbClr val="FFFF00"/>
                            </a:solidFill>
                            <a:latin typeface="Cambria Math" panose="02040503050406030204" pitchFamily="18" charset="0"/>
                          </a:rPr>
                        </m:ctrlPr>
                      </m:fPr>
                      <m:num>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𝑏</m:t>
                            </m:r>
                          </m:e>
                          <m:sub>
                            <m:r>
                              <a:rPr lang="pt-BR" sz="2400" b="0" i="1" dirty="0" smtClean="0">
                                <a:solidFill>
                                  <a:srgbClr val="FFFF00"/>
                                </a:solidFill>
                                <a:latin typeface="Cambria Math" panose="02040503050406030204" pitchFamily="18" charset="0"/>
                              </a:rPr>
                              <m:t>0</m:t>
                            </m:r>
                          </m:sub>
                        </m:sSub>
                        <m:sSup>
                          <m:sSupPr>
                            <m:ctrlPr>
                              <a:rPr lang="pt-BR" sz="2400" b="0" i="1" dirty="0" smtClean="0">
                                <a:solidFill>
                                  <a:srgbClr val="FFFF00"/>
                                </a:solidFill>
                                <a:latin typeface="Cambria Math" panose="02040503050406030204" pitchFamily="18" charset="0"/>
                              </a:rPr>
                            </m:ctrlPr>
                          </m:sSupPr>
                          <m:e>
                            <m:r>
                              <a:rPr lang="pt-BR" sz="2400" b="0" i="1" dirty="0" smtClean="0">
                                <a:solidFill>
                                  <a:srgbClr val="FFFF00"/>
                                </a:solidFill>
                                <a:latin typeface="Cambria Math" panose="02040503050406030204" pitchFamily="18" charset="0"/>
                              </a:rPr>
                              <m:t>𝑠</m:t>
                            </m:r>
                          </m:e>
                          <m:sup>
                            <m:r>
                              <a:rPr lang="pt-BR" sz="2400" b="0" i="1" dirty="0" smtClean="0">
                                <a:solidFill>
                                  <a:srgbClr val="FFFF00"/>
                                </a:solidFill>
                                <a:latin typeface="Cambria Math" panose="02040503050406030204" pitchFamily="18" charset="0"/>
                              </a:rPr>
                              <m:t>𝑚</m:t>
                            </m:r>
                          </m:sup>
                        </m:sSup>
                        <m:r>
                          <a:rPr lang="pt-BR" sz="2400" b="0" i="1" dirty="0" smtClean="0">
                            <a:solidFill>
                              <a:srgbClr val="FFFF00"/>
                            </a:solidFill>
                            <a:latin typeface="Cambria Math" panose="02040503050406030204" pitchFamily="18" charset="0"/>
                          </a:rPr>
                          <m:t>+</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𝑏</m:t>
                            </m:r>
                          </m:e>
                          <m:sub>
                            <m:r>
                              <a:rPr lang="pt-BR" sz="2400" b="0" i="1" dirty="0" smtClean="0">
                                <a:solidFill>
                                  <a:srgbClr val="FFFF00"/>
                                </a:solidFill>
                                <a:latin typeface="Cambria Math" panose="02040503050406030204" pitchFamily="18" charset="0"/>
                              </a:rPr>
                              <m:t>1</m:t>
                            </m:r>
                          </m:sub>
                        </m:sSub>
                        <m:sSup>
                          <m:sSupPr>
                            <m:ctrlPr>
                              <a:rPr lang="pt-BR" sz="2400" b="0" i="1" dirty="0" smtClean="0">
                                <a:solidFill>
                                  <a:srgbClr val="FFFF00"/>
                                </a:solidFill>
                                <a:latin typeface="Cambria Math" panose="02040503050406030204" pitchFamily="18" charset="0"/>
                              </a:rPr>
                            </m:ctrlPr>
                          </m:sSupPr>
                          <m:e>
                            <m:r>
                              <a:rPr lang="pt-BR" sz="2400" b="0" i="1" dirty="0" smtClean="0">
                                <a:solidFill>
                                  <a:srgbClr val="FFFF00"/>
                                </a:solidFill>
                                <a:latin typeface="Cambria Math" panose="02040503050406030204" pitchFamily="18" charset="0"/>
                              </a:rPr>
                              <m:t>𝑠</m:t>
                            </m:r>
                          </m:e>
                          <m:sup>
                            <m:r>
                              <a:rPr lang="pt-BR" sz="2400" b="0" i="1" dirty="0" smtClean="0">
                                <a:solidFill>
                                  <a:srgbClr val="FFFF00"/>
                                </a:solidFill>
                                <a:latin typeface="Cambria Math" panose="02040503050406030204" pitchFamily="18" charset="0"/>
                              </a:rPr>
                              <m:t>𝑚</m:t>
                            </m:r>
                            <m:r>
                              <a:rPr lang="pt-BR" sz="2400" b="0" i="1" dirty="0" smtClean="0">
                                <a:solidFill>
                                  <a:srgbClr val="FFFF00"/>
                                </a:solidFill>
                                <a:latin typeface="Cambria Math" panose="02040503050406030204" pitchFamily="18" charset="0"/>
                              </a:rPr>
                              <m:t>−1</m:t>
                            </m:r>
                          </m:sup>
                        </m:sSup>
                        <m:r>
                          <a:rPr lang="pt-BR" sz="2400" b="0" i="1" dirty="0" smtClean="0">
                            <a:solidFill>
                              <a:srgbClr val="FFFF00"/>
                            </a:solidFill>
                            <a:latin typeface="Cambria Math" panose="02040503050406030204" pitchFamily="18" charset="0"/>
                          </a:rPr>
                          <m:t>+ …+</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𝑏</m:t>
                            </m:r>
                          </m:e>
                          <m:sub>
                            <m:r>
                              <a:rPr lang="pt-BR" sz="2400" b="0" i="1" dirty="0" smtClean="0">
                                <a:solidFill>
                                  <a:srgbClr val="FFFF00"/>
                                </a:solidFill>
                                <a:latin typeface="Cambria Math" panose="02040503050406030204" pitchFamily="18" charset="0"/>
                              </a:rPr>
                              <m:t>𝑚</m:t>
                            </m:r>
                            <m:r>
                              <a:rPr lang="pt-BR" sz="2400" b="0" i="1" dirty="0" smtClean="0">
                                <a:solidFill>
                                  <a:srgbClr val="FFFF00"/>
                                </a:solidFill>
                                <a:latin typeface="Cambria Math" panose="02040503050406030204" pitchFamily="18" charset="0"/>
                              </a:rPr>
                              <m:t>−1</m:t>
                            </m:r>
                          </m:sub>
                        </m:sSub>
                        <m:r>
                          <a:rPr lang="pt-BR" sz="2400" b="0" i="1" dirty="0" smtClean="0">
                            <a:solidFill>
                              <a:srgbClr val="FFFF00"/>
                            </a:solidFill>
                            <a:latin typeface="Cambria Math" panose="02040503050406030204" pitchFamily="18" charset="0"/>
                          </a:rPr>
                          <m:t>𝑠</m:t>
                        </m:r>
                        <m:r>
                          <a:rPr lang="pt-BR" sz="2400" b="0" i="1" dirty="0" smtClean="0">
                            <a:solidFill>
                              <a:srgbClr val="FFFF00"/>
                            </a:solidFill>
                            <a:latin typeface="Cambria Math" panose="02040503050406030204" pitchFamily="18" charset="0"/>
                          </a:rPr>
                          <m:t> +</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𝑏</m:t>
                            </m:r>
                          </m:e>
                          <m:sub>
                            <m:r>
                              <a:rPr lang="pt-BR" sz="2400" b="0" i="1" dirty="0" smtClean="0">
                                <a:solidFill>
                                  <a:srgbClr val="FFFF00"/>
                                </a:solidFill>
                                <a:latin typeface="Cambria Math" panose="02040503050406030204" pitchFamily="18" charset="0"/>
                              </a:rPr>
                              <m:t>𝑚</m:t>
                            </m:r>
                          </m:sub>
                        </m:sSub>
                      </m:num>
                      <m:den>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𝑎</m:t>
                            </m:r>
                          </m:e>
                          <m:sub>
                            <m:r>
                              <a:rPr lang="pt-BR" sz="2400" b="0" i="1" dirty="0" smtClean="0">
                                <a:solidFill>
                                  <a:srgbClr val="FFFF00"/>
                                </a:solidFill>
                                <a:latin typeface="Cambria Math" panose="02040503050406030204" pitchFamily="18" charset="0"/>
                              </a:rPr>
                              <m:t>0</m:t>
                            </m:r>
                          </m:sub>
                        </m:sSub>
                        <m:sSup>
                          <m:sSupPr>
                            <m:ctrlPr>
                              <a:rPr lang="pt-BR" sz="2400" b="0" i="1" dirty="0" smtClean="0">
                                <a:solidFill>
                                  <a:srgbClr val="FFFF00"/>
                                </a:solidFill>
                                <a:latin typeface="Cambria Math" panose="02040503050406030204" pitchFamily="18" charset="0"/>
                              </a:rPr>
                            </m:ctrlPr>
                          </m:sSupPr>
                          <m:e>
                            <m:r>
                              <a:rPr lang="pt-BR" sz="2400" b="0" i="1" dirty="0" smtClean="0">
                                <a:solidFill>
                                  <a:srgbClr val="FFFF00"/>
                                </a:solidFill>
                                <a:latin typeface="Cambria Math" panose="02040503050406030204" pitchFamily="18" charset="0"/>
                              </a:rPr>
                              <m:t>𝑠</m:t>
                            </m:r>
                          </m:e>
                          <m:sup>
                            <m:r>
                              <a:rPr lang="pt-BR" sz="2400" b="0" i="1" dirty="0" smtClean="0">
                                <a:solidFill>
                                  <a:srgbClr val="FFFF00"/>
                                </a:solidFill>
                                <a:latin typeface="Cambria Math" panose="02040503050406030204" pitchFamily="18" charset="0"/>
                              </a:rPr>
                              <m:t>𝑛</m:t>
                            </m:r>
                          </m:sup>
                        </m:sSup>
                        <m:r>
                          <a:rPr lang="pt-BR" sz="2400" b="0" i="1" dirty="0" smtClean="0">
                            <a:solidFill>
                              <a:srgbClr val="FFFF00"/>
                            </a:solidFill>
                            <a:latin typeface="Cambria Math" panose="02040503050406030204" pitchFamily="18" charset="0"/>
                          </a:rPr>
                          <m:t>+</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𝑎</m:t>
                            </m:r>
                          </m:e>
                          <m:sub>
                            <m:r>
                              <a:rPr lang="pt-BR" sz="2400" b="0" i="1" dirty="0" smtClean="0">
                                <a:solidFill>
                                  <a:srgbClr val="FFFF00"/>
                                </a:solidFill>
                                <a:latin typeface="Cambria Math" panose="02040503050406030204" pitchFamily="18" charset="0"/>
                              </a:rPr>
                              <m:t>1</m:t>
                            </m:r>
                          </m:sub>
                        </m:sSub>
                        <m:sSup>
                          <m:sSupPr>
                            <m:ctrlPr>
                              <a:rPr lang="pt-BR" sz="2400" b="0" i="1" dirty="0" smtClean="0">
                                <a:solidFill>
                                  <a:srgbClr val="FFFF00"/>
                                </a:solidFill>
                                <a:latin typeface="Cambria Math" panose="02040503050406030204" pitchFamily="18" charset="0"/>
                              </a:rPr>
                            </m:ctrlPr>
                          </m:sSupPr>
                          <m:e>
                            <m:r>
                              <a:rPr lang="pt-BR" sz="2400" b="0" i="1" dirty="0" smtClean="0">
                                <a:solidFill>
                                  <a:srgbClr val="FFFF00"/>
                                </a:solidFill>
                                <a:latin typeface="Cambria Math" panose="02040503050406030204" pitchFamily="18" charset="0"/>
                              </a:rPr>
                              <m:t>𝑠</m:t>
                            </m:r>
                          </m:e>
                          <m:sup>
                            <m:r>
                              <a:rPr lang="pt-BR" sz="2400" b="0" i="1" dirty="0" smtClean="0">
                                <a:solidFill>
                                  <a:srgbClr val="FFFF00"/>
                                </a:solidFill>
                                <a:latin typeface="Cambria Math" panose="02040503050406030204" pitchFamily="18" charset="0"/>
                              </a:rPr>
                              <m:t>𝑛</m:t>
                            </m:r>
                            <m:r>
                              <a:rPr lang="pt-BR" sz="2400" b="0" i="1" dirty="0" smtClean="0">
                                <a:solidFill>
                                  <a:srgbClr val="FFFF00"/>
                                </a:solidFill>
                                <a:latin typeface="Cambria Math" panose="02040503050406030204" pitchFamily="18" charset="0"/>
                              </a:rPr>
                              <m:t>−1 </m:t>
                            </m:r>
                          </m:sup>
                        </m:sSup>
                        <m:r>
                          <a:rPr lang="pt-BR" sz="2400" b="0" i="1" dirty="0" smtClean="0">
                            <a:solidFill>
                              <a:srgbClr val="FFFF00"/>
                            </a:solidFill>
                            <a:latin typeface="Cambria Math" panose="02040503050406030204" pitchFamily="18" charset="0"/>
                          </a:rPr>
                          <m:t>+ …+</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𝑎</m:t>
                            </m:r>
                          </m:e>
                          <m:sub>
                            <m:r>
                              <a:rPr lang="pt-BR" sz="2400" b="0" i="1" dirty="0" smtClean="0">
                                <a:solidFill>
                                  <a:srgbClr val="FFFF00"/>
                                </a:solidFill>
                                <a:latin typeface="Cambria Math" panose="02040503050406030204" pitchFamily="18" charset="0"/>
                              </a:rPr>
                              <m:t>𝑛</m:t>
                            </m:r>
                            <m:r>
                              <a:rPr lang="pt-BR" sz="2400" b="0" i="1" dirty="0" smtClean="0">
                                <a:solidFill>
                                  <a:srgbClr val="FFFF00"/>
                                </a:solidFill>
                                <a:latin typeface="Cambria Math" panose="02040503050406030204" pitchFamily="18" charset="0"/>
                              </a:rPr>
                              <m:t>−1</m:t>
                            </m:r>
                          </m:sub>
                        </m:sSub>
                        <m:r>
                          <a:rPr lang="pt-BR" sz="2400" b="0" i="1" dirty="0" smtClean="0">
                            <a:solidFill>
                              <a:srgbClr val="FFFF00"/>
                            </a:solidFill>
                            <a:latin typeface="Cambria Math" panose="02040503050406030204" pitchFamily="18" charset="0"/>
                          </a:rPr>
                          <m:t>𝑠</m:t>
                        </m:r>
                        <m:r>
                          <a:rPr lang="pt-BR" sz="2400" b="0" i="1" dirty="0" smtClean="0">
                            <a:solidFill>
                              <a:srgbClr val="FFFF00"/>
                            </a:solidFill>
                            <a:latin typeface="Cambria Math" panose="02040503050406030204" pitchFamily="18" charset="0"/>
                          </a:rPr>
                          <m:t>+</m:t>
                        </m:r>
                        <m:sSub>
                          <m:sSubPr>
                            <m:ctrlPr>
                              <a:rPr lang="pt-BR" sz="2400" b="0" i="1" dirty="0" smtClean="0">
                                <a:solidFill>
                                  <a:srgbClr val="FFFF00"/>
                                </a:solidFill>
                                <a:latin typeface="Cambria Math" panose="02040503050406030204" pitchFamily="18" charset="0"/>
                              </a:rPr>
                            </m:ctrlPr>
                          </m:sSubPr>
                          <m:e>
                            <m:r>
                              <a:rPr lang="pt-BR" sz="2400" b="0" i="1" dirty="0" smtClean="0">
                                <a:solidFill>
                                  <a:srgbClr val="FFFF00"/>
                                </a:solidFill>
                                <a:latin typeface="Cambria Math" panose="02040503050406030204" pitchFamily="18" charset="0"/>
                              </a:rPr>
                              <m:t>𝑎</m:t>
                            </m:r>
                          </m:e>
                          <m:sub>
                            <m:r>
                              <a:rPr lang="pt-BR" sz="2400" b="0" i="1" dirty="0" smtClean="0">
                                <a:solidFill>
                                  <a:srgbClr val="FFFF00"/>
                                </a:solidFill>
                                <a:latin typeface="Cambria Math" panose="02040503050406030204" pitchFamily="18" charset="0"/>
                              </a:rPr>
                              <m:t>𝑛</m:t>
                            </m:r>
                          </m:sub>
                        </m:sSub>
                      </m:den>
                    </m:f>
                  </m:oMath>
                </a14:m>
                <a:endParaRPr lang="pt-BR" sz="2400" dirty="0" smtClean="0">
                  <a:solidFill>
                    <a:srgbClr val="FFFF00"/>
                  </a:solidFill>
                  <a:latin typeface="Cambria" panose="02040503050406030204" pitchFamily="18" charset="0"/>
                  <a:ea typeface="Cambria" panose="02040503050406030204" pitchFamily="18" charset="0"/>
                </a:endParaRPr>
              </a:p>
              <a:p>
                <a:pPr marL="0" indent="0" algn="just">
                  <a:buNone/>
                </a:pPr>
                <a:r>
                  <a:rPr lang="pt-BR" sz="2400" dirty="0" smtClean="0">
                    <a:solidFill>
                      <a:srgbClr val="FFFF00"/>
                    </a:solidFill>
                    <a:latin typeface="Cambria" panose="02040503050406030204" pitchFamily="18" charset="0"/>
                    <a:ea typeface="Cambria" panose="02040503050406030204" pitchFamily="18" charset="0"/>
                  </a:rPr>
                  <a:t>Sistema contínuo para discreto:</a:t>
                </a:r>
              </a:p>
              <a:p>
                <a:pPr algn="just"/>
                <a:r>
                  <a:rPr lang="pt-BR" sz="2400" dirty="0" smtClean="0">
                    <a:solidFill>
                      <a:srgbClr val="FFFF00"/>
                    </a:solidFill>
                    <a:latin typeface="Cambria" panose="02040503050406030204" pitchFamily="18" charset="0"/>
                    <a:ea typeface="Cambria" panose="02040503050406030204" pitchFamily="18" charset="0"/>
                  </a:rPr>
                  <a:t>Transformada inversa de Laplace</a:t>
                </a:r>
              </a:p>
              <a:p>
                <a:pPr algn="just"/>
                <a:r>
                  <a:rPr lang="pt-BR" sz="2400" dirty="0" smtClean="0">
                    <a:solidFill>
                      <a:srgbClr val="FFFF00"/>
                    </a:solidFill>
                    <a:latin typeface="Cambria" panose="02040503050406030204" pitchFamily="18" charset="0"/>
                    <a:ea typeface="Cambria" panose="02040503050406030204" pitchFamily="18" charset="0"/>
                  </a:rPr>
                  <a:t>Usar z = </a:t>
                </a:r>
                <a14:m>
                  <m:oMath xmlns:m="http://schemas.openxmlformats.org/officeDocument/2006/math">
                    <m:sSup>
                      <m:sSupPr>
                        <m:ctrlPr>
                          <a:rPr lang="pt-BR" sz="2400" b="0" i="0" smtClean="0">
                            <a:solidFill>
                              <a:srgbClr val="FFFF00"/>
                            </a:solidFill>
                            <a:latin typeface="Cambria Math" panose="02040503050406030204" pitchFamily="18" charset="0"/>
                            <a:ea typeface="Cambria" panose="02040503050406030204" pitchFamily="18" charset="0"/>
                          </a:rPr>
                        </m:ctrlPr>
                      </m:sSupPr>
                      <m:e>
                        <m:r>
                          <m:rPr>
                            <m:sty m:val="p"/>
                          </m:rPr>
                          <a:rPr lang="pt-BR" sz="2400">
                            <a:solidFill>
                              <a:srgbClr val="FFFF00"/>
                            </a:solidFill>
                            <a:latin typeface="Cambria Math" panose="02040503050406030204" pitchFamily="18" charset="0"/>
                            <a:ea typeface="Cambria" panose="02040503050406030204" pitchFamily="18" charset="0"/>
                          </a:rPr>
                          <m:t>e</m:t>
                        </m:r>
                      </m:e>
                      <m:sup>
                        <m:r>
                          <m:rPr>
                            <m:sty m:val="p"/>
                          </m:rPr>
                          <a:rPr lang="pt-BR" sz="2400" b="0" i="0" smtClean="0">
                            <a:solidFill>
                              <a:srgbClr val="FFFF00"/>
                            </a:solidFill>
                            <a:latin typeface="Cambria Math" panose="02040503050406030204" pitchFamily="18" charset="0"/>
                            <a:ea typeface="Cambria" panose="02040503050406030204" pitchFamily="18" charset="0"/>
                          </a:rPr>
                          <m:t>sT</m:t>
                        </m:r>
                      </m:sup>
                    </m:sSup>
                  </m:oMath>
                </a14:m>
                <a:r>
                  <a:rPr lang="pt-BR" sz="2400" dirty="0" smtClean="0">
                    <a:solidFill>
                      <a:srgbClr val="FFFF00"/>
                    </a:solidFill>
                    <a:latin typeface="Cambria" panose="02040503050406030204" pitchFamily="18" charset="0"/>
                    <a:ea typeface="Cambria" panose="02040503050406030204" pitchFamily="18" charset="0"/>
                  </a:rPr>
                  <a:t> </a:t>
                </a: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0" y="2061275"/>
                <a:ext cx="10515600" cy="4115688"/>
              </a:xfrm>
              <a:blipFill>
                <a:blip r:embed="rId2"/>
                <a:stretch>
                  <a:fillRect l="-928" t="-2963" r="-870" b="-148"/>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1457782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p:pic>
        <p:nvPicPr>
          <p:cNvPr id="4" name="Espaço Reservado para Conteúdo 3"/>
          <p:cNvPicPr>
            <a:picLocks noGrp="1" noChangeAspect="1"/>
          </p:cNvPicPr>
          <p:nvPr>
            <p:ph idx="1"/>
          </p:nvPr>
        </p:nvPicPr>
        <p:blipFill>
          <a:blip r:embed="rId2"/>
          <a:stretch>
            <a:fillRect/>
          </a:stretch>
        </p:blipFill>
        <p:spPr>
          <a:xfrm>
            <a:off x="875955" y="1827166"/>
            <a:ext cx="5220045" cy="363986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518" y="4010252"/>
            <a:ext cx="4840904" cy="2577624"/>
          </a:xfrm>
          <a:prstGeom prst="rect">
            <a:avLst/>
          </a:prstGeom>
        </p:spPr>
      </p:pic>
      <mc:AlternateContent xmlns:mc="http://schemas.openxmlformats.org/markup-compatibility/2006">
        <mc:Choice xmlns:a14="http://schemas.microsoft.com/office/drawing/2010/main" Requires="a14">
          <p:sp>
            <p:nvSpPr>
              <p:cNvPr id="7" name="Retângulo 6"/>
              <p:cNvSpPr/>
              <p:nvPr/>
            </p:nvSpPr>
            <p:spPr>
              <a:xfrm>
                <a:off x="7976178" y="2368158"/>
                <a:ext cx="2256836" cy="482312"/>
              </a:xfrm>
              <a:prstGeom prst="rect">
                <a:avLst/>
              </a:prstGeom>
            </p:spPr>
            <p:txBody>
              <a:bodyPr wrap="none">
                <a:spAutoFit/>
              </a:bodyPr>
              <a:lstStyle/>
              <a:p>
                <a:pPr algn="just"/>
                <a14:m>
                  <m:oMath xmlns:m="http://schemas.openxmlformats.org/officeDocument/2006/math">
                    <m:sSup>
                      <m:sSupPr>
                        <m:ctrlPr>
                          <a:rPr lang="pt-BR" i="1" smtClean="0">
                            <a:solidFill>
                              <a:srgbClr val="FFFF00"/>
                            </a:solidFill>
                            <a:latin typeface="Cambria Math" panose="02040503050406030204" pitchFamily="18" charset="0"/>
                            <a:ea typeface="Cambria" panose="02040503050406030204" pitchFamily="18" charset="0"/>
                          </a:rPr>
                        </m:ctrlPr>
                      </m:sSupPr>
                      <m:e>
                        <m:r>
                          <m:rPr>
                            <m:sty m:val="p"/>
                          </m:rPr>
                          <a:rPr lang="pt-BR" b="0" i="0" smtClean="0">
                            <a:solidFill>
                              <a:srgbClr val="FFFF00"/>
                            </a:solidFill>
                            <a:latin typeface="Cambria Math" panose="02040503050406030204" pitchFamily="18" charset="0"/>
                            <a:ea typeface="Cambria" panose="02040503050406030204" pitchFamily="18" charset="0"/>
                          </a:rPr>
                          <m:t>z</m:t>
                        </m:r>
                        <m:r>
                          <a:rPr lang="pt-BR" b="0" i="0" smtClean="0">
                            <a:solidFill>
                              <a:srgbClr val="FFFF00"/>
                            </a:solidFill>
                            <a:latin typeface="Cambria Math" panose="02040503050406030204" pitchFamily="18" charset="0"/>
                            <a:ea typeface="Cambria" panose="02040503050406030204" pitchFamily="18" charset="0"/>
                          </a:rPr>
                          <m:t>= </m:t>
                        </m:r>
                        <m:r>
                          <m:rPr>
                            <m:sty m:val="p"/>
                          </m:rPr>
                          <a:rPr lang="pt-BR">
                            <a:solidFill>
                              <a:srgbClr val="FFFF00"/>
                            </a:solidFill>
                            <a:latin typeface="Cambria Math" panose="02040503050406030204" pitchFamily="18" charset="0"/>
                            <a:ea typeface="Cambria" panose="02040503050406030204" pitchFamily="18" charset="0"/>
                          </a:rPr>
                          <m:t>e</m:t>
                        </m:r>
                      </m:e>
                      <m:sup>
                        <m:d>
                          <m:dPr>
                            <m:ctrlPr>
                              <a:rPr lang="pt-BR" b="0" i="0" smtClean="0">
                                <a:solidFill>
                                  <a:srgbClr val="FFFF00"/>
                                </a:solidFill>
                                <a:latin typeface="Cambria Math" panose="02040503050406030204" pitchFamily="18" charset="0"/>
                                <a:ea typeface="Cambria" panose="02040503050406030204" pitchFamily="18" charset="0"/>
                              </a:rPr>
                            </m:ctrlPr>
                          </m:dPr>
                          <m:e>
                            <m:r>
                              <a:rPr lang="pt-BR" b="0" i="0" smtClean="0">
                                <a:solidFill>
                                  <a:srgbClr val="FFFF00"/>
                                </a:solidFill>
                                <a:latin typeface="Cambria Math" panose="02040503050406030204" pitchFamily="18" charset="0"/>
                                <a:ea typeface="Cambria" panose="02040503050406030204" pitchFamily="18" charset="0"/>
                              </a:rPr>
                              <m:t>−</m:t>
                            </m:r>
                            <m:r>
                              <a:rPr lang="pt-BR" b="0" i="1" smtClean="0">
                                <a:solidFill>
                                  <a:srgbClr val="FFFF00"/>
                                </a:solidFill>
                                <a:latin typeface="Cambria Math" panose="02040503050406030204" pitchFamily="18" charset="0"/>
                                <a:ea typeface="Cambria" panose="02040503050406030204" pitchFamily="18" charset="0"/>
                              </a:rPr>
                              <m:t>𝜁</m:t>
                            </m:r>
                            <m:sSub>
                              <m:sSubPr>
                                <m:ctrlPr>
                                  <a:rPr lang="pt-BR" b="0" i="1" smtClean="0">
                                    <a:solidFill>
                                      <a:srgbClr val="FFFF00"/>
                                    </a:solidFill>
                                    <a:latin typeface="Cambria Math" panose="02040503050406030204" pitchFamily="18" charset="0"/>
                                    <a:ea typeface="Cambria" panose="02040503050406030204" pitchFamily="18" charset="0"/>
                                  </a:rPr>
                                </m:ctrlPr>
                              </m:sSubPr>
                              <m:e>
                                <m:r>
                                  <a:rPr lang="pt-BR" b="0" i="1" smtClean="0">
                                    <a:solidFill>
                                      <a:srgbClr val="FFFF00"/>
                                    </a:solidFill>
                                    <a:latin typeface="Cambria Math" panose="02040503050406030204" pitchFamily="18" charset="0"/>
                                    <a:ea typeface="Cambria" panose="02040503050406030204" pitchFamily="18" charset="0"/>
                                  </a:rPr>
                                  <m:t>𝑤</m:t>
                                </m:r>
                              </m:e>
                              <m:sub>
                                <m:r>
                                  <a:rPr lang="pt-BR" b="0" i="1" smtClean="0">
                                    <a:solidFill>
                                      <a:srgbClr val="FFFF00"/>
                                    </a:solidFill>
                                    <a:latin typeface="Cambria Math" panose="02040503050406030204" pitchFamily="18" charset="0"/>
                                    <a:ea typeface="Cambria" panose="02040503050406030204" pitchFamily="18" charset="0"/>
                                  </a:rPr>
                                  <m:t>𝑛</m:t>
                                </m:r>
                              </m:sub>
                            </m:sSub>
                            <m:r>
                              <a:rPr lang="pt-BR" b="0" i="1" smtClean="0">
                                <a:solidFill>
                                  <a:srgbClr val="FFFF00"/>
                                </a:solidFill>
                                <a:latin typeface="Cambria Math" panose="02040503050406030204" pitchFamily="18" charset="0"/>
                                <a:ea typeface="Cambria" panose="02040503050406030204" pitchFamily="18" charset="0"/>
                              </a:rPr>
                              <m:t>±</m:t>
                            </m:r>
                            <m:r>
                              <m:rPr>
                                <m:sty m:val="p"/>
                              </m:rPr>
                              <a:rPr lang="pt-BR" b="0" i="0" smtClean="0">
                                <a:solidFill>
                                  <a:srgbClr val="FFFF00"/>
                                </a:solidFill>
                                <a:latin typeface="Cambria Math" panose="02040503050406030204" pitchFamily="18" charset="0"/>
                                <a:ea typeface="Cambria" panose="02040503050406030204" pitchFamily="18" charset="0"/>
                              </a:rPr>
                              <m:t>j</m:t>
                            </m:r>
                            <m:rad>
                              <m:radPr>
                                <m:degHide m:val="on"/>
                                <m:ctrlPr>
                                  <a:rPr lang="pt-BR" b="0" i="1" smtClean="0">
                                    <a:solidFill>
                                      <a:srgbClr val="FFFF00"/>
                                    </a:solidFill>
                                    <a:latin typeface="Cambria Math" panose="02040503050406030204" pitchFamily="18" charset="0"/>
                                    <a:ea typeface="Cambria" panose="02040503050406030204" pitchFamily="18" charset="0"/>
                                  </a:rPr>
                                </m:ctrlPr>
                              </m:radPr>
                              <m:deg/>
                              <m:e>
                                <m:r>
                                  <a:rPr lang="pt-BR" b="0" i="1" smtClean="0">
                                    <a:solidFill>
                                      <a:srgbClr val="FFFF00"/>
                                    </a:solidFill>
                                    <a:latin typeface="Cambria Math" panose="02040503050406030204" pitchFamily="18" charset="0"/>
                                    <a:ea typeface="Cambria" panose="02040503050406030204" pitchFamily="18" charset="0"/>
                                  </a:rPr>
                                  <m:t>1−</m:t>
                                </m:r>
                                <m:sSup>
                                  <m:sSupPr>
                                    <m:ctrlPr>
                                      <a:rPr lang="pt-BR" b="0" i="1" smtClean="0">
                                        <a:solidFill>
                                          <a:srgbClr val="FFFF00"/>
                                        </a:solidFill>
                                        <a:latin typeface="Cambria Math" panose="02040503050406030204" pitchFamily="18" charset="0"/>
                                        <a:ea typeface="Cambria" panose="02040503050406030204" pitchFamily="18" charset="0"/>
                                      </a:rPr>
                                    </m:ctrlPr>
                                  </m:sSupPr>
                                  <m:e>
                                    <m:r>
                                      <a:rPr lang="pt-BR" b="0" i="1" smtClean="0">
                                        <a:solidFill>
                                          <a:srgbClr val="FFFF00"/>
                                        </a:solidFill>
                                        <a:latin typeface="Cambria Math" panose="02040503050406030204" pitchFamily="18" charset="0"/>
                                        <a:ea typeface="Cambria" panose="02040503050406030204" pitchFamily="18" charset="0"/>
                                      </a:rPr>
                                      <m:t>𝜁</m:t>
                                    </m:r>
                                  </m:e>
                                  <m:sup>
                                    <m:r>
                                      <a:rPr lang="pt-BR" b="0" i="1" smtClean="0">
                                        <a:solidFill>
                                          <a:srgbClr val="FFFF00"/>
                                        </a:solidFill>
                                        <a:latin typeface="Cambria Math" panose="02040503050406030204" pitchFamily="18" charset="0"/>
                                        <a:ea typeface="Cambria" panose="02040503050406030204" pitchFamily="18" charset="0"/>
                                      </a:rPr>
                                      <m:t>2</m:t>
                                    </m:r>
                                  </m:sup>
                                </m:sSup>
                              </m:e>
                            </m:rad>
                          </m:e>
                        </m:d>
                        <m:r>
                          <m:rPr>
                            <m:sty m:val="p"/>
                          </m:rPr>
                          <a:rPr lang="pt-BR" b="0" i="0" smtClean="0">
                            <a:solidFill>
                              <a:srgbClr val="FFFF00"/>
                            </a:solidFill>
                            <a:latin typeface="Cambria Math" panose="02040503050406030204" pitchFamily="18" charset="0"/>
                            <a:ea typeface="Cambria" panose="02040503050406030204" pitchFamily="18" charset="0"/>
                          </a:rPr>
                          <m:t>T</m:t>
                        </m:r>
                      </m:sup>
                    </m:sSup>
                  </m:oMath>
                </a14:m>
                <a:r>
                  <a:rPr lang="pt-BR" dirty="0">
                    <a:solidFill>
                      <a:srgbClr val="FFFF00"/>
                    </a:solidFill>
                    <a:latin typeface="Cambria" panose="02040503050406030204" pitchFamily="18" charset="0"/>
                    <a:ea typeface="Cambria" panose="02040503050406030204" pitchFamily="18" charset="0"/>
                  </a:rPr>
                  <a:t> </a:t>
                </a:r>
              </a:p>
            </p:txBody>
          </p:sp>
        </mc:Choice>
        <mc:Fallback>
          <p:sp>
            <p:nvSpPr>
              <p:cNvPr id="7" name="Retângulo 6"/>
              <p:cNvSpPr>
                <a:spLocks noRot="1" noChangeAspect="1" noMove="1" noResize="1" noEditPoints="1" noAdjustHandles="1" noChangeArrowheads="1" noChangeShapeType="1" noTextEdit="1"/>
              </p:cNvSpPr>
              <p:nvPr/>
            </p:nvSpPr>
            <p:spPr>
              <a:xfrm>
                <a:off x="7976178" y="2368158"/>
                <a:ext cx="2256836" cy="48231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Retângulo 8"/>
              <p:cNvSpPr/>
              <p:nvPr/>
            </p:nvSpPr>
            <p:spPr>
              <a:xfrm>
                <a:off x="7681033" y="2948049"/>
                <a:ext cx="2847126" cy="482312"/>
              </a:xfrm>
              <a:prstGeom prst="rect">
                <a:avLst/>
              </a:prstGeom>
            </p:spPr>
            <p:txBody>
              <a:bodyPr wrap="none">
                <a:spAutoFit/>
              </a:bodyPr>
              <a:lstStyle/>
              <a:p>
                <a:pPr algn="just"/>
                <a14:m>
                  <m:oMath xmlns:m="http://schemas.openxmlformats.org/officeDocument/2006/math">
                    <m:sSup>
                      <m:sSupPr>
                        <m:ctrlPr>
                          <a:rPr lang="pt-BR" i="1" smtClean="0">
                            <a:solidFill>
                              <a:srgbClr val="FFFF00"/>
                            </a:solidFill>
                            <a:latin typeface="Cambria Math" panose="02040503050406030204" pitchFamily="18" charset="0"/>
                            <a:ea typeface="Cambria" panose="02040503050406030204" pitchFamily="18" charset="0"/>
                          </a:rPr>
                        </m:ctrlPr>
                      </m:sSupPr>
                      <m:e>
                        <m:r>
                          <m:rPr>
                            <m:sty m:val="p"/>
                          </m:rPr>
                          <a:rPr lang="pt-BR" b="0" i="0" smtClean="0">
                            <a:solidFill>
                              <a:srgbClr val="FFFF00"/>
                            </a:solidFill>
                            <a:latin typeface="Cambria Math" panose="02040503050406030204" pitchFamily="18" charset="0"/>
                            <a:ea typeface="Cambria" panose="02040503050406030204" pitchFamily="18" charset="0"/>
                          </a:rPr>
                          <m:t>z</m:t>
                        </m:r>
                        <m:r>
                          <a:rPr lang="pt-BR" b="0" i="0" smtClean="0">
                            <a:solidFill>
                              <a:srgbClr val="FFFF00"/>
                            </a:solidFill>
                            <a:latin typeface="Cambria Math" panose="02040503050406030204" pitchFamily="18" charset="0"/>
                            <a:ea typeface="Cambria" panose="02040503050406030204" pitchFamily="18" charset="0"/>
                          </a:rPr>
                          <m:t>= </m:t>
                        </m:r>
                        <m:r>
                          <m:rPr>
                            <m:sty m:val="p"/>
                          </m:rPr>
                          <a:rPr lang="pt-BR">
                            <a:solidFill>
                              <a:srgbClr val="FFFF00"/>
                            </a:solidFill>
                            <a:latin typeface="Cambria Math" panose="02040503050406030204" pitchFamily="18" charset="0"/>
                            <a:ea typeface="Cambria" panose="02040503050406030204" pitchFamily="18" charset="0"/>
                          </a:rPr>
                          <m:t>e</m:t>
                        </m:r>
                      </m:e>
                      <m:sup>
                        <m:d>
                          <m:dPr>
                            <m:ctrlPr>
                              <a:rPr lang="pt-BR" b="0" i="0" smtClean="0">
                                <a:solidFill>
                                  <a:srgbClr val="FFFF00"/>
                                </a:solidFill>
                                <a:latin typeface="Cambria Math" panose="02040503050406030204" pitchFamily="18" charset="0"/>
                                <a:ea typeface="Cambria" panose="02040503050406030204" pitchFamily="18" charset="0"/>
                              </a:rPr>
                            </m:ctrlPr>
                          </m:dPr>
                          <m:e>
                            <m:r>
                              <a:rPr lang="pt-BR" b="0" i="0" smtClean="0">
                                <a:solidFill>
                                  <a:srgbClr val="FFFF00"/>
                                </a:solidFill>
                                <a:latin typeface="Cambria Math" panose="02040503050406030204" pitchFamily="18" charset="0"/>
                                <a:ea typeface="Cambria" panose="02040503050406030204" pitchFamily="18" charset="0"/>
                              </a:rPr>
                              <m:t>−</m:t>
                            </m:r>
                            <m:r>
                              <a:rPr lang="pt-BR" b="0" i="1" smtClean="0">
                                <a:solidFill>
                                  <a:srgbClr val="FFFF00"/>
                                </a:solidFill>
                                <a:latin typeface="Cambria Math" panose="02040503050406030204" pitchFamily="18" charset="0"/>
                                <a:ea typeface="Cambria" panose="02040503050406030204" pitchFamily="18" charset="0"/>
                              </a:rPr>
                              <m:t>𝜁</m:t>
                            </m:r>
                            <m:sSub>
                              <m:sSubPr>
                                <m:ctrlPr>
                                  <a:rPr lang="pt-BR" b="0" i="1" smtClean="0">
                                    <a:solidFill>
                                      <a:srgbClr val="FFFF00"/>
                                    </a:solidFill>
                                    <a:latin typeface="Cambria Math" panose="02040503050406030204" pitchFamily="18" charset="0"/>
                                    <a:ea typeface="Cambria" panose="02040503050406030204" pitchFamily="18" charset="0"/>
                                  </a:rPr>
                                </m:ctrlPr>
                              </m:sSubPr>
                              <m:e>
                                <m:r>
                                  <a:rPr lang="pt-BR" b="0" i="1" smtClean="0">
                                    <a:solidFill>
                                      <a:srgbClr val="FFFF00"/>
                                    </a:solidFill>
                                    <a:latin typeface="Cambria Math" panose="02040503050406030204" pitchFamily="18" charset="0"/>
                                    <a:ea typeface="Cambria" panose="02040503050406030204" pitchFamily="18" charset="0"/>
                                  </a:rPr>
                                  <m:t>𝑤</m:t>
                                </m:r>
                              </m:e>
                              <m:sub>
                                <m:r>
                                  <a:rPr lang="pt-BR" b="0" i="1" smtClean="0">
                                    <a:solidFill>
                                      <a:srgbClr val="FFFF00"/>
                                    </a:solidFill>
                                    <a:latin typeface="Cambria Math" panose="02040503050406030204" pitchFamily="18" charset="0"/>
                                    <a:ea typeface="Cambria" panose="02040503050406030204" pitchFamily="18" charset="0"/>
                                  </a:rPr>
                                  <m:t>𝑛</m:t>
                                </m:r>
                              </m:sub>
                            </m:sSub>
                          </m:e>
                        </m:d>
                        <m:r>
                          <m:rPr>
                            <m:sty m:val="p"/>
                          </m:rPr>
                          <a:rPr lang="pt-BR" b="0" i="0" smtClean="0">
                            <a:solidFill>
                              <a:srgbClr val="FFFF00"/>
                            </a:solidFill>
                            <a:latin typeface="Cambria Math" panose="02040503050406030204" pitchFamily="18" charset="0"/>
                            <a:ea typeface="Cambria" panose="02040503050406030204" pitchFamily="18" charset="0"/>
                          </a:rPr>
                          <m:t>T</m:t>
                        </m:r>
                      </m:sup>
                    </m:sSup>
                    <m:sSup>
                      <m:sSupPr>
                        <m:ctrlPr>
                          <a:rPr lang="pt-BR" i="1">
                            <a:solidFill>
                              <a:srgbClr val="FFFF00"/>
                            </a:solidFill>
                            <a:latin typeface="Cambria Math" panose="02040503050406030204" pitchFamily="18" charset="0"/>
                            <a:ea typeface="Cambria" panose="02040503050406030204" pitchFamily="18" charset="0"/>
                          </a:rPr>
                        </m:ctrlPr>
                      </m:sSupPr>
                      <m:e>
                        <m:r>
                          <a:rPr lang="pt-BR" b="0" i="1" smtClean="0">
                            <a:solidFill>
                              <a:srgbClr val="FFFF00"/>
                            </a:solidFill>
                            <a:latin typeface="Cambria Math" panose="02040503050406030204" pitchFamily="18" charset="0"/>
                            <a:ea typeface="Cambria" panose="02040503050406030204" pitchFamily="18" charset="0"/>
                          </a:rPr>
                          <m:t>⋅</m:t>
                        </m:r>
                        <m:r>
                          <a:rPr lang="pt-BR">
                            <a:solidFill>
                              <a:srgbClr val="FFFF00"/>
                            </a:solidFill>
                            <a:latin typeface="Cambria Math" panose="02040503050406030204" pitchFamily="18" charset="0"/>
                            <a:ea typeface="Cambria" panose="02040503050406030204" pitchFamily="18" charset="0"/>
                          </a:rPr>
                          <m:t> </m:t>
                        </m:r>
                        <m:r>
                          <m:rPr>
                            <m:sty m:val="p"/>
                          </m:rPr>
                          <a:rPr lang="pt-BR">
                            <a:solidFill>
                              <a:srgbClr val="FFFF00"/>
                            </a:solidFill>
                            <a:latin typeface="Cambria Math" panose="02040503050406030204" pitchFamily="18" charset="0"/>
                            <a:ea typeface="Cambria" panose="02040503050406030204" pitchFamily="18" charset="0"/>
                          </a:rPr>
                          <m:t>e</m:t>
                        </m:r>
                      </m:e>
                      <m:sup>
                        <m:d>
                          <m:dPr>
                            <m:ctrlPr>
                              <a:rPr lang="pt-BR" i="1" smtClean="0">
                                <a:solidFill>
                                  <a:srgbClr val="FFFF00"/>
                                </a:solidFill>
                                <a:latin typeface="Cambria Math" panose="02040503050406030204" pitchFamily="18" charset="0"/>
                                <a:ea typeface="Cambria" panose="02040503050406030204" pitchFamily="18" charset="0"/>
                              </a:rPr>
                            </m:ctrlPr>
                          </m:dPr>
                          <m:e>
                            <m:r>
                              <a:rPr lang="pt-BR" i="1">
                                <a:solidFill>
                                  <a:srgbClr val="FFFF00"/>
                                </a:solidFill>
                                <a:latin typeface="Cambria Math" panose="02040503050406030204" pitchFamily="18" charset="0"/>
                                <a:ea typeface="Cambria" panose="02040503050406030204" pitchFamily="18" charset="0"/>
                              </a:rPr>
                              <m:t>±</m:t>
                            </m:r>
                            <m:r>
                              <m:rPr>
                                <m:sty m:val="p"/>
                              </m:rPr>
                              <a:rPr lang="pt-BR">
                                <a:solidFill>
                                  <a:srgbClr val="FFFF00"/>
                                </a:solidFill>
                                <a:latin typeface="Cambria Math" panose="02040503050406030204" pitchFamily="18" charset="0"/>
                                <a:ea typeface="Cambria" panose="02040503050406030204" pitchFamily="18" charset="0"/>
                              </a:rPr>
                              <m:t>j</m:t>
                            </m:r>
                            <m:rad>
                              <m:radPr>
                                <m:degHide m:val="on"/>
                                <m:ctrlPr>
                                  <a:rPr lang="pt-BR" i="1">
                                    <a:solidFill>
                                      <a:srgbClr val="FFFF00"/>
                                    </a:solidFill>
                                    <a:latin typeface="Cambria Math" panose="02040503050406030204" pitchFamily="18" charset="0"/>
                                    <a:ea typeface="Cambria" panose="02040503050406030204" pitchFamily="18" charset="0"/>
                                  </a:rPr>
                                </m:ctrlPr>
                              </m:radPr>
                              <m:deg/>
                              <m:e>
                                <m:r>
                                  <a:rPr lang="pt-BR" i="1">
                                    <a:solidFill>
                                      <a:srgbClr val="FFFF00"/>
                                    </a:solidFill>
                                    <a:latin typeface="Cambria Math" panose="02040503050406030204" pitchFamily="18" charset="0"/>
                                    <a:ea typeface="Cambria" panose="02040503050406030204" pitchFamily="18" charset="0"/>
                                  </a:rPr>
                                  <m:t>1−</m:t>
                                </m:r>
                                <m:sSup>
                                  <m:sSupPr>
                                    <m:ctrlPr>
                                      <a:rPr lang="pt-BR" i="1">
                                        <a:solidFill>
                                          <a:srgbClr val="FFFF00"/>
                                        </a:solidFill>
                                        <a:latin typeface="Cambria Math" panose="02040503050406030204" pitchFamily="18" charset="0"/>
                                        <a:ea typeface="Cambria" panose="02040503050406030204" pitchFamily="18" charset="0"/>
                                      </a:rPr>
                                    </m:ctrlPr>
                                  </m:sSupPr>
                                  <m:e>
                                    <m:r>
                                      <a:rPr lang="pt-BR" i="1">
                                        <a:solidFill>
                                          <a:srgbClr val="FFFF00"/>
                                        </a:solidFill>
                                        <a:latin typeface="Cambria Math" panose="02040503050406030204" pitchFamily="18" charset="0"/>
                                        <a:ea typeface="Cambria" panose="02040503050406030204" pitchFamily="18" charset="0"/>
                                      </a:rPr>
                                      <m:t>𝜁</m:t>
                                    </m:r>
                                  </m:e>
                                  <m:sup>
                                    <m:r>
                                      <a:rPr lang="pt-BR" i="1">
                                        <a:solidFill>
                                          <a:srgbClr val="FFFF00"/>
                                        </a:solidFill>
                                        <a:latin typeface="Cambria Math" panose="02040503050406030204" pitchFamily="18" charset="0"/>
                                        <a:ea typeface="Cambria" panose="02040503050406030204" pitchFamily="18" charset="0"/>
                                      </a:rPr>
                                      <m:t>2</m:t>
                                    </m:r>
                                  </m:sup>
                                </m:sSup>
                              </m:e>
                            </m:rad>
                          </m:e>
                        </m:d>
                        <m:r>
                          <m:rPr>
                            <m:sty m:val="p"/>
                          </m:rPr>
                          <a:rPr lang="pt-BR">
                            <a:solidFill>
                              <a:srgbClr val="FFFF00"/>
                            </a:solidFill>
                            <a:latin typeface="Cambria Math" panose="02040503050406030204" pitchFamily="18" charset="0"/>
                            <a:ea typeface="Cambria" panose="02040503050406030204" pitchFamily="18" charset="0"/>
                          </a:rPr>
                          <m:t>T</m:t>
                        </m:r>
                      </m:sup>
                    </m:sSup>
                  </m:oMath>
                </a14:m>
                <a:r>
                  <a:rPr lang="pt-BR" dirty="0">
                    <a:solidFill>
                      <a:srgbClr val="FFFF00"/>
                    </a:solidFill>
                    <a:latin typeface="Cambria" panose="02040503050406030204" pitchFamily="18" charset="0"/>
                    <a:ea typeface="Cambria" panose="02040503050406030204" pitchFamily="18" charset="0"/>
                  </a:rPr>
                  <a:t> </a:t>
                </a:r>
              </a:p>
            </p:txBody>
          </p:sp>
        </mc:Choice>
        <mc:Fallback>
          <p:sp>
            <p:nvSpPr>
              <p:cNvPr id="9" name="Retângulo 8"/>
              <p:cNvSpPr>
                <a:spLocks noRot="1" noChangeAspect="1" noMove="1" noResize="1" noEditPoints="1" noAdjustHandles="1" noChangeArrowheads="1" noChangeShapeType="1" noTextEdit="1"/>
              </p:cNvSpPr>
              <p:nvPr/>
            </p:nvSpPr>
            <p:spPr>
              <a:xfrm>
                <a:off x="7681033" y="2948049"/>
                <a:ext cx="2847126" cy="48231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Retângulo 9"/>
              <p:cNvSpPr/>
              <p:nvPr/>
            </p:nvSpPr>
            <p:spPr>
              <a:xfrm>
                <a:off x="8621579" y="1655153"/>
                <a:ext cx="966034" cy="374270"/>
              </a:xfrm>
              <a:prstGeom prst="rect">
                <a:avLst/>
              </a:prstGeom>
            </p:spPr>
            <p:txBody>
              <a:bodyPr wrap="none">
                <a:spAutoFit/>
              </a:bodyPr>
              <a:lstStyle/>
              <a:p>
                <a:pPr algn="just"/>
                <a14:m>
                  <m:oMath xmlns:m="http://schemas.openxmlformats.org/officeDocument/2006/math">
                    <m:r>
                      <a:rPr lang="pt-BR" b="0" i="1" smtClean="0">
                        <a:solidFill>
                          <a:srgbClr val="FFFF00"/>
                        </a:solidFill>
                        <a:latin typeface="Cambria Math" panose="02040503050406030204" pitchFamily="18" charset="0"/>
                        <a:ea typeface="Cambria" panose="02040503050406030204" pitchFamily="18" charset="0"/>
                      </a:rPr>
                      <m:t>𝑧</m:t>
                    </m:r>
                    <m:r>
                      <a:rPr lang="pt-BR" b="0" i="1" smtClean="0">
                        <a:solidFill>
                          <a:srgbClr val="FFFF00"/>
                        </a:solidFill>
                        <a:latin typeface="Cambria Math" panose="02040503050406030204" pitchFamily="18" charset="0"/>
                        <a:ea typeface="Cambria" panose="02040503050406030204" pitchFamily="18" charset="0"/>
                      </a:rPr>
                      <m:t>=</m:t>
                    </m:r>
                    <m:sSup>
                      <m:sSupPr>
                        <m:ctrlPr>
                          <a:rPr lang="pt-BR" i="1">
                            <a:solidFill>
                              <a:srgbClr val="FFFF00"/>
                            </a:solidFill>
                            <a:latin typeface="Cambria Math" panose="02040503050406030204" pitchFamily="18" charset="0"/>
                            <a:ea typeface="Cambria" panose="02040503050406030204" pitchFamily="18" charset="0"/>
                          </a:rPr>
                        </m:ctrlPr>
                      </m:sSupPr>
                      <m:e>
                        <m:r>
                          <m:rPr>
                            <m:sty m:val="p"/>
                          </m:rPr>
                          <a:rPr lang="pt-BR">
                            <a:solidFill>
                              <a:srgbClr val="FFFF00"/>
                            </a:solidFill>
                            <a:latin typeface="Cambria Math" panose="02040503050406030204" pitchFamily="18" charset="0"/>
                            <a:ea typeface="Cambria" panose="02040503050406030204" pitchFamily="18" charset="0"/>
                          </a:rPr>
                          <m:t>e</m:t>
                        </m:r>
                      </m:e>
                      <m:sup>
                        <m:r>
                          <m:rPr>
                            <m:sty m:val="p"/>
                          </m:rPr>
                          <a:rPr lang="pt-BR">
                            <a:solidFill>
                              <a:srgbClr val="FFFF00"/>
                            </a:solidFill>
                            <a:latin typeface="Cambria Math" panose="02040503050406030204" pitchFamily="18" charset="0"/>
                            <a:ea typeface="Cambria" panose="02040503050406030204" pitchFamily="18" charset="0"/>
                          </a:rPr>
                          <m:t>sT</m:t>
                        </m:r>
                      </m:sup>
                    </m:sSup>
                  </m:oMath>
                </a14:m>
                <a:r>
                  <a:rPr lang="pt-BR" dirty="0">
                    <a:solidFill>
                      <a:srgbClr val="FFFF00"/>
                    </a:solidFill>
                    <a:latin typeface="Cambria" panose="02040503050406030204" pitchFamily="18" charset="0"/>
                    <a:ea typeface="Cambria" panose="02040503050406030204" pitchFamily="18" charset="0"/>
                  </a:rPr>
                  <a:t> </a:t>
                </a:r>
              </a:p>
            </p:txBody>
          </p:sp>
        </mc:Choice>
        <mc:Fallback>
          <p:sp>
            <p:nvSpPr>
              <p:cNvPr id="10" name="Retângulo 9"/>
              <p:cNvSpPr>
                <a:spLocks noRot="1" noChangeAspect="1" noMove="1" noResize="1" noEditPoints="1" noAdjustHandles="1" noChangeArrowheads="1" noChangeShapeType="1" noTextEdit="1"/>
              </p:cNvSpPr>
              <p:nvPr/>
            </p:nvSpPr>
            <p:spPr>
              <a:xfrm>
                <a:off x="8621579" y="1655153"/>
                <a:ext cx="966034" cy="374270"/>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24277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1" y="1690688"/>
                <a:ext cx="7268570" cy="4486275"/>
              </a:xfrm>
              <a:ln>
                <a:noFill/>
              </a:ln>
            </p:spPr>
            <p:txBody>
              <a:bodyPr numCol="2">
                <a:normAutofit/>
              </a:bodyPr>
              <a:lstStyle/>
              <a:p>
                <a:pPr>
                  <a:buFont typeface="Wingdings" panose="05000000000000000000" pitchFamily="2" charset="2"/>
                  <a:buChar char="Ø"/>
                </a:pPr>
                <a:r>
                  <a:rPr lang="pt-BR" sz="1900" dirty="0" smtClean="0">
                    <a:solidFill>
                      <a:srgbClr val="FFFF00"/>
                    </a:solidFill>
                    <a:latin typeface="Cambria" panose="02040503050406030204" pitchFamily="18" charset="0"/>
                  </a:rPr>
                  <a:t>Sistemas de 1ª ordem </a:t>
                </a:r>
                <a:endParaRPr lang="pt-BR" sz="1900" dirty="0" smtClean="0">
                  <a:solidFill>
                    <a:srgbClr val="FFFF00"/>
                  </a:solidFill>
                  <a:latin typeface="Cambria Math" panose="02040503050406030204" pitchFamily="18" charset="0"/>
                </a:endParaRPr>
              </a:p>
              <a:p>
                <a:pPr marL="0" indent="0">
                  <a:buNone/>
                </a:pPr>
                <a14:m>
                  <m:oMath xmlns:m="http://schemas.openxmlformats.org/officeDocument/2006/math">
                    <m:f>
                      <m:fPr>
                        <m:ctrlPr>
                          <a:rPr lang="pt-BR" sz="1900" dirty="0" smtClean="0">
                            <a:solidFill>
                              <a:srgbClr val="FFC000"/>
                            </a:solidFill>
                            <a:latin typeface="Cambria Math" panose="02040503050406030204" pitchFamily="18" charset="0"/>
                          </a:rPr>
                        </m:ctrlPr>
                      </m:fPr>
                      <m:num>
                        <m:r>
                          <a:rPr lang="pt-BR" sz="1900" i="1" dirty="0" smtClean="0">
                            <a:solidFill>
                              <a:srgbClr val="FFC000"/>
                            </a:solidFill>
                            <a:latin typeface="Cambria Math" panose="02040503050406030204" pitchFamily="18" charset="0"/>
                          </a:rPr>
                          <m:t>𝐶</m:t>
                        </m:r>
                        <m:r>
                          <a:rPr lang="pt-BR" sz="1900" b="0" i="1" dirty="0" smtClean="0">
                            <a:solidFill>
                              <a:srgbClr val="FFC000"/>
                            </a:solidFill>
                            <a:latin typeface="Cambria Math" panose="02040503050406030204" pitchFamily="18" charset="0"/>
                          </a:rPr>
                          <m:t>(</m:t>
                        </m:r>
                        <m:r>
                          <a:rPr lang="pt-BR" sz="1900" b="0" i="1" dirty="0" smtClean="0">
                            <a:solidFill>
                              <a:srgbClr val="FFC000"/>
                            </a:solidFill>
                            <a:latin typeface="Cambria Math" panose="02040503050406030204" pitchFamily="18" charset="0"/>
                          </a:rPr>
                          <m:t>𝑠</m:t>
                        </m:r>
                        <m:r>
                          <a:rPr lang="pt-BR" sz="1900" b="0" i="1" dirty="0" smtClean="0">
                            <a:solidFill>
                              <a:srgbClr val="FFC000"/>
                            </a:solidFill>
                            <a:latin typeface="Cambria Math" panose="02040503050406030204" pitchFamily="18" charset="0"/>
                          </a:rPr>
                          <m:t>)</m:t>
                        </m:r>
                      </m:num>
                      <m:den>
                        <m:r>
                          <a:rPr lang="pt-BR" sz="1900" b="0" i="1" dirty="0" smtClean="0">
                            <a:solidFill>
                              <a:srgbClr val="FFC000"/>
                            </a:solidFill>
                            <a:latin typeface="Cambria Math" panose="02040503050406030204" pitchFamily="18" charset="0"/>
                          </a:rPr>
                          <m:t>𝑅</m:t>
                        </m:r>
                        <m:r>
                          <a:rPr lang="pt-BR" sz="1900" b="0" i="1" dirty="0" smtClean="0">
                            <a:solidFill>
                              <a:srgbClr val="FFC000"/>
                            </a:solidFill>
                            <a:latin typeface="Cambria Math" panose="02040503050406030204" pitchFamily="18" charset="0"/>
                          </a:rPr>
                          <m:t>(</m:t>
                        </m:r>
                        <m:r>
                          <a:rPr lang="pt-BR" sz="1900" b="0" i="1" dirty="0" smtClean="0">
                            <a:solidFill>
                              <a:srgbClr val="FFC000"/>
                            </a:solidFill>
                            <a:latin typeface="Cambria Math" panose="02040503050406030204" pitchFamily="18" charset="0"/>
                          </a:rPr>
                          <m:t>𝑠</m:t>
                        </m:r>
                        <m:r>
                          <a:rPr lang="pt-BR" sz="1900" b="0" i="1" dirty="0" smtClean="0">
                            <a:solidFill>
                              <a:srgbClr val="FFC000"/>
                            </a:solidFill>
                            <a:latin typeface="Cambria Math" panose="02040503050406030204" pitchFamily="18" charset="0"/>
                          </a:rPr>
                          <m:t>)</m:t>
                        </m:r>
                      </m:den>
                    </m:f>
                  </m:oMath>
                </a14:m>
                <a:r>
                  <a:rPr lang="pt-BR" sz="1900" dirty="0" smtClean="0">
                    <a:solidFill>
                      <a:srgbClr val="FFC000"/>
                    </a:solidFill>
                    <a:latin typeface="Cambria" panose="02040503050406030204" pitchFamily="18" charset="0"/>
                  </a:rPr>
                  <a:t> = </a:t>
                </a:r>
                <a14:m>
                  <m:oMath xmlns:m="http://schemas.openxmlformats.org/officeDocument/2006/math">
                    <m:f>
                      <m:fPr>
                        <m:ctrlPr>
                          <a:rPr lang="pt-BR" sz="1900" i="1" dirty="0">
                            <a:solidFill>
                              <a:srgbClr val="FFC000"/>
                            </a:solidFill>
                            <a:latin typeface="Cambria Math" panose="02040503050406030204" pitchFamily="18" charset="0"/>
                          </a:rPr>
                        </m:ctrlPr>
                      </m:fPr>
                      <m:num>
                        <m:r>
                          <a:rPr lang="pt-BR" sz="1900" b="0" i="1" dirty="0" smtClean="0">
                            <a:solidFill>
                              <a:srgbClr val="FFC000"/>
                            </a:solidFill>
                            <a:latin typeface="Cambria Math" panose="02040503050406030204" pitchFamily="18" charset="0"/>
                          </a:rPr>
                          <m:t>𝐾</m:t>
                        </m:r>
                      </m:num>
                      <m:den>
                        <m:r>
                          <a:rPr lang="pt-BR" sz="1900" b="0" i="1" dirty="0" smtClean="0">
                            <a:solidFill>
                              <a:srgbClr val="FFC000"/>
                            </a:solidFill>
                            <a:latin typeface="Cambria Math" panose="02040503050406030204" pitchFamily="18" charset="0"/>
                          </a:rPr>
                          <m:t>𝜏</m:t>
                        </m:r>
                        <m:r>
                          <a:rPr lang="pt-BR" sz="1900" b="0" i="1" dirty="0" smtClean="0">
                            <a:solidFill>
                              <a:srgbClr val="FFC000"/>
                            </a:solidFill>
                            <a:latin typeface="Cambria Math" panose="02040503050406030204" pitchFamily="18" charset="0"/>
                          </a:rPr>
                          <m:t>𝑠</m:t>
                        </m:r>
                        <m:r>
                          <a:rPr lang="pt-BR" sz="1900" b="0" i="1" dirty="0" smtClean="0">
                            <a:solidFill>
                              <a:srgbClr val="FFC000"/>
                            </a:solidFill>
                            <a:latin typeface="Cambria Math" panose="02040503050406030204" pitchFamily="18" charset="0"/>
                          </a:rPr>
                          <m:t>+1</m:t>
                        </m:r>
                      </m:den>
                    </m:f>
                    <m:sSup>
                      <m:sSupPr>
                        <m:ctrlPr>
                          <a:rPr lang="pt-BR" sz="1900" i="1" dirty="0">
                            <a:solidFill>
                              <a:srgbClr val="FFC000"/>
                            </a:solidFill>
                            <a:latin typeface="Cambria Math" panose="02040503050406030204" pitchFamily="18" charset="0"/>
                          </a:rPr>
                        </m:ctrlPr>
                      </m:sSupPr>
                      <m:e>
                        <m:r>
                          <a:rPr lang="pt-BR" sz="1900" i="1" dirty="0">
                            <a:solidFill>
                              <a:srgbClr val="FFC000"/>
                            </a:solidFill>
                            <a:latin typeface="Cambria Math" panose="02040503050406030204" pitchFamily="18" charset="0"/>
                          </a:rPr>
                          <m:t>𝑒</m:t>
                        </m:r>
                      </m:e>
                      <m:sup>
                        <m:r>
                          <a:rPr lang="pt-BR" sz="1900" i="1" dirty="0">
                            <a:solidFill>
                              <a:srgbClr val="FFC000"/>
                            </a:solidFill>
                            <a:latin typeface="Cambria Math" panose="02040503050406030204" pitchFamily="18" charset="0"/>
                          </a:rPr>
                          <m:t>−</m:t>
                        </m:r>
                        <m:r>
                          <a:rPr lang="pt-BR" sz="1900" i="1" dirty="0">
                            <a:solidFill>
                              <a:srgbClr val="FFC000"/>
                            </a:solidFill>
                            <a:latin typeface="Cambria Math" panose="02040503050406030204" pitchFamily="18" charset="0"/>
                          </a:rPr>
                          <m:t>𝑠𝑇</m:t>
                        </m:r>
                      </m:sup>
                    </m:sSup>
                  </m:oMath>
                </a14:m>
                <a:r>
                  <a:rPr lang="pt-BR" sz="1900" dirty="0" smtClean="0">
                    <a:solidFill>
                      <a:srgbClr val="FFFF00"/>
                    </a:solidFill>
                    <a:latin typeface="Cambria" panose="02040503050406030204" pitchFamily="18" charset="0"/>
                  </a:rPr>
                  <a:t> </a:t>
                </a:r>
              </a:p>
              <a:p>
                <a:pPr marL="0" indent="0">
                  <a:buNone/>
                </a:pPr>
                <a:endParaRPr lang="pt-BR" sz="1900" dirty="0" smtClean="0">
                  <a:solidFill>
                    <a:srgbClr val="FFC000"/>
                  </a:solidFill>
                  <a:latin typeface="Cambria" panose="02040503050406030204" pitchFamily="18" charset="0"/>
                </a:endParaRPr>
              </a:p>
              <a:p>
                <a:pPr marL="0" indent="0">
                  <a:buNone/>
                </a:pPr>
                <a:r>
                  <a:rPr lang="pt-BR" sz="1900" dirty="0" smtClean="0">
                    <a:solidFill>
                      <a:srgbClr val="FFFF00"/>
                    </a:solidFill>
                    <a:latin typeface="Cambria" panose="02040503050406030204" pitchFamily="18" charset="0"/>
                  </a:rPr>
                  <a:t>K </a:t>
                </a:r>
                <a14:m>
                  <m:oMath xmlns:m="http://schemas.openxmlformats.org/officeDocument/2006/math">
                    <m:r>
                      <a:rPr lang="pt-BR" sz="1900" i="1">
                        <a:solidFill>
                          <a:srgbClr val="FFFF00"/>
                        </a:solidFill>
                        <a:latin typeface="Cambria Math" panose="02040503050406030204" pitchFamily="18" charset="0"/>
                      </a:rPr>
                      <m:t>=</m:t>
                    </m:r>
                    <m:f>
                      <m:fPr>
                        <m:ctrlPr>
                          <a:rPr lang="pt-BR" sz="1900" i="1">
                            <a:solidFill>
                              <a:srgbClr val="FFFF00"/>
                            </a:solidFill>
                            <a:latin typeface="Cambria Math" panose="02040503050406030204" pitchFamily="18" charset="0"/>
                          </a:rPr>
                        </m:ctrlPr>
                      </m:fPr>
                      <m:num>
                        <m:sSub>
                          <m:sSubPr>
                            <m:ctrlPr>
                              <a:rPr lang="pt-BR" sz="1900" b="0" i="1" smtClean="0">
                                <a:solidFill>
                                  <a:srgbClr val="FFFF00"/>
                                </a:solidFill>
                                <a:latin typeface="Cambria Math" panose="02040503050406030204" pitchFamily="18" charset="0"/>
                              </a:rPr>
                            </m:ctrlPr>
                          </m:sSubPr>
                          <m:e>
                            <m:r>
                              <a:rPr lang="pt-BR" sz="1900" b="0" i="1" smtClean="0">
                                <a:solidFill>
                                  <a:srgbClr val="FFFF00"/>
                                </a:solidFill>
                                <a:latin typeface="Cambria Math" panose="02040503050406030204" pitchFamily="18" charset="0"/>
                              </a:rPr>
                              <m:t>𝐴</m:t>
                            </m:r>
                          </m:e>
                          <m:sub>
                            <m:r>
                              <a:rPr lang="pt-BR" sz="1900" b="0" i="1" smtClean="0">
                                <a:solidFill>
                                  <a:srgbClr val="FFFF00"/>
                                </a:solidFill>
                                <a:latin typeface="Cambria Math" panose="02040503050406030204" pitchFamily="18" charset="0"/>
                              </a:rPr>
                              <m:t>𝑠𝑎</m:t>
                            </m:r>
                            <m:r>
                              <a:rPr lang="pt-BR" sz="1900" b="0" i="1" smtClean="0">
                                <a:solidFill>
                                  <a:srgbClr val="FFFF00"/>
                                </a:solidFill>
                                <a:latin typeface="Cambria Math" panose="02040503050406030204" pitchFamily="18" charset="0"/>
                              </a:rPr>
                              <m:t>í</m:t>
                            </m:r>
                            <m:r>
                              <a:rPr lang="pt-BR" sz="1900" b="0" i="1" smtClean="0">
                                <a:solidFill>
                                  <a:srgbClr val="FFFF00"/>
                                </a:solidFill>
                                <a:latin typeface="Cambria Math" panose="02040503050406030204" pitchFamily="18" charset="0"/>
                              </a:rPr>
                              <m:t>𝑑𝑎</m:t>
                            </m:r>
                          </m:sub>
                        </m:sSub>
                      </m:num>
                      <m:den>
                        <m:sSub>
                          <m:sSubPr>
                            <m:ctrlPr>
                              <a:rPr lang="pt-BR" sz="1900" b="0" i="1" smtClean="0">
                                <a:solidFill>
                                  <a:srgbClr val="FFFF00"/>
                                </a:solidFill>
                                <a:latin typeface="Cambria Math" panose="02040503050406030204" pitchFamily="18" charset="0"/>
                              </a:rPr>
                            </m:ctrlPr>
                          </m:sSubPr>
                          <m:e>
                            <m:r>
                              <a:rPr lang="pt-BR" sz="1900" b="0" i="1" smtClean="0">
                                <a:solidFill>
                                  <a:srgbClr val="FFFF00"/>
                                </a:solidFill>
                                <a:latin typeface="Cambria Math" panose="02040503050406030204" pitchFamily="18" charset="0"/>
                              </a:rPr>
                              <m:t>𝐴</m:t>
                            </m:r>
                          </m:e>
                          <m:sub>
                            <m:r>
                              <a:rPr lang="pt-BR" sz="1900" b="0" i="1" smtClean="0">
                                <a:solidFill>
                                  <a:srgbClr val="FFFF00"/>
                                </a:solidFill>
                                <a:latin typeface="Cambria Math" panose="02040503050406030204" pitchFamily="18" charset="0"/>
                              </a:rPr>
                              <m:t>𝑒𝑛𝑡𝑟𝑎𝑑𝑎</m:t>
                            </m:r>
                          </m:sub>
                        </m:sSub>
                      </m:den>
                    </m:f>
                  </m:oMath>
                </a14:m>
                <a:r>
                  <a:rPr lang="pt-BR" sz="1900" dirty="0">
                    <a:solidFill>
                      <a:srgbClr val="FFFF00"/>
                    </a:solidFill>
                    <a:latin typeface="Cambria" panose="02040503050406030204" pitchFamily="18" charset="0"/>
                  </a:rPr>
                  <a:t> </a:t>
                </a:r>
              </a:p>
              <a:p>
                <a:pPr marL="0" indent="0">
                  <a:buNone/>
                </a:pPr>
                <a:endParaRPr lang="pt-BR" sz="1900" dirty="0" smtClean="0">
                  <a:solidFill>
                    <a:srgbClr val="FFFF00"/>
                  </a:solidFill>
                  <a:latin typeface="Cambria" panose="02040503050406030204" pitchFamily="18" charset="0"/>
                </a:endParaRPr>
              </a:p>
              <a:p>
                <a:pPr marL="0" indent="0">
                  <a:buNone/>
                </a:pPr>
                <a14:m>
                  <m:oMath xmlns:m="http://schemas.openxmlformats.org/officeDocument/2006/math">
                    <m:r>
                      <a:rPr lang="pt-BR" sz="1900" i="1">
                        <a:solidFill>
                          <a:srgbClr val="FFFF00"/>
                        </a:solidFill>
                        <a:latin typeface="Cambria Math" panose="02040503050406030204" pitchFamily="18" charset="0"/>
                      </a:rPr>
                      <m:t>𝜏</m:t>
                    </m:r>
                  </m:oMath>
                </a14:m>
                <a:r>
                  <a:rPr lang="pt-BR" sz="1900" dirty="0" smtClean="0">
                    <a:solidFill>
                      <a:srgbClr val="FFC000"/>
                    </a:solidFill>
                    <a:latin typeface="Cambria" panose="02040503050406030204" pitchFamily="18" charset="0"/>
                  </a:rPr>
                  <a:t> </a:t>
                </a:r>
                <a:r>
                  <a:rPr lang="pt-BR" sz="1900" dirty="0" smtClean="0">
                    <a:solidFill>
                      <a:srgbClr val="FFFF00"/>
                    </a:solidFill>
                    <a:latin typeface="Cambria" panose="02040503050406030204" pitchFamily="18" charset="0"/>
                  </a:rPr>
                  <a:t>é o tempo para o qual o ganho </a:t>
                </a:r>
              </a:p>
              <a:p>
                <a:pPr marL="0" indent="0">
                  <a:buNone/>
                </a:pPr>
                <a:r>
                  <a:rPr lang="pt-BR" sz="1900" dirty="0" smtClean="0">
                    <a:solidFill>
                      <a:srgbClr val="FFFF00"/>
                    </a:solidFill>
                    <a:latin typeface="Cambria" panose="02040503050406030204" pitchFamily="18" charset="0"/>
                  </a:rPr>
                  <a:t>corresponde a 63,2% do valor final</a:t>
                </a:r>
              </a:p>
              <a:p>
                <a:pPr marL="0" indent="0">
                  <a:buNone/>
                </a:pPr>
                <a:endParaRPr lang="pt-BR" sz="1900" dirty="0">
                  <a:solidFill>
                    <a:srgbClr val="FFFF00"/>
                  </a:solidFill>
                  <a:latin typeface="Cambria" panose="02040503050406030204" pitchFamily="18" charset="0"/>
                </a:endParaRPr>
              </a:p>
              <a:p>
                <a:pPr marL="0" indent="0">
                  <a:buNone/>
                </a:pPr>
                <a:r>
                  <a:rPr lang="pt-BR" sz="1900" dirty="0" smtClean="0">
                    <a:solidFill>
                      <a:srgbClr val="FFFF00"/>
                    </a:solidFill>
                    <a:latin typeface="Cambria" panose="02040503050406030204" pitchFamily="18" charset="0"/>
                  </a:rPr>
                  <a:t>T é o tempo de atraso</a:t>
                </a:r>
              </a:p>
              <a:p>
                <a:pPr marL="0" indent="0">
                  <a:buNone/>
                </a:pPr>
                <a:endParaRPr lang="pt-BR" sz="1900" dirty="0">
                  <a:solidFill>
                    <a:srgbClr val="FFC000"/>
                  </a:solidFill>
                  <a:latin typeface="Cambria" panose="02040503050406030204" pitchFamily="18" charset="0"/>
                </a:endParaRPr>
              </a:p>
              <a:p>
                <a:pPr>
                  <a:buFont typeface="Wingdings" panose="05000000000000000000" pitchFamily="2" charset="2"/>
                  <a:buChar char="Ø"/>
                </a:pPr>
                <a:r>
                  <a:rPr lang="pt-BR" sz="1900" dirty="0" smtClean="0">
                    <a:solidFill>
                      <a:srgbClr val="FFFF00"/>
                    </a:solidFill>
                    <a:latin typeface="Cambria" panose="02040503050406030204" pitchFamily="18" charset="0"/>
                  </a:rPr>
                  <a:t>Sistemas </a:t>
                </a:r>
                <a:r>
                  <a:rPr lang="pt-BR" sz="1900" dirty="0">
                    <a:solidFill>
                      <a:srgbClr val="FFFF00"/>
                    </a:solidFill>
                    <a:latin typeface="Cambria" panose="02040503050406030204" pitchFamily="18" charset="0"/>
                  </a:rPr>
                  <a:t>de 2ª ordem</a:t>
                </a:r>
              </a:p>
              <a:p>
                <a:pPr marL="0" indent="0">
                  <a:buNone/>
                </a:pPr>
                <a14:m>
                  <m:oMath xmlns:m="http://schemas.openxmlformats.org/officeDocument/2006/math">
                    <m:f>
                      <m:fPr>
                        <m:ctrlPr>
                          <a:rPr lang="pt-BR" sz="1900" i="1" dirty="0">
                            <a:solidFill>
                              <a:srgbClr val="FFC000"/>
                            </a:solidFill>
                            <a:latin typeface="Cambria Math" panose="02040503050406030204" pitchFamily="18" charset="0"/>
                          </a:rPr>
                        </m:ctrlPr>
                      </m:fPr>
                      <m:num>
                        <m:r>
                          <a:rPr lang="pt-BR" sz="1900" i="1" dirty="0">
                            <a:solidFill>
                              <a:srgbClr val="FFC000"/>
                            </a:solidFill>
                            <a:latin typeface="Cambria Math" panose="02040503050406030204" pitchFamily="18" charset="0"/>
                          </a:rPr>
                          <m:t>𝐶</m:t>
                        </m:r>
                        <m:r>
                          <a:rPr lang="pt-BR" sz="1900" i="1" dirty="0">
                            <a:solidFill>
                              <a:srgbClr val="FFC000"/>
                            </a:solidFill>
                            <a:latin typeface="Cambria Math" panose="02040503050406030204" pitchFamily="18" charset="0"/>
                          </a:rPr>
                          <m:t>(</m:t>
                        </m:r>
                        <m:r>
                          <a:rPr lang="pt-BR" sz="1900" i="1" dirty="0">
                            <a:solidFill>
                              <a:srgbClr val="FFC000"/>
                            </a:solidFill>
                            <a:latin typeface="Cambria Math" panose="02040503050406030204" pitchFamily="18" charset="0"/>
                          </a:rPr>
                          <m:t>𝑠</m:t>
                        </m:r>
                        <m:r>
                          <a:rPr lang="pt-BR" sz="1900" i="1" dirty="0">
                            <a:solidFill>
                              <a:srgbClr val="FFC000"/>
                            </a:solidFill>
                            <a:latin typeface="Cambria Math" panose="02040503050406030204" pitchFamily="18" charset="0"/>
                          </a:rPr>
                          <m:t>)</m:t>
                        </m:r>
                      </m:num>
                      <m:den>
                        <m:r>
                          <a:rPr lang="pt-BR" sz="1900" i="1" dirty="0">
                            <a:solidFill>
                              <a:srgbClr val="FFC000"/>
                            </a:solidFill>
                            <a:latin typeface="Cambria Math" panose="02040503050406030204" pitchFamily="18" charset="0"/>
                          </a:rPr>
                          <m:t>𝑅</m:t>
                        </m:r>
                        <m:r>
                          <a:rPr lang="pt-BR" sz="1900" i="1" dirty="0">
                            <a:solidFill>
                              <a:srgbClr val="FFC000"/>
                            </a:solidFill>
                            <a:latin typeface="Cambria Math" panose="02040503050406030204" pitchFamily="18" charset="0"/>
                          </a:rPr>
                          <m:t>(</m:t>
                        </m:r>
                        <m:r>
                          <a:rPr lang="pt-BR" sz="1900" i="1" dirty="0">
                            <a:solidFill>
                              <a:srgbClr val="FFC000"/>
                            </a:solidFill>
                            <a:latin typeface="Cambria Math" panose="02040503050406030204" pitchFamily="18" charset="0"/>
                          </a:rPr>
                          <m:t>𝑠</m:t>
                        </m:r>
                        <m:r>
                          <a:rPr lang="pt-BR" sz="1900" i="1" dirty="0">
                            <a:solidFill>
                              <a:srgbClr val="FFC000"/>
                            </a:solidFill>
                            <a:latin typeface="Cambria Math" panose="02040503050406030204" pitchFamily="18" charset="0"/>
                          </a:rPr>
                          <m:t>)</m:t>
                        </m:r>
                      </m:den>
                    </m:f>
                  </m:oMath>
                </a14:m>
                <a:r>
                  <a:rPr lang="pt-BR" sz="1900" dirty="0">
                    <a:solidFill>
                      <a:srgbClr val="FFC000"/>
                    </a:solidFill>
                    <a:latin typeface="Cambria" panose="02040503050406030204" pitchFamily="18" charset="0"/>
                  </a:rPr>
                  <a:t> = </a:t>
                </a:r>
                <a14:m>
                  <m:oMath xmlns:m="http://schemas.openxmlformats.org/officeDocument/2006/math">
                    <m:f>
                      <m:fPr>
                        <m:ctrlPr>
                          <a:rPr lang="pt-BR" sz="1900" i="1" dirty="0">
                            <a:solidFill>
                              <a:srgbClr val="FFC000"/>
                            </a:solidFill>
                            <a:latin typeface="Cambria Math" panose="02040503050406030204" pitchFamily="18" charset="0"/>
                          </a:rPr>
                        </m:ctrlPr>
                      </m:fPr>
                      <m:num>
                        <m:sSubSup>
                          <m:sSubSupPr>
                            <m:ctrlPr>
                              <a:rPr lang="pt-BR" sz="1900" b="0" i="1" dirty="0" smtClean="0">
                                <a:solidFill>
                                  <a:srgbClr val="FFC000"/>
                                </a:solidFill>
                                <a:latin typeface="Cambria Math" panose="02040503050406030204" pitchFamily="18" charset="0"/>
                              </a:rPr>
                            </m:ctrlPr>
                          </m:sSubSupPr>
                          <m:e>
                            <m:r>
                              <a:rPr lang="pt-BR" sz="1900" b="0" i="1" dirty="0" smtClean="0">
                                <a:solidFill>
                                  <a:srgbClr val="FFC000"/>
                                </a:solidFill>
                                <a:latin typeface="Cambria Math" panose="02040503050406030204" pitchFamily="18" charset="0"/>
                              </a:rPr>
                              <m:t>𝑤</m:t>
                            </m:r>
                          </m:e>
                          <m:sub>
                            <m:r>
                              <a:rPr lang="pt-BR" sz="1900" b="0" i="1" dirty="0" smtClean="0">
                                <a:solidFill>
                                  <a:srgbClr val="FFC000"/>
                                </a:solidFill>
                                <a:latin typeface="Cambria Math" panose="02040503050406030204" pitchFamily="18" charset="0"/>
                              </a:rPr>
                              <m:t>𝑛</m:t>
                            </m:r>
                          </m:sub>
                          <m:sup>
                            <m:r>
                              <a:rPr lang="pt-BR" sz="1900" b="0" i="1" dirty="0" smtClean="0">
                                <a:solidFill>
                                  <a:srgbClr val="FFC000"/>
                                </a:solidFill>
                                <a:latin typeface="Cambria Math" panose="02040503050406030204" pitchFamily="18" charset="0"/>
                              </a:rPr>
                              <m:t>2</m:t>
                            </m:r>
                          </m:sup>
                        </m:sSubSup>
                      </m:num>
                      <m:den>
                        <m:sSup>
                          <m:sSupPr>
                            <m:ctrlPr>
                              <a:rPr lang="pt-BR" sz="1900" b="0" i="1" dirty="0" smtClean="0">
                                <a:solidFill>
                                  <a:srgbClr val="FFC000"/>
                                </a:solidFill>
                                <a:latin typeface="Cambria Math" panose="02040503050406030204" pitchFamily="18" charset="0"/>
                              </a:rPr>
                            </m:ctrlPr>
                          </m:sSupPr>
                          <m:e>
                            <m:r>
                              <a:rPr lang="pt-BR" sz="1900" b="0" i="1" dirty="0" smtClean="0">
                                <a:solidFill>
                                  <a:srgbClr val="FFC000"/>
                                </a:solidFill>
                                <a:latin typeface="Cambria Math" panose="02040503050406030204" pitchFamily="18" charset="0"/>
                              </a:rPr>
                              <m:t>𝑠</m:t>
                            </m:r>
                          </m:e>
                          <m:sup>
                            <m:r>
                              <a:rPr lang="pt-BR" sz="1900" b="0" i="1" dirty="0" smtClean="0">
                                <a:solidFill>
                                  <a:srgbClr val="FFC000"/>
                                </a:solidFill>
                                <a:latin typeface="Cambria Math" panose="02040503050406030204" pitchFamily="18" charset="0"/>
                              </a:rPr>
                              <m:t>2</m:t>
                            </m:r>
                          </m:sup>
                        </m:sSup>
                        <m:r>
                          <a:rPr lang="pt-BR" sz="1900" b="0" i="1" dirty="0" smtClean="0">
                            <a:solidFill>
                              <a:srgbClr val="FFC000"/>
                            </a:solidFill>
                            <a:latin typeface="Cambria Math" panose="02040503050406030204" pitchFamily="18" charset="0"/>
                          </a:rPr>
                          <m:t>+</m:t>
                        </m:r>
                        <m:r>
                          <a:rPr lang="pt-BR" sz="1900" b="0" i="1" dirty="0" smtClean="0">
                            <a:solidFill>
                              <a:srgbClr val="FFC000"/>
                            </a:solidFill>
                            <a:latin typeface="Cambria Math" panose="02040503050406030204" pitchFamily="18" charset="0"/>
                          </a:rPr>
                          <m:t>𝜁</m:t>
                        </m:r>
                        <m:sSub>
                          <m:sSubPr>
                            <m:ctrlPr>
                              <a:rPr lang="pt-BR" sz="1900" b="0" i="1" dirty="0" smtClean="0">
                                <a:solidFill>
                                  <a:srgbClr val="FFC000"/>
                                </a:solidFill>
                                <a:latin typeface="Cambria Math" panose="02040503050406030204" pitchFamily="18" charset="0"/>
                              </a:rPr>
                            </m:ctrlPr>
                          </m:sSubPr>
                          <m:e>
                            <m:r>
                              <a:rPr lang="pt-BR" sz="1900" b="0" i="1" dirty="0" smtClean="0">
                                <a:solidFill>
                                  <a:srgbClr val="FFC000"/>
                                </a:solidFill>
                                <a:latin typeface="Cambria Math" panose="02040503050406030204" pitchFamily="18" charset="0"/>
                              </a:rPr>
                              <m:t>𝑤</m:t>
                            </m:r>
                          </m:e>
                          <m:sub>
                            <m:r>
                              <a:rPr lang="pt-BR" sz="1900" b="0" i="1" dirty="0" smtClean="0">
                                <a:solidFill>
                                  <a:srgbClr val="FFC000"/>
                                </a:solidFill>
                                <a:latin typeface="Cambria Math" panose="02040503050406030204" pitchFamily="18" charset="0"/>
                              </a:rPr>
                              <m:t>𝑛</m:t>
                            </m:r>
                          </m:sub>
                        </m:sSub>
                        <m:r>
                          <a:rPr lang="pt-BR" sz="1900" b="0" i="1" dirty="0" smtClean="0">
                            <a:solidFill>
                              <a:srgbClr val="FFC000"/>
                            </a:solidFill>
                            <a:latin typeface="Cambria Math" panose="02040503050406030204" pitchFamily="18" charset="0"/>
                          </a:rPr>
                          <m:t>𝑠</m:t>
                        </m:r>
                        <m:r>
                          <a:rPr lang="pt-BR" sz="1900" b="0" i="1" dirty="0" smtClean="0">
                            <a:solidFill>
                              <a:srgbClr val="FFC000"/>
                            </a:solidFill>
                            <a:latin typeface="Cambria Math" panose="02040503050406030204" pitchFamily="18" charset="0"/>
                          </a:rPr>
                          <m:t>+</m:t>
                        </m:r>
                        <m:sSubSup>
                          <m:sSubSupPr>
                            <m:ctrlPr>
                              <a:rPr lang="pt-BR" sz="1900" b="0" i="1" dirty="0" smtClean="0">
                                <a:solidFill>
                                  <a:srgbClr val="FFC000"/>
                                </a:solidFill>
                                <a:latin typeface="Cambria Math" panose="02040503050406030204" pitchFamily="18" charset="0"/>
                              </a:rPr>
                            </m:ctrlPr>
                          </m:sSubSupPr>
                          <m:e>
                            <m:r>
                              <a:rPr lang="pt-BR" sz="1900" b="0" i="1" dirty="0" smtClean="0">
                                <a:solidFill>
                                  <a:srgbClr val="FFC000"/>
                                </a:solidFill>
                                <a:latin typeface="Cambria Math" panose="02040503050406030204" pitchFamily="18" charset="0"/>
                              </a:rPr>
                              <m:t>𝑤</m:t>
                            </m:r>
                          </m:e>
                          <m:sub>
                            <m:r>
                              <a:rPr lang="pt-BR" sz="1900" b="0" i="1" dirty="0" smtClean="0">
                                <a:solidFill>
                                  <a:srgbClr val="FFC000"/>
                                </a:solidFill>
                                <a:latin typeface="Cambria Math" panose="02040503050406030204" pitchFamily="18" charset="0"/>
                              </a:rPr>
                              <m:t>𝑛</m:t>
                            </m:r>
                          </m:sub>
                          <m:sup>
                            <m:r>
                              <a:rPr lang="pt-BR" sz="1900" b="0" i="1" dirty="0" smtClean="0">
                                <a:solidFill>
                                  <a:srgbClr val="FFC000"/>
                                </a:solidFill>
                                <a:latin typeface="Cambria Math" panose="02040503050406030204" pitchFamily="18" charset="0"/>
                              </a:rPr>
                              <m:t>2</m:t>
                            </m:r>
                          </m:sup>
                        </m:sSubSup>
                      </m:den>
                    </m:f>
                  </m:oMath>
                </a14:m>
                <a:endParaRPr lang="pt-BR" sz="1900" dirty="0" smtClean="0">
                  <a:solidFill>
                    <a:srgbClr val="FFFF00"/>
                  </a:solidFill>
                  <a:latin typeface="Cambria" panose="02040503050406030204" pitchFamily="18" charset="0"/>
                </a:endParaRPr>
              </a:p>
              <a:p>
                <a:pPr marL="0" indent="0">
                  <a:buNone/>
                </a:pPr>
                <a:endParaRPr lang="pt-BR" sz="1900" dirty="0">
                  <a:solidFill>
                    <a:srgbClr val="FFFF00"/>
                  </a:solidFill>
                  <a:latin typeface="Cambria" panose="02040503050406030204" pitchFamily="18" charset="0"/>
                </a:endParaRPr>
              </a:p>
              <a:p>
                <a:pPr marL="0" indent="0">
                  <a:buNone/>
                </a:pPr>
                <a14:m>
                  <m:oMath xmlns:m="http://schemas.openxmlformats.org/officeDocument/2006/math">
                    <m:sSub>
                      <m:sSubPr>
                        <m:ctrlPr>
                          <a:rPr lang="pt-BR" sz="1900" dirty="0" smtClean="0">
                            <a:solidFill>
                              <a:srgbClr val="FFFF00"/>
                            </a:solidFill>
                            <a:latin typeface="Cambria Math" panose="02040503050406030204" pitchFamily="18" charset="0"/>
                          </a:rPr>
                        </m:ctrlPr>
                      </m:sSubPr>
                      <m:e>
                        <m:r>
                          <a:rPr lang="pt-BR" sz="1900" i="1" dirty="0" smtClean="0">
                            <a:solidFill>
                              <a:srgbClr val="FFFF00"/>
                            </a:solidFill>
                            <a:latin typeface="Cambria Math" panose="02040503050406030204" pitchFamily="18" charset="0"/>
                          </a:rPr>
                          <m:t>𝑀</m:t>
                        </m:r>
                      </m:e>
                      <m:sub>
                        <m:r>
                          <a:rPr lang="pt-BR" sz="1900" i="1" dirty="0" smtClean="0">
                            <a:solidFill>
                              <a:srgbClr val="FFFF00"/>
                            </a:solidFill>
                            <a:latin typeface="Cambria Math" panose="02040503050406030204" pitchFamily="18" charset="0"/>
                          </a:rPr>
                          <m:t>𝑃</m:t>
                        </m:r>
                      </m:sub>
                    </m:sSub>
                    <m:r>
                      <a:rPr lang="pt-BR" sz="1900" i="1" smtClean="0">
                        <a:solidFill>
                          <a:srgbClr val="FFFF00"/>
                        </a:solidFill>
                        <a:latin typeface="Cambria Math" panose="02040503050406030204" pitchFamily="18" charset="0"/>
                      </a:rPr>
                      <m:t>=</m:t>
                    </m:r>
                    <m:sSup>
                      <m:sSupPr>
                        <m:ctrlPr>
                          <a:rPr lang="pt-BR" sz="1900" b="0" i="1" smtClean="0">
                            <a:solidFill>
                              <a:srgbClr val="FFFF00"/>
                            </a:solidFill>
                            <a:latin typeface="Cambria Math" panose="02040503050406030204" pitchFamily="18" charset="0"/>
                          </a:rPr>
                        </m:ctrlPr>
                      </m:sSupPr>
                      <m:e>
                        <m:r>
                          <a:rPr lang="pt-BR" sz="1900" b="0" i="1" smtClean="0">
                            <a:solidFill>
                              <a:srgbClr val="FFFF00"/>
                            </a:solidFill>
                            <a:latin typeface="Cambria Math" panose="02040503050406030204" pitchFamily="18" charset="0"/>
                          </a:rPr>
                          <m:t>𝑒</m:t>
                        </m:r>
                      </m:e>
                      <m:sup>
                        <m:r>
                          <a:rPr lang="pt-BR" sz="1900" b="0" i="1" smtClean="0">
                            <a:solidFill>
                              <a:srgbClr val="FFFF00"/>
                            </a:solidFill>
                            <a:latin typeface="Cambria Math" panose="02040503050406030204" pitchFamily="18" charset="0"/>
                          </a:rPr>
                          <m:t>−(</m:t>
                        </m:r>
                        <m:r>
                          <a:rPr lang="pt-BR" sz="1900" b="0" i="1" smtClean="0">
                            <a:solidFill>
                              <a:srgbClr val="FFFF00"/>
                            </a:solidFill>
                            <a:latin typeface="Cambria Math" panose="02040503050406030204" pitchFamily="18" charset="0"/>
                          </a:rPr>
                          <m:t>𝜁𝜋</m:t>
                        </m:r>
                        <m:r>
                          <a:rPr lang="pt-BR" sz="1900" b="0" i="1" smtClean="0">
                            <a:solidFill>
                              <a:srgbClr val="FFFF00"/>
                            </a:solidFill>
                            <a:latin typeface="Cambria Math" panose="02040503050406030204" pitchFamily="18" charset="0"/>
                          </a:rPr>
                          <m:t> </m:t>
                        </m:r>
                        <m:rad>
                          <m:radPr>
                            <m:degHide m:val="on"/>
                            <m:ctrlPr>
                              <a:rPr lang="pt-BR" sz="1900" b="0" i="1" smtClean="0">
                                <a:solidFill>
                                  <a:srgbClr val="FFFF00"/>
                                </a:solidFill>
                                <a:latin typeface="Cambria Math" panose="02040503050406030204" pitchFamily="18" charset="0"/>
                              </a:rPr>
                            </m:ctrlPr>
                          </m:radPr>
                          <m:deg/>
                          <m:e>
                            <m:r>
                              <a:rPr lang="pt-BR" sz="1900" b="0" i="1" smtClean="0">
                                <a:solidFill>
                                  <a:srgbClr val="FFFF00"/>
                                </a:solidFill>
                                <a:latin typeface="Cambria Math" panose="02040503050406030204" pitchFamily="18" charset="0"/>
                              </a:rPr>
                              <m:t>1−</m:t>
                            </m:r>
                            <m:sSup>
                              <m:sSupPr>
                                <m:ctrlPr>
                                  <a:rPr lang="pt-BR" sz="1900" b="0" i="1" smtClean="0">
                                    <a:solidFill>
                                      <a:srgbClr val="FFFF00"/>
                                    </a:solidFill>
                                    <a:latin typeface="Cambria Math" panose="02040503050406030204" pitchFamily="18" charset="0"/>
                                  </a:rPr>
                                </m:ctrlPr>
                              </m:sSupPr>
                              <m:e>
                                <m:r>
                                  <a:rPr lang="pt-BR" sz="1900" b="0" i="1" smtClean="0">
                                    <a:solidFill>
                                      <a:srgbClr val="FFFF00"/>
                                    </a:solidFill>
                                    <a:latin typeface="Cambria Math" panose="02040503050406030204" pitchFamily="18" charset="0"/>
                                  </a:rPr>
                                  <m:t>𝜁</m:t>
                                </m:r>
                              </m:e>
                              <m:sup>
                                <m:r>
                                  <a:rPr lang="pt-BR" sz="1900" b="0" i="1" smtClean="0">
                                    <a:solidFill>
                                      <a:srgbClr val="FFFF00"/>
                                    </a:solidFill>
                                    <a:latin typeface="Cambria Math" panose="02040503050406030204" pitchFamily="18" charset="0"/>
                                  </a:rPr>
                                  <m:t>2</m:t>
                                </m:r>
                              </m:sup>
                            </m:sSup>
                          </m:e>
                        </m:rad>
                        <m:r>
                          <a:rPr lang="pt-BR" sz="1900" b="0" i="1" smtClean="0">
                            <a:solidFill>
                              <a:srgbClr val="FFFF00"/>
                            </a:solidFill>
                            <a:latin typeface="Cambria Math" panose="02040503050406030204" pitchFamily="18" charset="0"/>
                          </a:rPr>
                          <m:t>)</m:t>
                        </m:r>
                      </m:sup>
                    </m:sSup>
                  </m:oMath>
                </a14:m>
                <a:r>
                  <a:rPr lang="pt-BR" sz="1900" dirty="0" smtClean="0">
                    <a:solidFill>
                      <a:srgbClr val="FFFF00"/>
                    </a:solidFill>
                    <a:latin typeface="Cambria" panose="02040503050406030204" pitchFamily="18" charset="0"/>
                  </a:rPr>
                  <a:t> </a:t>
                </a:r>
              </a:p>
              <a:p>
                <a:pPr marL="0" indent="0">
                  <a:buNone/>
                </a:pPr>
                <a14:m>
                  <m:oMath xmlns:m="http://schemas.openxmlformats.org/officeDocument/2006/math">
                    <m:sSub>
                      <m:sSubPr>
                        <m:ctrlPr>
                          <a:rPr lang="pt-BR" sz="1900" i="1" smtClean="0">
                            <a:solidFill>
                              <a:srgbClr val="FFFF00"/>
                            </a:solidFill>
                            <a:latin typeface="Cambria Math" panose="02040503050406030204" pitchFamily="18" charset="0"/>
                          </a:rPr>
                        </m:ctrlPr>
                      </m:sSubPr>
                      <m:e>
                        <m:r>
                          <a:rPr lang="pt-BR" sz="1900" i="1">
                            <a:solidFill>
                              <a:srgbClr val="FFFF00"/>
                            </a:solidFill>
                            <a:latin typeface="Cambria Math" panose="02040503050406030204" pitchFamily="18" charset="0"/>
                          </a:rPr>
                          <m:t>𝑇</m:t>
                        </m:r>
                      </m:e>
                      <m:sub>
                        <m:r>
                          <a:rPr lang="pt-BR" sz="1900" i="1">
                            <a:solidFill>
                              <a:srgbClr val="FFFF00"/>
                            </a:solidFill>
                            <a:latin typeface="Cambria Math" panose="02040503050406030204" pitchFamily="18" charset="0"/>
                          </a:rPr>
                          <m:t>𝑝</m:t>
                        </m:r>
                      </m:sub>
                    </m:sSub>
                    <m:r>
                      <a:rPr lang="pt-BR" sz="1900" i="1">
                        <a:solidFill>
                          <a:srgbClr val="FFFF00"/>
                        </a:solidFill>
                        <a:latin typeface="Cambria Math" panose="02040503050406030204" pitchFamily="18" charset="0"/>
                      </a:rPr>
                      <m:t>=</m:t>
                    </m:r>
                    <m:f>
                      <m:fPr>
                        <m:ctrlPr>
                          <a:rPr lang="pt-BR" sz="1900" i="1" smtClean="0">
                            <a:solidFill>
                              <a:srgbClr val="FFFF00"/>
                            </a:solidFill>
                            <a:latin typeface="Cambria Math" panose="02040503050406030204" pitchFamily="18" charset="0"/>
                          </a:rPr>
                        </m:ctrlPr>
                      </m:fPr>
                      <m:num>
                        <m:r>
                          <a:rPr lang="pt-BR" sz="1900" b="0" i="1" smtClean="0">
                            <a:solidFill>
                              <a:srgbClr val="FFFF00"/>
                            </a:solidFill>
                            <a:latin typeface="Cambria Math" panose="02040503050406030204" pitchFamily="18" charset="0"/>
                          </a:rPr>
                          <m:t>𝜋</m:t>
                        </m:r>
                      </m:num>
                      <m:den>
                        <m:sSub>
                          <m:sSubPr>
                            <m:ctrlPr>
                              <a:rPr lang="pt-BR" sz="1900" b="0" i="1" smtClean="0">
                                <a:solidFill>
                                  <a:srgbClr val="FFFF00"/>
                                </a:solidFill>
                                <a:latin typeface="Cambria Math" panose="02040503050406030204" pitchFamily="18" charset="0"/>
                              </a:rPr>
                            </m:ctrlPr>
                          </m:sSubPr>
                          <m:e>
                            <m:r>
                              <a:rPr lang="pt-BR" sz="1900" b="0" i="1" smtClean="0">
                                <a:solidFill>
                                  <a:srgbClr val="FFFF00"/>
                                </a:solidFill>
                                <a:latin typeface="Cambria Math" panose="02040503050406030204" pitchFamily="18" charset="0"/>
                              </a:rPr>
                              <m:t>𝑤</m:t>
                            </m:r>
                          </m:e>
                          <m:sub>
                            <m:r>
                              <a:rPr lang="pt-BR" sz="1900" b="0" i="1" smtClean="0">
                                <a:solidFill>
                                  <a:srgbClr val="FFFF00"/>
                                </a:solidFill>
                                <a:latin typeface="Cambria Math" panose="02040503050406030204" pitchFamily="18" charset="0"/>
                              </a:rPr>
                              <m:t>𝑑</m:t>
                            </m:r>
                          </m:sub>
                        </m:sSub>
                      </m:den>
                    </m:f>
                  </m:oMath>
                </a14:m>
                <a:r>
                  <a:rPr lang="pt-BR" sz="1900" dirty="0" smtClean="0">
                    <a:solidFill>
                      <a:srgbClr val="FFFF00"/>
                    </a:solidFill>
                    <a:latin typeface="Cambria" panose="02040503050406030204" pitchFamily="18" charset="0"/>
                  </a:rPr>
                  <a:t> </a:t>
                </a:r>
              </a:p>
              <a:p>
                <a:pPr marL="0" indent="0">
                  <a:buNone/>
                </a:pPr>
                <a14:m>
                  <m:oMath xmlns:m="http://schemas.openxmlformats.org/officeDocument/2006/math">
                    <m:sSub>
                      <m:sSubPr>
                        <m:ctrlPr>
                          <a:rPr lang="pt-BR" sz="1900" i="1">
                            <a:solidFill>
                              <a:srgbClr val="FFFF00"/>
                            </a:solidFill>
                            <a:latin typeface="Cambria Math" panose="02040503050406030204" pitchFamily="18" charset="0"/>
                          </a:rPr>
                        </m:ctrlPr>
                      </m:sSubPr>
                      <m:e>
                        <m:r>
                          <a:rPr lang="pt-BR" sz="1900" i="1">
                            <a:solidFill>
                              <a:srgbClr val="FFFF00"/>
                            </a:solidFill>
                            <a:latin typeface="Cambria Math" panose="02040503050406030204" pitchFamily="18" charset="0"/>
                          </a:rPr>
                          <m:t>𝑇</m:t>
                        </m:r>
                      </m:e>
                      <m:sub>
                        <m:r>
                          <a:rPr lang="pt-BR" sz="1900" b="0" i="1" smtClean="0">
                            <a:solidFill>
                              <a:srgbClr val="FFFF00"/>
                            </a:solidFill>
                            <a:latin typeface="Cambria Math" panose="02040503050406030204" pitchFamily="18" charset="0"/>
                          </a:rPr>
                          <m:t>𝑒</m:t>
                        </m:r>
                      </m:sub>
                    </m:sSub>
                    <m:r>
                      <a:rPr lang="pt-BR" sz="1900" i="1">
                        <a:solidFill>
                          <a:srgbClr val="FFFF00"/>
                        </a:solidFill>
                        <a:latin typeface="Cambria Math" panose="02040503050406030204" pitchFamily="18" charset="0"/>
                      </a:rPr>
                      <m:t>=</m:t>
                    </m:r>
                    <m:f>
                      <m:fPr>
                        <m:ctrlPr>
                          <a:rPr lang="pt-BR" sz="1900" i="1">
                            <a:solidFill>
                              <a:srgbClr val="FFFF00"/>
                            </a:solidFill>
                            <a:latin typeface="Cambria Math" panose="02040503050406030204" pitchFamily="18" charset="0"/>
                          </a:rPr>
                        </m:ctrlPr>
                      </m:fPr>
                      <m:num>
                        <m:r>
                          <a:rPr lang="pt-BR" sz="1900" b="0" i="1" smtClean="0">
                            <a:solidFill>
                              <a:srgbClr val="FFFF00"/>
                            </a:solidFill>
                            <a:latin typeface="Cambria Math" panose="02040503050406030204" pitchFamily="18" charset="0"/>
                          </a:rPr>
                          <m:t>4</m:t>
                        </m:r>
                      </m:num>
                      <m:den>
                        <m:sSub>
                          <m:sSubPr>
                            <m:ctrlPr>
                              <a:rPr lang="pt-BR" sz="1900" i="1">
                                <a:solidFill>
                                  <a:srgbClr val="FFFF00"/>
                                </a:solidFill>
                                <a:latin typeface="Cambria Math" panose="02040503050406030204" pitchFamily="18" charset="0"/>
                              </a:rPr>
                            </m:ctrlPr>
                          </m:sSubPr>
                          <m:e>
                            <m:r>
                              <a:rPr lang="pt-BR" sz="1900" b="0" i="1" smtClean="0">
                                <a:solidFill>
                                  <a:srgbClr val="FFFF00"/>
                                </a:solidFill>
                                <a:latin typeface="Cambria Math" panose="02040503050406030204" pitchFamily="18" charset="0"/>
                              </a:rPr>
                              <m:t>𝜁</m:t>
                            </m:r>
                            <m:r>
                              <a:rPr lang="pt-BR" sz="1900" i="1">
                                <a:solidFill>
                                  <a:srgbClr val="FFFF00"/>
                                </a:solidFill>
                                <a:latin typeface="Cambria Math" panose="02040503050406030204" pitchFamily="18" charset="0"/>
                              </a:rPr>
                              <m:t>𝑤</m:t>
                            </m:r>
                          </m:e>
                          <m:sub>
                            <m:r>
                              <a:rPr lang="pt-BR" sz="1900" b="0" i="1" smtClean="0">
                                <a:solidFill>
                                  <a:srgbClr val="FFFF00"/>
                                </a:solidFill>
                                <a:latin typeface="Cambria Math" panose="02040503050406030204" pitchFamily="18" charset="0"/>
                              </a:rPr>
                              <m:t>𝑛</m:t>
                            </m:r>
                          </m:sub>
                        </m:sSub>
                      </m:den>
                    </m:f>
                  </m:oMath>
                </a14:m>
                <a:r>
                  <a:rPr lang="pt-BR" sz="1900" dirty="0">
                    <a:solidFill>
                      <a:srgbClr val="FFFF00"/>
                    </a:solidFill>
                    <a:latin typeface="Cambria" panose="02040503050406030204" pitchFamily="18" charset="0"/>
                  </a:rPr>
                  <a:t> </a:t>
                </a:r>
                <a:endParaRPr lang="pt-BR" sz="1900" dirty="0" smtClean="0">
                  <a:solidFill>
                    <a:srgbClr val="FFFF00"/>
                  </a:solidFill>
                  <a:latin typeface="Cambria" panose="02040503050406030204" pitchFamily="18" charset="0"/>
                </a:endParaRPr>
              </a:p>
              <a:p>
                <a:pPr marL="0" indent="0">
                  <a:buNone/>
                </a:pPr>
                <a14:m>
                  <m:oMath xmlns:m="http://schemas.openxmlformats.org/officeDocument/2006/math">
                    <m:sSub>
                      <m:sSubPr>
                        <m:ctrlPr>
                          <a:rPr lang="pt-BR" sz="1900" i="1">
                            <a:solidFill>
                              <a:srgbClr val="FFFF00"/>
                            </a:solidFill>
                            <a:latin typeface="Cambria Math" panose="02040503050406030204" pitchFamily="18" charset="0"/>
                          </a:rPr>
                        </m:ctrlPr>
                      </m:sSubPr>
                      <m:e>
                        <m:r>
                          <a:rPr lang="pt-BR" sz="1900" i="1">
                            <a:solidFill>
                              <a:srgbClr val="FFFF00"/>
                            </a:solidFill>
                            <a:latin typeface="Cambria Math" panose="02040503050406030204" pitchFamily="18" charset="0"/>
                          </a:rPr>
                          <m:t>𝑇</m:t>
                        </m:r>
                      </m:e>
                      <m:sub>
                        <m:r>
                          <a:rPr lang="pt-BR" sz="1900" i="1">
                            <a:solidFill>
                              <a:srgbClr val="FFFF00"/>
                            </a:solidFill>
                            <a:latin typeface="Cambria Math" panose="02040503050406030204" pitchFamily="18" charset="0"/>
                          </a:rPr>
                          <m:t>𝑒</m:t>
                        </m:r>
                      </m:sub>
                    </m:sSub>
                    <m:r>
                      <a:rPr lang="pt-BR" sz="1900" i="1">
                        <a:solidFill>
                          <a:srgbClr val="FFFF00"/>
                        </a:solidFill>
                        <a:latin typeface="Cambria Math" panose="02040503050406030204" pitchFamily="18" charset="0"/>
                      </a:rPr>
                      <m:t>=</m:t>
                    </m:r>
                    <m:f>
                      <m:fPr>
                        <m:ctrlPr>
                          <a:rPr lang="pt-BR" sz="1900" i="1">
                            <a:solidFill>
                              <a:srgbClr val="FFFF00"/>
                            </a:solidFill>
                            <a:latin typeface="Cambria Math" panose="02040503050406030204" pitchFamily="18" charset="0"/>
                          </a:rPr>
                        </m:ctrlPr>
                      </m:fPr>
                      <m:num>
                        <m:r>
                          <a:rPr lang="pt-BR" sz="1900" b="0" i="1" smtClean="0">
                            <a:solidFill>
                              <a:srgbClr val="FFFF00"/>
                            </a:solidFill>
                            <a:latin typeface="Cambria Math" panose="02040503050406030204" pitchFamily="18" charset="0"/>
                          </a:rPr>
                          <m:t>3</m:t>
                        </m:r>
                      </m:num>
                      <m:den>
                        <m:sSub>
                          <m:sSubPr>
                            <m:ctrlPr>
                              <a:rPr lang="pt-BR" sz="1900" i="1">
                                <a:solidFill>
                                  <a:srgbClr val="FFFF00"/>
                                </a:solidFill>
                                <a:latin typeface="Cambria Math" panose="02040503050406030204" pitchFamily="18" charset="0"/>
                              </a:rPr>
                            </m:ctrlPr>
                          </m:sSubPr>
                          <m:e>
                            <m:r>
                              <a:rPr lang="pt-BR" sz="1900" i="1">
                                <a:solidFill>
                                  <a:srgbClr val="FFFF00"/>
                                </a:solidFill>
                                <a:latin typeface="Cambria Math" panose="02040503050406030204" pitchFamily="18" charset="0"/>
                              </a:rPr>
                              <m:t>𝜁</m:t>
                            </m:r>
                            <m:r>
                              <a:rPr lang="pt-BR" sz="1900" i="1">
                                <a:solidFill>
                                  <a:srgbClr val="FFFF00"/>
                                </a:solidFill>
                                <a:latin typeface="Cambria Math" panose="02040503050406030204" pitchFamily="18" charset="0"/>
                              </a:rPr>
                              <m:t>𝑤</m:t>
                            </m:r>
                          </m:e>
                          <m:sub>
                            <m:r>
                              <a:rPr lang="pt-BR" sz="1900" i="1">
                                <a:solidFill>
                                  <a:srgbClr val="FFFF00"/>
                                </a:solidFill>
                                <a:latin typeface="Cambria Math" panose="02040503050406030204" pitchFamily="18" charset="0"/>
                              </a:rPr>
                              <m:t>𝑛</m:t>
                            </m:r>
                          </m:sub>
                        </m:sSub>
                      </m:den>
                    </m:f>
                  </m:oMath>
                </a14:m>
                <a:r>
                  <a:rPr lang="pt-BR" sz="1900" dirty="0">
                    <a:solidFill>
                      <a:srgbClr val="FFFF00"/>
                    </a:solidFill>
                    <a:latin typeface="Cambria" panose="02040503050406030204" pitchFamily="18" charset="0"/>
                  </a:rPr>
                  <a:t> </a:t>
                </a:r>
              </a:p>
              <a:p>
                <a:pPr marL="0" indent="0">
                  <a:buNone/>
                </a:pPr>
                <a:endParaRPr lang="pt-BR" sz="1900" dirty="0">
                  <a:solidFill>
                    <a:srgbClr val="FFFF00"/>
                  </a:solidFill>
                  <a:latin typeface="Cambria" panose="02040503050406030204" pitchFamily="18" charset="0"/>
                </a:endParaRPr>
              </a:p>
              <a:p>
                <a:pPr marL="0" indent="0">
                  <a:buNone/>
                </a:pPr>
                <a14:m>
                  <m:oMath xmlns:m="http://schemas.openxmlformats.org/officeDocument/2006/math">
                    <m:sSub>
                      <m:sSubPr>
                        <m:ctrlPr>
                          <a:rPr lang="pt-BR" sz="1900" i="1">
                            <a:solidFill>
                              <a:srgbClr val="FFFF00"/>
                            </a:solidFill>
                            <a:latin typeface="Cambria Math" panose="02040503050406030204" pitchFamily="18" charset="0"/>
                          </a:rPr>
                        </m:ctrlPr>
                      </m:sSubPr>
                      <m:e>
                        <m:r>
                          <a:rPr lang="pt-BR" sz="1900" i="1">
                            <a:solidFill>
                              <a:srgbClr val="FFFF00"/>
                            </a:solidFill>
                            <a:latin typeface="Cambria Math" panose="02040503050406030204" pitchFamily="18" charset="0"/>
                          </a:rPr>
                          <m:t>𝑤</m:t>
                        </m:r>
                      </m:e>
                      <m:sub>
                        <m:r>
                          <a:rPr lang="pt-BR" sz="1900" i="1">
                            <a:solidFill>
                              <a:srgbClr val="FFFF00"/>
                            </a:solidFill>
                            <a:latin typeface="Cambria Math" panose="02040503050406030204" pitchFamily="18" charset="0"/>
                          </a:rPr>
                          <m:t>𝑑</m:t>
                        </m:r>
                      </m:sub>
                    </m:sSub>
                    <m:r>
                      <a:rPr lang="pt-BR" sz="1900" i="1">
                        <a:solidFill>
                          <a:srgbClr val="FFFF00"/>
                        </a:solidFill>
                        <a:latin typeface="Cambria Math" panose="02040503050406030204" pitchFamily="18" charset="0"/>
                      </a:rPr>
                      <m:t>=</m:t>
                    </m:r>
                    <m:sSubSup>
                      <m:sSubSupPr>
                        <m:ctrlPr>
                          <a:rPr lang="pt-BR" sz="1900" i="1">
                            <a:solidFill>
                              <a:srgbClr val="FFFF00"/>
                            </a:solidFill>
                            <a:latin typeface="Cambria Math" panose="02040503050406030204" pitchFamily="18" charset="0"/>
                          </a:rPr>
                        </m:ctrlPr>
                      </m:sSubSupPr>
                      <m:e>
                        <m:r>
                          <a:rPr lang="pt-BR" sz="1900" i="1">
                            <a:solidFill>
                              <a:srgbClr val="FFFF00"/>
                            </a:solidFill>
                            <a:latin typeface="Cambria Math" panose="02040503050406030204" pitchFamily="18" charset="0"/>
                          </a:rPr>
                          <m:t>𝑤</m:t>
                        </m:r>
                      </m:e>
                      <m:sub>
                        <m:r>
                          <a:rPr lang="pt-BR" sz="1900" i="1">
                            <a:solidFill>
                              <a:srgbClr val="FFFF00"/>
                            </a:solidFill>
                            <a:latin typeface="Cambria Math" panose="02040503050406030204" pitchFamily="18" charset="0"/>
                          </a:rPr>
                          <m:t>𝑛</m:t>
                        </m:r>
                      </m:sub>
                      <m:sup>
                        <m:r>
                          <a:rPr lang="pt-BR" sz="1900" i="1">
                            <a:solidFill>
                              <a:srgbClr val="FFFF00"/>
                            </a:solidFill>
                            <a:latin typeface="Cambria Math" panose="02040503050406030204" pitchFamily="18" charset="0"/>
                          </a:rPr>
                          <m:t>2</m:t>
                        </m:r>
                      </m:sup>
                    </m:sSubSup>
                    <m:rad>
                      <m:radPr>
                        <m:degHide m:val="on"/>
                        <m:ctrlPr>
                          <a:rPr lang="pt-BR" sz="1900" i="1">
                            <a:solidFill>
                              <a:srgbClr val="FFFF00"/>
                            </a:solidFill>
                            <a:latin typeface="Cambria Math" panose="02040503050406030204" pitchFamily="18" charset="0"/>
                          </a:rPr>
                        </m:ctrlPr>
                      </m:radPr>
                      <m:deg/>
                      <m:e>
                        <m:r>
                          <a:rPr lang="pt-BR" sz="1900" i="1">
                            <a:solidFill>
                              <a:srgbClr val="FFFF00"/>
                            </a:solidFill>
                            <a:latin typeface="Cambria Math" panose="02040503050406030204" pitchFamily="18" charset="0"/>
                          </a:rPr>
                          <m:t>1−</m:t>
                        </m:r>
                        <m:sSup>
                          <m:sSupPr>
                            <m:ctrlPr>
                              <a:rPr lang="pt-BR" sz="1900" i="1">
                                <a:solidFill>
                                  <a:srgbClr val="FFFF00"/>
                                </a:solidFill>
                                <a:latin typeface="Cambria Math" panose="02040503050406030204" pitchFamily="18" charset="0"/>
                              </a:rPr>
                            </m:ctrlPr>
                          </m:sSupPr>
                          <m:e>
                            <m:r>
                              <a:rPr lang="pt-BR" sz="1900" i="1">
                                <a:solidFill>
                                  <a:srgbClr val="FFFF00"/>
                                </a:solidFill>
                                <a:latin typeface="Cambria Math" panose="02040503050406030204" pitchFamily="18" charset="0"/>
                              </a:rPr>
                              <m:t>𝜁</m:t>
                            </m:r>
                          </m:e>
                          <m:sup>
                            <m:r>
                              <a:rPr lang="pt-BR" sz="1900" i="1">
                                <a:solidFill>
                                  <a:srgbClr val="FFFF00"/>
                                </a:solidFill>
                                <a:latin typeface="Cambria Math" panose="02040503050406030204" pitchFamily="18" charset="0"/>
                              </a:rPr>
                              <m:t>2</m:t>
                            </m:r>
                          </m:sup>
                        </m:sSup>
                      </m:e>
                    </m:rad>
                  </m:oMath>
                </a14:m>
                <a:r>
                  <a:rPr lang="pt-BR" sz="1900" dirty="0">
                    <a:solidFill>
                      <a:srgbClr val="FFFF00"/>
                    </a:solidFill>
                    <a:latin typeface="Cambria" panose="02040503050406030204" pitchFamily="18" charset="0"/>
                  </a:rPr>
                  <a:t> </a:t>
                </a:r>
              </a:p>
              <a:p>
                <a:pPr marL="0" indent="0">
                  <a:buNone/>
                </a:pPr>
                <a:endParaRPr lang="pt-BR" sz="2400" dirty="0" smtClean="0">
                  <a:solidFill>
                    <a:srgbClr val="FFFF00"/>
                  </a:solidFill>
                  <a:latin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1" y="1690688"/>
                <a:ext cx="7268570" cy="4486275"/>
              </a:xfrm>
              <a:blipFill>
                <a:blip r:embed="rId2"/>
                <a:stretch>
                  <a:fillRect l="-839" t="-1359"/>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4" name="Imagem 3"/>
          <p:cNvPicPr>
            <a:picLocks noChangeAspect="1"/>
          </p:cNvPicPr>
          <p:nvPr/>
        </p:nvPicPr>
        <p:blipFill>
          <a:blip r:embed="rId4"/>
          <a:stretch>
            <a:fillRect/>
          </a:stretch>
        </p:blipFill>
        <p:spPr>
          <a:xfrm>
            <a:off x="7624924" y="3933825"/>
            <a:ext cx="4350279" cy="2784808"/>
          </a:xfrm>
          <a:prstGeom prst="rect">
            <a:avLst/>
          </a:prstGeom>
        </p:spPr>
      </p:pic>
    </p:spTree>
    <p:extLst>
      <p:ext uri="{BB962C8B-B14F-4D97-AF65-F5344CB8AC3E}">
        <p14:creationId xmlns:p14="http://schemas.microsoft.com/office/powerpoint/2010/main" val="3842819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801333"/>
            <a:ext cx="10515600" cy="4375630"/>
          </a:xfrm>
          <a:ln>
            <a:noFill/>
          </a:ln>
        </p:spPr>
        <p:txBody>
          <a:bodyPr numCol="1">
            <a:normAutofit/>
          </a:bodyPr>
          <a:lstStyle/>
          <a:p>
            <a:pPr marL="0" indent="0">
              <a:buNone/>
            </a:pPr>
            <a:r>
              <a:rPr lang="pt-BR" sz="2400" dirty="0" smtClean="0">
                <a:solidFill>
                  <a:srgbClr val="FFFF00"/>
                </a:solidFill>
                <a:latin typeface="Cambria" panose="02040503050406030204" pitchFamily="18" charset="0"/>
              </a:rPr>
              <a:t>Sistemas de </a:t>
            </a:r>
            <a:r>
              <a:rPr lang="pt-BR" sz="2400" dirty="0">
                <a:solidFill>
                  <a:srgbClr val="FFFF00"/>
                </a:solidFill>
                <a:latin typeface="Cambria" panose="02040503050406030204" pitchFamily="18" charset="0"/>
              </a:rPr>
              <a:t>2ª </a:t>
            </a:r>
            <a:r>
              <a:rPr lang="pt-BR" sz="2400" dirty="0" smtClean="0">
                <a:solidFill>
                  <a:srgbClr val="FFFF00"/>
                </a:solidFill>
                <a:latin typeface="Cambria" panose="02040503050406030204" pitchFamily="18" charset="0"/>
              </a:rPr>
              <a:t>ordem - classificação </a:t>
            </a:r>
            <a:r>
              <a:rPr lang="pt-BR" sz="2400" dirty="0">
                <a:solidFill>
                  <a:srgbClr val="FFFF00"/>
                </a:solidFill>
                <a:latin typeface="Cambria" panose="02040503050406030204" pitchFamily="18" charset="0"/>
              </a:rPr>
              <a:t>quanto ao amortecimento </a:t>
            </a:r>
          </a:p>
          <a:p>
            <a:pPr marL="0" indent="0">
              <a:buNone/>
            </a:pPr>
            <a:r>
              <a:rPr lang="pt-BR" sz="2400" dirty="0" smtClean="0">
                <a:solidFill>
                  <a:srgbClr val="FFFF00"/>
                </a:solidFill>
                <a:latin typeface="Cambria" panose="02040503050406030204" pitchFamily="18" charset="0"/>
              </a:rPr>
              <a:t> </a:t>
            </a:r>
          </a:p>
          <a:p>
            <a:pPr marL="0" indent="0">
              <a:buNone/>
            </a:pPr>
            <a:endParaRPr lang="pt-BR" sz="2400" dirty="0" smtClean="0">
              <a:solidFill>
                <a:srgbClr val="FFFF00"/>
              </a:solidFill>
              <a:latin typeface="Cambria Math" panose="02040503050406030204" pitchFamily="18" charset="0"/>
            </a:endParaRPr>
          </a:p>
          <a:p>
            <a:pPr marL="0" indent="0">
              <a:buNone/>
            </a:pPr>
            <a:endParaRPr lang="pt-BR" sz="2400" dirty="0" smtClean="0">
              <a:solidFill>
                <a:srgbClr val="FFFF00"/>
              </a:solidFill>
              <a:latin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7" name="Imagem 6"/>
          <p:cNvPicPr>
            <a:picLocks noChangeAspect="1"/>
          </p:cNvPicPr>
          <p:nvPr/>
        </p:nvPicPr>
        <p:blipFill>
          <a:blip r:embed="rId3"/>
          <a:stretch>
            <a:fillRect/>
          </a:stretch>
        </p:blipFill>
        <p:spPr>
          <a:xfrm>
            <a:off x="4725608" y="4610220"/>
            <a:ext cx="6753225" cy="1707491"/>
          </a:xfrm>
          <a:prstGeom prst="rect">
            <a:avLst/>
          </a:prstGeom>
        </p:spPr>
      </p:pic>
      <p:pic>
        <p:nvPicPr>
          <p:cNvPr id="10" name="Imagem 9"/>
          <p:cNvPicPr>
            <a:picLocks noChangeAspect="1"/>
          </p:cNvPicPr>
          <p:nvPr/>
        </p:nvPicPr>
        <p:blipFill>
          <a:blip r:embed="rId4"/>
          <a:stretch>
            <a:fillRect/>
          </a:stretch>
        </p:blipFill>
        <p:spPr>
          <a:xfrm>
            <a:off x="713167" y="2637326"/>
            <a:ext cx="6753225" cy="1688307"/>
          </a:xfrm>
          <a:prstGeom prst="rect">
            <a:avLst/>
          </a:prstGeom>
        </p:spPr>
      </p:pic>
    </p:spTree>
    <p:extLst>
      <p:ext uri="{BB962C8B-B14F-4D97-AF65-F5344CB8AC3E}">
        <p14:creationId xmlns:p14="http://schemas.microsoft.com/office/powerpoint/2010/main" val="128002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Modelagem de sistemas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801333"/>
            <a:ext cx="10515600" cy="4375630"/>
          </a:xfrm>
          <a:ln>
            <a:noFill/>
          </a:ln>
        </p:spPr>
        <p:txBody>
          <a:bodyPr numCol="1">
            <a:normAutofit/>
          </a:bodyPr>
          <a:lstStyle/>
          <a:p>
            <a:pPr marL="0" indent="0">
              <a:buNone/>
            </a:pPr>
            <a:r>
              <a:rPr lang="pt-BR" sz="2400" dirty="0" smtClean="0">
                <a:solidFill>
                  <a:srgbClr val="FFFF00"/>
                </a:solidFill>
                <a:latin typeface="Cambria" panose="02040503050406030204" pitchFamily="18" charset="0"/>
              </a:rPr>
              <a:t>Sistemas de 2ª ordem – classificação quanto ao amortecimento </a:t>
            </a:r>
          </a:p>
          <a:p>
            <a:pPr marL="0" indent="0">
              <a:buNone/>
            </a:pPr>
            <a:endParaRPr lang="pt-BR" sz="2400" dirty="0" smtClean="0">
              <a:solidFill>
                <a:srgbClr val="FFFF00"/>
              </a:solidFill>
              <a:latin typeface="Cambria Math" panose="02040503050406030204" pitchFamily="18" charset="0"/>
            </a:endParaRPr>
          </a:p>
          <a:p>
            <a:pPr marL="0" indent="0">
              <a:buNone/>
            </a:pPr>
            <a:endParaRPr lang="pt-BR" sz="2400" dirty="0" smtClean="0">
              <a:solidFill>
                <a:srgbClr val="FFFF00"/>
              </a:solidFill>
              <a:latin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8" name="Imagem 7"/>
          <p:cNvPicPr>
            <a:picLocks noChangeAspect="1"/>
          </p:cNvPicPr>
          <p:nvPr/>
        </p:nvPicPr>
        <p:blipFill>
          <a:blip r:embed="rId3"/>
          <a:stretch>
            <a:fillRect/>
          </a:stretch>
        </p:blipFill>
        <p:spPr>
          <a:xfrm>
            <a:off x="4990441" y="4797651"/>
            <a:ext cx="6763339" cy="1693213"/>
          </a:xfrm>
          <a:prstGeom prst="rect">
            <a:avLst/>
          </a:prstGeom>
        </p:spPr>
      </p:pic>
      <p:pic>
        <p:nvPicPr>
          <p:cNvPr id="9" name="Imagem 8"/>
          <p:cNvPicPr>
            <a:picLocks noChangeAspect="1"/>
          </p:cNvPicPr>
          <p:nvPr/>
        </p:nvPicPr>
        <p:blipFill>
          <a:blip r:embed="rId4"/>
          <a:stretch>
            <a:fillRect/>
          </a:stretch>
        </p:blipFill>
        <p:spPr>
          <a:xfrm>
            <a:off x="712127" y="2750200"/>
            <a:ext cx="6753225" cy="1733550"/>
          </a:xfrm>
          <a:prstGeom prst="rect">
            <a:avLst/>
          </a:prstGeom>
        </p:spPr>
      </p:pic>
    </p:spTree>
    <p:extLst>
      <p:ext uri="{BB962C8B-B14F-4D97-AF65-F5344CB8AC3E}">
        <p14:creationId xmlns:p14="http://schemas.microsoft.com/office/powerpoint/2010/main" val="3182593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Identificação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910687"/>
            <a:ext cx="10515600" cy="4266276"/>
          </a:xfrm>
          <a:ln>
            <a:noFill/>
          </a:ln>
        </p:spPr>
        <p:txBody>
          <a:bodyPr>
            <a:normAutofit/>
          </a:bodyPr>
          <a:lstStyle/>
          <a:p>
            <a:pPr marL="0" indent="0" algn="just">
              <a:buNone/>
            </a:pPr>
            <a:r>
              <a:rPr lang="pt-BR" sz="2000" dirty="0" smtClean="0">
                <a:solidFill>
                  <a:srgbClr val="FFFF00"/>
                </a:solidFill>
                <a:latin typeface="Cambria" panose="02040503050406030204" pitchFamily="18" charset="0"/>
              </a:rPr>
              <a:t>Na </a:t>
            </a:r>
            <a:r>
              <a:rPr lang="pt-BR" sz="2000" dirty="0">
                <a:solidFill>
                  <a:srgbClr val="FFFF00"/>
                </a:solidFill>
                <a:latin typeface="Cambria" panose="02040503050406030204" pitchFamily="18" charset="0"/>
              </a:rPr>
              <a:t>análise e no projeto de sistemas de controle, devemos ter uma base de comparação </a:t>
            </a:r>
            <a:r>
              <a:rPr lang="pt-BR" sz="2000" dirty="0" smtClean="0">
                <a:solidFill>
                  <a:srgbClr val="FFFF00"/>
                </a:solidFill>
                <a:latin typeface="Cambria" panose="02040503050406030204" pitchFamily="18" charset="0"/>
              </a:rPr>
              <a:t>do desempenho </a:t>
            </a:r>
            <a:r>
              <a:rPr lang="pt-BR" sz="2000" dirty="0">
                <a:solidFill>
                  <a:srgbClr val="FFFF00"/>
                </a:solidFill>
                <a:latin typeface="Cambria" panose="02040503050406030204" pitchFamily="18" charset="0"/>
              </a:rPr>
              <a:t>de vários sistemas de controle. Essa base pode ser estabelecida detalhando-se </a:t>
            </a:r>
            <a:r>
              <a:rPr lang="pt-BR" sz="2000" dirty="0" smtClean="0">
                <a:solidFill>
                  <a:srgbClr val="FFFF00"/>
                </a:solidFill>
                <a:latin typeface="Cambria" panose="02040503050406030204" pitchFamily="18" charset="0"/>
              </a:rPr>
              <a:t>sinais de </a:t>
            </a:r>
            <a:r>
              <a:rPr lang="pt-BR" sz="2000" dirty="0">
                <a:solidFill>
                  <a:srgbClr val="FFFF00"/>
                </a:solidFill>
                <a:latin typeface="Cambria" panose="02040503050406030204" pitchFamily="18" charset="0"/>
              </a:rPr>
              <a:t>entrada de teste específicos e, em seguida, comparando-se as respostas dos vários </a:t>
            </a:r>
            <a:r>
              <a:rPr lang="pt-BR" sz="2000" dirty="0" smtClean="0">
                <a:solidFill>
                  <a:srgbClr val="FFFF00"/>
                </a:solidFill>
                <a:latin typeface="Cambria" panose="02040503050406030204" pitchFamily="18" charset="0"/>
              </a:rPr>
              <a:t>sistemas com </a:t>
            </a:r>
            <a:r>
              <a:rPr lang="pt-BR" sz="2000" dirty="0">
                <a:solidFill>
                  <a:srgbClr val="FFFF00"/>
                </a:solidFill>
                <a:latin typeface="Cambria" panose="02040503050406030204" pitchFamily="18" charset="0"/>
              </a:rPr>
              <a:t>esses </a:t>
            </a:r>
            <a:r>
              <a:rPr lang="pt-BR" sz="2000" dirty="0" smtClean="0">
                <a:solidFill>
                  <a:srgbClr val="FFFF00"/>
                </a:solidFill>
                <a:latin typeface="Cambria" panose="02040503050406030204" pitchFamily="18" charset="0"/>
              </a:rPr>
              <a:t>sinais</a:t>
            </a:r>
            <a:r>
              <a:rPr lang="pt-BR" sz="2000" dirty="0" smtClean="0">
                <a:latin typeface="TimesNewRomanPSMT"/>
              </a:rPr>
              <a:t>.</a:t>
            </a:r>
          </a:p>
          <a:p>
            <a:pPr marL="0" indent="0">
              <a:buNone/>
            </a:pPr>
            <a:r>
              <a:rPr lang="pt-BR" sz="2000" dirty="0">
                <a:solidFill>
                  <a:srgbClr val="FFFF00"/>
                </a:solidFill>
                <a:latin typeface="Cambria" panose="02040503050406030204" pitchFamily="18" charset="0"/>
                <a:ea typeface="Cambria" panose="02040503050406030204" pitchFamily="18" charset="0"/>
              </a:rPr>
              <a:t>Os sinais de entrada de teste geralmente utilizados são as </a:t>
            </a:r>
            <a:r>
              <a:rPr lang="pt-BR" sz="2000" dirty="0" smtClean="0">
                <a:solidFill>
                  <a:srgbClr val="FFFF00"/>
                </a:solidFill>
                <a:latin typeface="Cambria" panose="02040503050406030204" pitchFamily="18" charset="0"/>
                <a:ea typeface="Cambria" panose="02040503050406030204" pitchFamily="18" charset="0"/>
              </a:rPr>
              <a:t>funções degrau</a:t>
            </a:r>
            <a:r>
              <a:rPr lang="pt-BR" sz="2000" dirty="0">
                <a:solidFill>
                  <a:srgbClr val="FFFF00"/>
                </a:solidFill>
                <a:latin typeface="Cambria" panose="02040503050406030204" pitchFamily="18" charset="0"/>
                <a:ea typeface="Cambria" panose="02040503050406030204" pitchFamily="18" charset="0"/>
              </a:rPr>
              <a:t>, rampa, parábola de aceleração, impulso, senoidais e ruído </a:t>
            </a:r>
            <a:r>
              <a:rPr lang="pt-BR" sz="2000" dirty="0" smtClean="0">
                <a:solidFill>
                  <a:srgbClr val="FFFF00"/>
                </a:solidFill>
                <a:latin typeface="Cambria" panose="02040503050406030204" pitchFamily="18" charset="0"/>
                <a:ea typeface="Cambria" panose="02040503050406030204" pitchFamily="18" charset="0"/>
              </a:rPr>
              <a:t>branco.</a:t>
            </a:r>
          </a:p>
          <a:p>
            <a:pPr marL="0" indent="0">
              <a:buNone/>
            </a:pPr>
            <a:endParaRPr lang="pt-BR" sz="2000" dirty="0">
              <a:solidFill>
                <a:srgbClr val="FFFF00"/>
              </a:solidFill>
              <a:latin typeface="Cambria" panose="02040503050406030204" pitchFamily="18" charset="0"/>
              <a:ea typeface="Cambria" panose="02040503050406030204" pitchFamily="18" charset="0"/>
            </a:endParaRPr>
          </a:p>
          <a:p>
            <a:pPr marL="0" indent="0">
              <a:buNone/>
            </a:pPr>
            <a:r>
              <a:rPr lang="pt-BR" sz="2000" dirty="0" smtClean="0">
                <a:solidFill>
                  <a:srgbClr val="FFFF00"/>
                </a:solidFill>
                <a:latin typeface="Cambria" panose="02040503050406030204" pitchFamily="18" charset="0"/>
                <a:ea typeface="Cambria" panose="02040503050406030204" pitchFamily="18" charset="0"/>
              </a:rPr>
              <a:t>O processo de identificação desse tipo mais comum é a resposta ao degrau.</a:t>
            </a: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3131289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Controladores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smtClean="0">
                <a:solidFill>
                  <a:srgbClr val="FFFF00"/>
                </a:solidFill>
                <a:latin typeface="Cambria" panose="02040503050406030204" pitchFamily="18" charset="0"/>
              </a:rPr>
              <a:t>Ação de controle é o tipo de processamento que o controlador realiza sobre o sinal de erro para gerar o sinal aplicado à planta. O meio de aplicar as ações de controle é através dos controladores.</a:t>
            </a:r>
            <a:endParaRPr lang="pt-BR" sz="2400" dirty="0">
              <a:solidFill>
                <a:srgbClr val="FFFF00"/>
              </a:solidFill>
              <a:latin typeface="Cambria" panose="02040503050406030204" pitchFamily="18" charset="0"/>
            </a:endParaRPr>
          </a:p>
          <a:p>
            <a:pPr marL="0" indent="0">
              <a:buNone/>
            </a:pPr>
            <a:r>
              <a:rPr lang="pt-BR" sz="2400" dirty="0">
                <a:solidFill>
                  <a:srgbClr val="FFFF00"/>
                </a:solidFill>
                <a:latin typeface="Cambria" panose="02040503050406030204" pitchFamily="18" charset="0"/>
              </a:rPr>
              <a:t>M</a:t>
            </a:r>
            <a:r>
              <a:rPr lang="pt-BR" sz="2400" dirty="0" smtClean="0">
                <a:solidFill>
                  <a:srgbClr val="FFFF00"/>
                </a:solidFill>
                <a:latin typeface="Cambria" panose="02040503050406030204" pitchFamily="18" charset="0"/>
              </a:rPr>
              <a:t>ais </a:t>
            </a:r>
            <a:r>
              <a:rPr lang="pt-BR" sz="2400" dirty="0">
                <a:solidFill>
                  <a:srgbClr val="FFFF00"/>
                </a:solidFill>
                <a:latin typeface="Cambria" panose="02040503050406030204" pitchFamily="18" charset="0"/>
              </a:rPr>
              <a:t>da metade dos controladores industriais em uso </a:t>
            </a:r>
            <a:r>
              <a:rPr lang="pt-BR" sz="2400" dirty="0" smtClean="0">
                <a:solidFill>
                  <a:srgbClr val="FFFF00"/>
                </a:solidFill>
                <a:latin typeface="Cambria" panose="02040503050406030204" pitchFamily="18" charset="0"/>
              </a:rPr>
              <a:t>atualmente emprega </a:t>
            </a:r>
            <a:r>
              <a:rPr lang="pt-BR" sz="2400" dirty="0">
                <a:solidFill>
                  <a:srgbClr val="FFFF00"/>
                </a:solidFill>
                <a:latin typeface="Cambria" panose="02040503050406030204" pitchFamily="18" charset="0"/>
              </a:rPr>
              <a:t>esquemas de controle PID ou PID modificado</a:t>
            </a:r>
            <a:r>
              <a:rPr lang="pt-BR" sz="2400" dirty="0" smtClean="0">
                <a:solidFill>
                  <a:srgbClr val="FFFF00"/>
                </a:solidFill>
                <a:latin typeface="Cambria" panose="02040503050406030204" pitchFamily="18" charset="0"/>
              </a:rPr>
              <a:t>.</a:t>
            </a:r>
          </a:p>
          <a:p>
            <a:pPr marL="0" indent="0">
              <a:buNone/>
            </a:pPr>
            <a:r>
              <a:rPr lang="pt-BR" sz="2400" dirty="0" smtClean="0">
                <a:solidFill>
                  <a:srgbClr val="FFFF00"/>
                </a:solidFill>
                <a:latin typeface="Cambria" panose="02040503050406030204" pitchFamily="18" charset="0"/>
              </a:rPr>
              <a:t>Ações de controle:</a:t>
            </a:r>
          </a:p>
          <a:p>
            <a:r>
              <a:rPr lang="pt-BR" sz="2400" dirty="0" smtClean="0">
                <a:solidFill>
                  <a:srgbClr val="FFFF00"/>
                </a:solidFill>
                <a:latin typeface="Cambria" panose="02040503050406030204" pitchFamily="18" charset="0"/>
              </a:rPr>
              <a:t>Proporcional</a:t>
            </a:r>
          </a:p>
          <a:p>
            <a:r>
              <a:rPr lang="pt-BR" sz="2400" dirty="0" smtClean="0">
                <a:solidFill>
                  <a:srgbClr val="FFFF00"/>
                </a:solidFill>
                <a:latin typeface="Cambria" panose="02040503050406030204" pitchFamily="18" charset="0"/>
              </a:rPr>
              <a:t>Derivativa</a:t>
            </a:r>
          </a:p>
          <a:p>
            <a:r>
              <a:rPr lang="pt-BR" sz="2400" dirty="0" smtClean="0">
                <a:solidFill>
                  <a:srgbClr val="FFFF00"/>
                </a:solidFill>
                <a:latin typeface="Cambria" panose="02040503050406030204" pitchFamily="18" charset="0"/>
              </a:rPr>
              <a:t>integrativa</a:t>
            </a:r>
            <a:endParaRPr lang="pt-BR" sz="18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905076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Lugar Geométrico das Raízes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lgn="just">
              <a:buNone/>
            </a:pPr>
            <a:r>
              <a:rPr lang="pt-BR" sz="2400" dirty="0">
                <a:solidFill>
                  <a:srgbClr val="FFFF00"/>
                </a:solidFill>
                <a:latin typeface="Cambria" panose="02040503050406030204" pitchFamily="18" charset="0"/>
              </a:rPr>
              <a:t>O método do lugar das Raízes foi criado por R. Evans em 1953. Permite estudar </a:t>
            </a:r>
            <a:r>
              <a:rPr lang="pt-BR" sz="2400" dirty="0" smtClean="0">
                <a:solidFill>
                  <a:srgbClr val="FFFF00"/>
                </a:solidFill>
                <a:latin typeface="Cambria" panose="02040503050406030204" pitchFamily="18" charset="0"/>
              </a:rPr>
              <a:t>a evolução </a:t>
            </a:r>
            <a:r>
              <a:rPr lang="pt-BR" sz="2400" dirty="0">
                <a:solidFill>
                  <a:srgbClr val="FFFF00"/>
                </a:solidFill>
                <a:latin typeface="Cambria" panose="02040503050406030204" pitchFamily="18" charset="0"/>
              </a:rPr>
              <a:t>das raízes de uma equação, quando um parâmetro é variado </a:t>
            </a:r>
            <a:r>
              <a:rPr lang="pt-BR" sz="2400" dirty="0" smtClean="0">
                <a:solidFill>
                  <a:srgbClr val="FFFF00"/>
                </a:solidFill>
                <a:latin typeface="Cambria" panose="02040503050406030204" pitchFamily="18" charset="0"/>
              </a:rPr>
              <a:t>continuamente.</a:t>
            </a:r>
          </a:p>
          <a:p>
            <a:pPr marL="0" indent="0" algn="just">
              <a:buNone/>
            </a:pPr>
            <a:endParaRPr lang="pt-BR" sz="2400" dirty="0">
              <a:solidFill>
                <a:srgbClr val="FFFF00"/>
              </a:solidFill>
              <a:latin typeface="Cambria" panose="02040503050406030204" pitchFamily="18" charset="0"/>
              <a:ea typeface="Cambria" panose="02040503050406030204" pitchFamily="18" charset="0"/>
            </a:endParaRPr>
          </a:p>
          <a:p>
            <a:pPr marL="0" indent="0" algn="just">
              <a:buNone/>
            </a:pPr>
            <a:r>
              <a:rPr lang="pt-BR" sz="2400" dirty="0" smtClean="0">
                <a:solidFill>
                  <a:srgbClr val="FFFF00"/>
                </a:solidFill>
                <a:latin typeface="Cambria" panose="02040503050406030204" pitchFamily="18" charset="0"/>
                <a:ea typeface="Cambria" panose="02040503050406030204" pitchFamily="18" charset="0"/>
              </a:rPr>
              <a:t>A partir da equação característica do sistema em malha fechada pode-se obter o LRG do sistema.</a:t>
            </a:r>
            <a:endParaRPr lang="pt-BR" sz="24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mc:AlternateContent xmlns:mc="http://schemas.openxmlformats.org/markup-compatibility/2006">
        <mc:Choice xmlns:a14="http://schemas.microsoft.com/office/drawing/2010/main" Requires="a14">
          <p:sp>
            <p:nvSpPr>
              <p:cNvPr id="5" name="Retângulo 4"/>
              <p:cNvSpPr/>
              <p:nvPr/>
            </p:nvSpPr>
            <p:spPr>
              <a:xfrm>
                <a:off x="7419931" y="4763069"/>
                <a:ext cx="2329164" cy="680699"/>
              </a:xfrm>
              <a:prstGeom prst="rect">
                <a:avLst/>
              </a:prstGeom>
            </p:spPr>
            <p:txBody>
              <a:bodyPr wrap="none">
                <a:spAutoFit/>
              </a:bodyPr>
              <a:lstStyle/>
              <a:p>
                <a14:m>
                  <m:oMath xmlns:m="http://schemas.openxmlformats.org/officeDocument/2006/math">
                    <m:f>
                      <m:fPr>
                        <m:ctrlPr>
                          <a:rPr lang="pt-BR" sz="2400" i="1" dirty="0" smtClean="0">
                            <a:solidFill>
                              <a:srgbClr val="FFC000"/>
                            </a:solidFill>
                            <a:latin typeface="Cambria Math" panose="02040503050406030204" pitchFamily="18" charset="0"/>
                          </a:rPr>
                        </m:ctrlPr>
                      </m:fPr>
                      <m:num>
                        <m:r>
                          <a:rPr lang="pt-BR" sz="2400" i="1" dirty="0">
                            <a:solidFill>
                              <a:srgbClr val="FFC000"/>
                            </a:solidFill>
                            <a:latin typeface="Cambria Math" panose="02040503050406030204" pitchFamily="18" charset="0"/>
                          </a:rPr>
                          <m:t>𝐶</m:t>
                        </m:r>
                        <m:r>
                          <a:rPr lang="pt-BR" sz="2400" i="1" dirty="0">
                            <a:solidFill>
                              <a:srgbClr val="FFC000"/>
                            </a:solidFill>
                            <a:latin typeface="Cambria Math" panose="02040503050406030204" pitchFamily="18" charset="0"/>
                          </a:rPr>
                          <m:t>(</m:t>
                        </m:r>
                        <m:r>
                          <a:rPr lang="pt-BR" sz="2400" i="1" dirty="0">
                            <a:solidFill>
                              <a:srgbClr val="FFC000"/>
                            </a:solidFill>
                            <a:latin typeface="Cambria Math" panose="02040503050406030204" pitchFamily="18" charset="0"/>
                          </a:rPr>
                          <m:t>𝑠</m:t>
                        </m:r>
                        <m:r>
                          <a:rPr lang="pt-BR" sz="2400" i="1" dirty="0">
                            <a:solidFill>
                              <a:srgbClr val="FFC000"/>
                            </a:solidFill>
                            <a:latin typeface="Cambria Math" panose="02040503050406030204" pitchFamily="18" charset="0"/>
                          </a:rPr>
                          <m:t>)</m:t>
                        </m:r>
                      </m:num>
                      <m:den>
                        <m:r>
                          <a:rPr lang="pt-BR" sz="2400" i="1" dirty="0">
                            <a:solidFill>
                              <a:srgbClr val="FFC000"/>
                            </a:solidFill>
                            <a:latin typeface="Cambria Math" panose="02040503050406030204" pitchFamily="18" charset="0"/>
                          </a:rPr>
                          <m:t>𝑅</m:t>
                        </m:r>
                        <m:r>
                          <a:rPr lang="pt-BR" sz="2400" i="1" dirty="0">
                            <a:solidFill>
                              <a:srgbClr val="FFC000"/>
                            </a:solidFill>
                            <a:latin typeface="Cambria Math" panose="02040503050406030204" pitchFamily="18" charset="0"/>
                          </a:rPr>
                          <m:t>(</m:t>
                        </m:r>
                        <m:r>
                          <a:rPr lang="pt-BR" sz="2400" i="1" dirty="0">
                            <a:solidFill>
                              <a:srgbClr val="FFC000"/>
                            </a:solidFill>
                            <a:latin typeface="Cambria Math" panose="02040503050406030204" pitchFamily="18" charset="0"/>
                          </a:rPr>
                          <m:t>𝑠</m:t>
                        </m:r>
                        <m:r>
                          <a:rPr lang="pt-BR" sz="2400" i="1" dirty="0">
                            <a:solidFill>
                              <a:srgbClr val="FFC000"/>
                            </a:solidFill>
                            <a:latin typeface="Cambria Math" panose="02040503050406030204" pitchFamily="18" charset="0"/>
                          </a:rPr>
                          <m:t>)</m:t>
                        </m:r>
                      </m:den>
                    </m:f>
                  </m:oMath>
                </a14:m>
                <a:r>
                  <a:rPr lang="pt-BR" sz="2400" dirty="0">
                    <a:solidFill>
                      <a:srgbClr val="FFC000"/>
                    </a:solidFill>
                    <a:latin typeface="Cambria" panose="02040503050406030204" pitchFamily="18" charset="0"/>
                  </a:rPr>
                  <a:t> </a:t>
                </a:r>
                <a:r>
                  <a:rPr lang="pt-BR" sz="2400" dirty="0" smtClean="0">
                    <a:solidFill>
                      <a:srgbClr val="FFC000"/>
                    </a:solidFill>
                    <a:latin typeface="Cambria" panose="02040503050406030204" pitchFamily="18" charset="0"/>
                  </a:rPr>
                  <a:t>= </a:t>
                </a:r>
                <a14:m>
                  <m:oMath xmlns:m="http://schemas.openxmlformats.org/officeDocument/2006/math">
                    <m:f>
                      <m:fPr>
                        <m:ctrlPr>
                          <a:rPr lang="pt-BR" sz="2400" i="1" dirty="0">
                            <a:solidFill>
                              <a:srgbClr val="FFC000"/>
                            </a:solidFill>
                            <a:latin typeface="Cambria Math" panose="02040503050406030204" pitchFamily="18" charset="0"/>
                          </a:rPr>
                        </m:ctrlPr>
                      </m:fPr>
                      <m:num>
                        <m:r>
                          <a:rPr lang="pt-BR" sz="2400" b="0" i="1" dirty="0" smtClean="0">
                            <a:solidFill>
                              <a:srgbClr val="FFC000"/>
                            </a:solidFill>
                            <a:latin typeface="Cambria Math" panose="02040503050406030204" pitchFamily="18" charset="0"/>
                          </a:rPr>
                          <m:t>𝐾𝐺</m:t>
                        </m:r>
                        <m:r>
                          <a:rPr lang="pt-BR" sz="2400" i="1" dirty="0">
                            <a:solidFill>
                              <a:srgbClr val="FFC000"/>
                            </a:solidFill>
                            <a:latin typeface="Cambria Math" panose="02040503050406030204" pitchFamily="18" charset="0"/>
                          </a:rPr>
                          <m:t>(</m:t>
                        </m:r>
                        <m:r>
                          <a:rPr lang="pt-BR" sz="2400" i="1" dirty="0">
                            <a:solidFill>
                              <a:srgbClr val="FFC000"/>
                            </a:solidFill>
                            <a:latin typeface="Cambria Math" panose="02040503050406030204" pitchFamily="18" charset="0"/>
                          </a:rPr>
                          <m:t>𝑠</m:t>
                        </m:r>
                        <m:r>
                          <a:rPr lang="pt-BR" sz="2400" i="1" dirty="0">
                            <a:solidFill>
                              <a:srgbClr val="FFC000"/>
                            </a:solidFill>
                            <a:latin typeface="Cambria Math" panose="02040503050406030204" pitchFamily="18" charset="0"/>
                          </a:rPr>
                          <m:t>)</m:t>
                        </m:r>
                      </m:num>
                      <m:den>
                        <m:r>
                          <a:rPr lang="pt-BR" sz="2400" b="0" i="1" dirty="0" smtClean="0">
                            <a:solidFill>
                              <a:srgbClr val="FFC000"/>
                            </a:solidFill>
                            <a:latin typeface="Cambria Math" panose="02040503050406030204" pitchFamily="18" charset="0"/>
                          </a:rPr>
                          <m:t>1+</m:t>
                        </m:r>
                        <m:r>
                          <a:rPr lang="pt-BR" sz="2400" b="0" i="1" dirty="0" smtClean="0">
                            <a:solidFill>
                              <a:srgbClr val="FFC000"/>
                            </a:solidFill>
                            <a:latin typeface="Cambria Math" panose="02040503050406030204" pitchFamily="18" charset="0"/>
                          </a:rPr>
                          <m:t>𝐾𝐻</m:t>
                        </m:r>
                        <m:r>
                          <a:rPr lang="pt-BR" sz="2400" b="0" i="1" dirty="0" smtClean="0">
                            <a:solidFill>
                              <a:srgbClr val="FFC000"/>
                            </a:solidFill>
                            <a:latin typeface="Cambria Math" panose="02040503050406030204" pitchFamily="18" charset="0"/>
                          </a:rPr>
                          <m:t>(</m:t>
                        </m:r>
                        <m:r>
                          <a:rPr lang="pt-BR" sz="2400" b="0" i="1" dirty="0" smtClean="0">
                            <a:solidFill>
                              <a:srgbClr val="FFC000"/>
                            </a:solidFill>
                            <a:latin typeface="Cambria Math" panose="02040503050406030204" pitchFamily="18" charset="0"/>
                          </a:rPr>
                          <m:t>𝑠</m:t>
                        </m:r>
                        <m:r>
                          <a:rPr lang="pt-BR" sz="2400" b="0" i="1" dirty="0" smtClean="0">
                            <a:solidFill>
                              <a:srgbClr val="FFC000"/>
                            </a:solidFill>
                            <a:latin typeface="Cambria Math" panose="02040503050406030204" pitchFamily="18" charset="0"/>
                          </a:rPr>
                          <m:t>)</m:t>
                        </m:r>
                        <m:r>
                          <a:rPr lang="pt-BR" sz="2400" b="0" i="1" dirty="0" smtClean="0">
                            <a:solidFill>
                              <a:srgbClr val="FFC000"/>
                            </a:solidFill>
                            <a:latin typeface="Cambria Math" panose="02040503050406030204" pitchFamily="18" charset="0"/>
                          </a:rPr>
                          <m:t>𝐺</m:t>
                        </m:r>
                        <m:r>
                          <a:rPr lang="pt-BR" sz="2400" i="1" dirty="0">
                            <a:solidFill>
                              <a:srgbClr val="FFC000"/>
                            </a:solidFill>
                            <a:latin typeface="Cambria Math" panose="02040503050406030204" pitchFamily="18" charset="0"/>
                          </a:rPr>
                          <m:t>(</m:t>
                        </m:r>
                        <m:r>
                          <a:rPr lang="pt-BR" sz="2400" i="1" dirty="0">
                            <a:solidFill>
                              <a:srgbClr val="FFC000"/>
                            </a:solidFill>
                            <a:latin typeface="Cambria Math" panose="02040503050406030204" pitchFamily="18" charset="0"/>
                          </a:rPr>
                          <m:t>𝑠</m:t>
                        </m:r>
                        <m:r>
                          <a:rPr lang="pt-BR" sz="2400" i="1" dirty="0">
                            <a:solidFill>
                              <a:srgbClr val="FFC000"/>
                            </a:solidFill>
                            <a:latin typeface="Cambria Math" panose="02040503050406030204" pitchFamily="18" charset="0"/>
                          </a:rPr>
                          <m:t>)</m:t>
                        </m:r>
                      </m:den>
                    </m:f>
                  </m:oMath>
                </a14:m>
                <a:endParaRPr lang="pt-BR" sz="2400" dirty="0">
                  <a:solidFill>
                    <a:srgbClr val="FFFF00"/>
                  </a:solidFill>
                  <a:latin typeface="Cambria" panose="02040503050406030204" pitchFamily="18" charset="0"/>
                </a:endParaRPr>
              </a:p>
            </p:txBody>
          </p:sp>
        </mc:Choice>
        <mc:Fallback>
          <p:sp>
            <p:nvSpPr>
              <p:cNvPr id="5" name="Retângulo 4"/>
              <p:cNvSpPr>
                <a:spLocks noRot="1" noChangeAspect="1" noMove="1" noResize="1" noEditPoints="1" noAdjustHandles="1" noChangeArrowheads="1" noChangeShapeType="1" noTextEdit="1"/>
              </p:cNvSpPr>
              <p:nvPr/>
            </p:nvSpPr>
            <p:spPr>
              <a:xfrm>
                <a:off x="7419931" y="4763069"/>
                <a:ext cx="2329164" cy="680699"/>
              </a:xfrm>
              <a:prstGeom prst="rect">
                <a:avLst/>
              </a:prstGeom>
              <a:blipFill>
                <a:blip r:embed="rId3"/>
                <a:stretch>
                  <a:fillRect/>
                </a:stretch>
              </a:blipFill>
            </p:spPr>
            <p:txBody>
              <a:bodyPr/>
              <a:lstStyle/>
              <a:p>
                <a:r>
                  <a:rPr lang="pt-BR">
                    <a:noFill/>
                  </a:rPr>
                  <a:t> </a:t>
                </a:r>
              </a:p>
            </p:txBody>
          </p:sp>
        </mc:Fallback>
      </mc:AlternateContent>
      <p:pic>
        <p:nvPicPr>
          <p:cNvPr id="7" name="Imagem 6"/>
          <p:cNvPicPr>
            <a:picLocks noChangeAspect="1"/>
          </p:cNvPicPr>
          <p:nvPr/>
        </p:nvPicPr>
        <p:blipFill>
          <a:blip r:embed="rId4"/>
          <a:stretch>
            <a:fillRect/>
          </a:stretch>
        </p:blipFill>
        <p:spPr>
          <a:xfrm>
            <a:off x="1490876" y="4763069"/>
            <a:ext cx="4324350" cy="1704975"/>
          </a:xfrm>
          <a:prstGeom prst="rect">
            <a:avLst/>
          </a:prstGeom>
        </p:spPr>
      </p:pic>
      <mc:AlternateContent xmlns:mc="http://schemas.openxmlformats.org/markup-compatibility/2006">
        <mc:Choice xmlns:a14="http://schemas.microsoft.com/office/drawing/2010/main" Requires="a14">
          <p:sp>
            <p:nvSpPr>
              <p:cNvPr id="8" name="Retângulo 7"/>
              <p:cNvSpPr/>
              <p:nvPr/>
            </p:nvSpPr>
            <p:spPr>
              <a:xfrm>
                <a:off x="6467902" y="5889924"/>
                <a:ext cx="2248372" cy="400110"/>
              </a:xfrm>
              <a:prstGeom prst="rect">
                <a:avLst/>
              </a:prstGeom>
            </p:spPr>
            <p:txBody>
              <a:bodyPr wrap="none">
                <a:spAutoFit/>
              </a:bodyPr>
              <a:lstStyle/>
              <a:p>
                <a14:m>
                  <m:oMath xmlns:m="http://schemas.openxmlformats.org/officeDocument/2006/math">
                    <m:r>
                      <a:rPr lang="pt-BR" sz="2000" i="1" dirty="0" smtClean="0">
                        <a:solidFill>
                          <a:srgbClr val="FFC000"/>
                        </a:solidFill>
                        <a:latin typeface="Cambria Math" panose="02040503050406030204" pitchFamily="18" charset="0"/>
                      </a:rPr>
                      <m:t>1+</m:t>
                    </m:r>
                    <m:r>
                      <a:rPr lang="pt-BR" sz="2000" i="1" dirty="0" smtClean="0">
                        <a:solidFill>
                          <a:srgbClr val="FFC000"/>
                        </a:solidFill>
                        <a:latin typeface="Cambria Math" panose="02040503050406030204" pitchFamily="18" charset="0"/>
                      </a:rPr>
                      <m:t>𝐾𝐻</m:t>
                    </m:r>
                    <m:r>
                      <a:rPr lang="pt-BR" sz="2000" i="1" dirty="0" smtClean="0">
                        <a:solidFill>
                          <a:srgbClr val="FFC000"/>
                        </a:solidFill>
                        <a:latin typeface="Cambria Math" panose="02040503050406030204" pitchFamily="18" charset="0"/>
                      </a:rPr>
                      <m:t>(</m:t>
                    </m:r>
                    <m:r>
                      <a:rPr lang="pt-BR" sz="2000" i="1" dirty="0" smtClean="0">
                        <a:solidFill>
                          <a:srgbClr val="FFC000"/>
                        </a:solidFill>
                        <a:latin typeface="Cambria Math" panose="02040503050406030204" pitchFamily="18" charset="0"/>
                      </a:rPr>
                      <m:t>𝑠</m:t>
                    </m:r>
                    <m:r>
                      <a:rPr lang="pt-BR" sz="2000" i="1" dirty="0" smtClean="0">
                        <a:solidFill>
                          <a:srgbClr val="FFC000"/>
                        </a:solidFill>
                        <a:latin typeface="Cambria Math" panose="02040503050406030204" pitchFamily="18" charset="0"/>
                      </a:rPr>
                      <m:t>)</m:t>
                    </m:r>
                    <m:r>
                      <a:rPr lang="pt-BR" sz="2000" i="1" dirty="0" smtClean="0">
                        <a:solidFill>
                          <a:srgbClr val="FFC000"/>
                        </a:solidFill>
                        <a:latin typeface="Cambria Math" panose="02040503050406030204" pitchFamily="18" charset="0"/>
                      </a:rPr>
                      <m:t>𝐺</m:t>
                    </m:r>
                    <m:r>
                      <a:rPr lang="pt-BR" sz="2000" i="1" dirty="0">
                        <a:solidFill>
                          <a:srgbClr val="FFC000"/>
                        </a:solidFill>
                        <a:latin typeface="Cambria Math" panose="02040503050406030204" pitchFamily="18" charset="0"/>
                      </a:rPr>
                      <m:t>(</m:t>
                    </m:r>
                    <m:r>
                      <a:rPr lang="pt-BR" sz="2000" i="1" dirty="0">
                        <a:solidFill>
                          <a:srgbClr val="FFC000"/>
                        </a:solidFill>
                        <a:latin typeface="Cambria Math" panose="02040503050406030204" pitchFamily="18" charset="0"/>
                      </a:rPr>
                      <m:t>𝑠</m:t>
                    </m:r>
                    <m:r>
                      <a:rPr lang="pt-BR" sz="2000" i="1" dirty="0">
                        <a:solidFill>
                          <a:srgbClr val="FFC000"/>
                        </a:solidFill>
                        <a:latin typeface="Cambria Math" panose="02040503050406030204" pitchFamily="18" charset="0"/>
                      </a:rPr>
                      <m:t>)</m:t>
                    </m:r>
                  </m:oMath>
                </a14:m>
                <a:r>
                  <a:rPr lang="pt-BR" sz="2000" dirty="0" smtClean="0">
                    <a:solidFill>
                      <a:srgbClr val="FFC000"/>
                    </a:solidFill>
                    <a:latin typeface="Cambria" panose="02040503050406030204" pitchFamily="18" charset="0"/>
                  </a:rPr>
                  <a:t> = 0</a:t>
                </a:r>
                <a:endParaRPr lang="pt-BR" sz="2000" dirty="0">
                  <a:solidFill>
                    <a:srgbClr val="FFFF00"/>
                  </a:solidFill>
                  <a:latin typeface="Cambria" panose="02040503050406030204" pitchFamily="18" charset="0"/>
                </a:endParaRPr>
              </a:p>
            </p:txBody>
          </p:sp>
        </mc:Choice>
        <mc:Fallback>
          <p:sp>
            <p:nvSpPr>
              <p:cNvPr id="8" name="Retângulo 7"/>
              <p:cNvSpPr>
                <a:spLocks noRot="1" noChangeAspect="1" noMove="1" noResize="1" noEditPoints="1" noAdjustHandles="1" noChangeArrowheads="1" noChangeShapeType="1" noTextEdit="1"/>
              </p:cNvSpPr>
              <p:nvPr/>
            </p:nvSpPr>
            <p:spPr>
              <a:xfrm>
                <a:off x="6467902" y="5889924"/>
                <a:ext cx="2248372" cy="400110"/>
              </a:xfrm>
              <a:prstGeom prst="rect">
                <a:avLst/>
              </a:prstGeom>
              <a:blipFill>
                <a:blip r:embed="rId5"/>
                <a:stretch>
                  <a:fillRect t="-7576" r="-1897" b="-25758"/>
                </a:stretch>
              </a:blipFill>
            </p:spPr>
            <p:txBody>
              <a:bodyPr/>
              <a:lstStyle/>
              <a:p>
                <a:r>
                  <a:rPr lang="pt-BR">
                    <a:noFill/>
                  </a:rPr>
                  <a:t> </a:t>
                </a:r>
              </a:p>
            </p:txBody>
          </p:sp>
        </mc:Fallback>
      </mc:AlternateContent>
      <p:sp>
        <p:nvSpPr>
          <p:cNvPr id="9" name="CaixaDeTexto 8"/>
          <p:cNvSpPr txBox="1"/>
          <p:nvPr/>
        </p:nvSpPr>
        <p:spPr>
          <a:xfrm>
            <a:off x="8853441" y="6116312"/>
            <a:ext cx="2661691" cy="369332"/>
          </a:xfrm>
          <a:prstGeom prst="rect">
            <a:avLst/>
          </a:prstGeom>
          <a:noFill/>
        </p:spPr>
        <p:txBody>
          <a:bodyPr wrap="none" rtlCol="0">
            <a:spAutoFit/>
          </a:bodyPr>
          <a:lstStyle/>
          <a:p>
            <a:pPr marL="285750" indent="-285750">
              <a:buFont typeface="Wingdings" panose="05000000000000000000" pitchFamily="2" charset="2"/>
              <a:buChar char="Ø"/>
            </a:pPr>
            <a:r>
              <a:rPr lang="pt-BR" dirty="0">
                <a:solidFill>
                  <a:srgbClr val="FFFF00"/>
                </a:solidFill>
                <a:latin typeface="Cambria" panose="02040503050406030204" pitchFamily="18" charset="0"/>
              </a:rPr>
              <a:t>equação </a:t>
            </a:r>
            <a:r>
              <a:rPr lang="pt-BR" dirty="0" smtClean="0">
                <a:solidFill>
                  <a:srgbClr val="FFFF00"/>
                </a:solidFill>
                <a:latin typeface="Cambria" panose="02040503050406030204" pitchFamily="18" charset="0"/>
              </a:rPr>
              <a:t>característica</a:t>
            </a:r>
            <a:endParaRPr lang="pt-BR" dirty="0">
              <a:solidFill>
                <a:srgbClr val="FFFF00"/>
              </a:solidFill>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0" name="Retângulo 9"/>
              <p:cNvSpPr/>
              <p:nvPr/>
            </p:nvSpPr>
            <p:spPr>
              <a:xfrm>
                <a:off x="7012040" y="6316367"/>
                <a:ext cx="1381404" cy="338554"/>
              </a:xfrm>
              <a:prstGeom prst="rect">
                <a:avLst/>
              </a:prstGeom>
            </p:spPr>
            <p:txBody>
              <a:bodyPr wrap="none">
                <a:spAutoFit/>
              </a:bodyPr>
              <a:lstStyle/>
              <a:p>
                <a:r>
                  <a:rPr lang="pt-BR" sz="1600" dirty="0" smtClean="0">
                    <a:solidFill>
                      <a:srgbClr val="FFC000"/>
                    </a:solidFill>
                  </a:rPr>
                  <a:t>0 </a:t>
                </a:r>
                <a14:m>
                  <m:oMath xmlns:m="http://schemas.openxmlformats.org/officeDocument/2006/math">
                    <m:r>
                      <a:rPr lang="pt-BR" sz="1600" i="1" dirty="0" smtClean="0">
                        <a:solidFill>
                          <a:srgbClr val="FFC000"/>
                        </a:solidFill>
                        <a:latin typeface="Cambria Math" panose="02040503050406030204" pitchFamily="18" charset="0"/>
                      </a:rPr>
                      <m:t>≤</m:t>
                    </m:r>
                    <m:r>
                      <a:rPr lang="pt-BR" sz="1600" i="1" dirty="0" smtClean="0">
                        <a:solidFill>
                          <a:srgbClr val="FFC000"/>
                        </a:solidFill>
                        <a:latin typeface="Cambria Math" panose="02040503050406030204" pitchFamily="18" charset="0"/>
                      </a:rPr>
                      <m:t>𝐾</m:t>
                    </m:r>
                    <m:r>
                      <a:rPr lang="pt-BR" sz="1600" b="0" i="1" dirty="0" smtClean="0">
                        <a:solidFill>
                          <a:srgbClr val="FFC000"/>
                        </a:solidFill>
                        <a:latin typeface="Cambria Math" panose="02040503050406030204" pitchFamily="18" charset="0"/>
                      </a:rPr>
                      <m:t>≤+</m:t>
                    </m:r>
                    <m:r>
                      <a:rPr lang="pt-BR" sz="1600" b="0" i="1" dirty="0" smtClean="0">
                        <a:solidFill>
                          <a:srgbClr val="FFC000"/>
                        </a:solidFill>
                        <a:latin typeface="Cambria Math" panose="02040503050406030204" pitchFamily="18" charset="0"/>
                        <a:ea typeface="Cambria Math" panose="02040503050406030204" pitchFamily="18" charset="0"/>
                      </a:rPr>
                      <m:t>∞</m:t>
                    </m:r>
                  </m:oMath>
                </a14:m>
                <a:r>
                  <a:rPr lang="pt-BR" sz="1600" dirty="0" smtClean="0">
                    <a:solidFill>
                      <a:srgbClr val="FFC000"/>
                    </a:solidFill>
                    <a:latin typeface="Cambria" panose="02040503050406030204" pitchFamily="18" charset="0"/>
                  </a:rPr>
                  <a:t>  </a:t>
                </a:r>
                <a:endParaRPr lang="pt-BR" sz="1600" dirty="0">
                  <a:solidFill>
                    <a:srgbClr val="FFFF00"/>
                  </a:solidFill>
                  <a:latin typeface="Cambria" panose="02040503050406030204" pitchFamily="18" charset="0"/>
                </a:endParaRPr>
              </a:p>
            </p:txBody>
          </p:sp>
        </mc:Choice>
        <mc:Fallback>
          <p:sp>
            <p:nvSpPr>
              <p:cNvPr id="10" name="Retângulo 9"/>
              <p:cNvSpPr>
                <a:spLocks noRot="1" noChangeAspect="1" noMove="1" noResize="1" noEditPoints="1" noAdjustHandles="1" noChangeArrowheads="1" noChangeShapeType="1" noTextEdit="1"/>
              </p:cNvSpPr>
              <p:nvPr/>
            </p:nvSpPr>
            <p:spPr>
              <a:xfrm>
                <a:off x="7012040" y="6316367"/>
                <a:ext cx="1381404" cy="338554"/>
              </a:xfrm>
              <a:prstGeom prst="rect">
                <a:avLst/>
              </a:prstGeom>
              <a:blipFill>
                <a:blip r:embed="rId6"/>
                <a:stretch>
                  <a:fillRect l="-2203" t="-5357" b="-21429"/>
                </a:stretch>
              </a:blipFill>
            </p:spPr>
            <p:txBody>
              <a:bodyPr/>
              <a:lstStyle/>
              <a:p>
                <a:r>
                  <a:rPr lang="pt-BR">
                    <a:noFill/>
                  </a:rPr>
                  <a:t> </a:t>
                </a:r>
              </a:p>
            </p:txBody>
          </p:sp>
        </mc:Fallback>
      </mc:AlternateContent>
    </p:spTree>
    <p:extLst>
      <p:ext uri="{BB962C8B-B14F-4D97-AF65-F5344CB8AC3E}">
        <p14:creationId xmlns:p14="http://schemas.microsoft.com/office/powerpoint/2010/main" val="3970406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28022" y="2335899"/>
            <a:ext cx="10335956" cy="2328002"/>
          </a:xfrm>
        </p:spPr>
        <p:txBody>
          <a:bodyPr anchor="ctr">
            <a:normAutofit/>
          </a:bodyPr>
          <a:lstStyle/>
          <a:p>
            <a:r>
              <a:rPr lang="pt-BR" sz="4400" dirty="0" smtClean="0">
                <a:solidFill>
                  <a:srgbClr val="FFFF00"/>
                </a:solidFill>
                <a:latin typeface="Cambria" panose="02040503050406030204" pitchFamily="18" charset="0"/>
                <a:ea typeface="Cambria" panose="02040503050406030204" pitchFamily="18" charset="0"/>
              </a:rPr>
              <a:t>AULA </a:t>
            </a:r>
            <a:r>
              <a:rPr lang="pt-BR" sz="4400" dirty="0">
                <a:solidFill>
                  <a:srgbClr val="FFFF00"/>
                </a:solidFill>
                <a:latin typeface="Cambria" panose="02040503050406030204" pitchFamily="18" charset="0"/>
                <a:ea typeface="Cambria" panose="02040503050406030204" pitchFamily="18" charset="0"/>
              </a:rPr>
              <a:t>1</a:t>
            </a:r>
            <a:r>
              <a:rPr lang="pt-BR" sz="4400" dirty="0" smtClean="0">
                <a:solidFill>
                  <a:srgbClr val="FFFF00"/>
                </a:solidFill>
                <a:latin typeface="Cambria" panose="02040503050406030204" pitchFamily="18" charset="0"/>
                <a:ea typeface="Cambria" panose="02040503050406030204" pitchFamily="18" charset="0"/>
              </a:rPr>
              <a:t>: APLICAÇÃO NA ÁREA DE CONTROLE</a:t>
            </a:r>
            <a:endParaRPr lang="pt-BR" sz="4400" dirty="0">
              <a:solidFill>
                <a:srgbClr val="FFFF00"/>
              </a:solidFill>
              <a:latin typeface="Cambria" panose="02040503050406030204" pitchFamily="18" charset="0"/>
              <a:ea typeface="Cambria" panose="02040503050406030204" pitchFamily="18" charset="0"/>
            </a:endParaRP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33536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Lugar Geométrico das Raízes</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numCol="1">
            <a:normAutofit/>
          </a:bodyPr>
          <a:lstStyle/>
          <a:p>
            <a:pPr marL="0" indent="0" algn="just">
              <a:buNone/>
            </a:pPr>
            <a:r>
              <a:rPr lang="pt-BR" sz="2400" dirty="0" smtClean="0">
                <a:solidFill>
                  <a:srgbClr val="FFFF00"/>
                </a:solidFill>
                <a:latin typeface="Cambria" panose="02040503050406030204" pitchFamily="18" charset="0"/>
                <a:ea typeface="Cambria" panose="02040503050406030204" pitchFamily="18" charset="0"/>
              </a:rPr>
              <a:t>Há algumas regras para a determinação manual do LGR de um processo ou sistema. Com o aumento do ganho até o infinito, os polos tendem a ir em direção ao zeros. Zeros podem eliminar influência de polos ao sistema. Para o</a:t>
            </a:r>
            <a:r>
              <a:rPr lang="pt-BR" sz="2400" dirty="0" smtClean="0">
                <a:solidFill>
                  <a:srgbClr val="FFFF00"/>
                </a:solidFill>
                <a:latin typeface="Cambria" panose="02040503050406030204" pitchFamily="18" charset="0"/>
                <a:ea typeface="Cambria" panose="02040503050406030204" pitchFamily="18" charset="0"/>
              </a:rPr>
              <a:t>bter o LRG no MATLAB:</a:t>
            </a:r>
          </a:p>
          <a:p>
            <a:pPr marL="0" indent="0" algn="just">
              <a:buNone/>
            </a:pPr>
            <a:endParaRPr lang="pt-BR" sz="2400" dirty="0">
              <a:solidFill>
                <a:srgbClr val="FFFF00"/>
              </a:solidFill>
              <a:latin typeface="Cambria" panose="02040503050406030204" pitchFamily="18" charset="0"/>
              <a:ea typeface="Cambria" panose="02040503050406030204" pitchFamily="18" charset="0"/>
            </a:endParaRPr>
          </a:p>
          <a:p>
            <a:pPr marL="0" indent="0">
              <a:buNone/>
            </a:pPr>
            <a:r>
              <a:rPr lang="pt-BR" sz="2400" dirty="0" smtClean="0">
                <a:solidFill>
                  <a:srgbClr val="FFFF00"/>
                </a:solidFill>
                <a:latin typeface="Cambria" panose="02040503050406030204" pitchFamily="18" charset="0"/>
                <a:ea typeface="Cambria" panose="02040503050406030204" pitchFamily="18" charset="0"/>
              </a:rPr>
              <a:t>               Plano s                                                                             Plano z</a:t>
            </a:r>
            <a:endParaRPr lang="pt-BR" sz="24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
        <p:nvSpPr>
          <p:cNvPr id="11" name="CaixaDeTexto 10"/>
          <p:cNvSpPr txBox="1"/>
          <p:nvPr/>
        </p:nvSpPr>
        <p:spPr>
          <a:xfrm>
            <a:off x="838200" y="4746916"/>
            <a:ext cx="3398292" cy="92333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smtClean="0">
                <a:solidFill>
                  <a:schemeClr val="tx1"/>
                </a:solidFill>
              </a:rPr>
              <a:t>&gt;&gt; </a:t>
            </a:r>
            <a:r>
              <a:rPr lang="pt-BR" dirty="0">
                <a:solidFill>
                  <a:schemeClr val="tx1"/>
                </a:solidFill>
                <a:latin typeface="Cambria" panose="02040503050406030204" pitchFamily="18" charset="0"/>
                <a:ea typeface="Cambria" panose="02040503050406030204" pitchFamily="18" charset="0"/>
              </a:rPr>
              <a:t>num=[1 0.5</a:t>
            </a:r>
            <a:r>
              <a:rPr lang="pt-BR" dirty="0" smtClean="0">
                <a:solidFill>
                  <a:schemeClr val="tx1"/>
                </a:solidFill>
                <a:latin typeface="Cambria" panose="02040503050406030204" pitchFamily="18" charset="0"/>
                <a:ea typeface="Cambria" panose="02040503050406030204" pitchFamily="18" charset="0"/>
              </a:rPr>
              <a:t>];</a:t>
            </a:r>
          </a:p>
          <a:p>
            <a:r>
              <a:rPr lang="pt-BR" dirty="0" smtClean="0">
                <a:solidFill>
                  <a:schemeClr val="tx1"/>
                </a:solidFill>
              </a:rPr>
              <a:t>&gt;&gt; </a:t>
            </a:r>
            <a:r>
              <a:rPr lang="pt-BR" dirty="0" err="1">
                <a:solidFill>
                  <a:schemeClr val="tx1"/>
                </a:solidFill>
                <a:latin typeface="Cambria" panose="02040503050406030204" pitchFamily="18" charset="0"/>
                <a:ea typeface="Cambria" panose="02040503050406030204" pitchFamily="18" charset="0"/>
              </a:rPr>
              <a:t>den</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conv</a:t>
            </a:r>
            <a:r>
              <a:rPr lang="pt-BR" dirty="0">
                <a:solidFill>
                  <a:schemeClr val="tx1"/>
                </a:solidFill>
                <a:latin typeface="Cambria" panose="02040503050406030204" pitchFamily="18" charset="0"/>
                <a:ea typeface="Cambria" panose="02040503050406030204" pitchFamily="18" charset="0"/>
              </a:rPr>
              <a:t>([1 -0.5],[1 0]);</a:t>
            </a:r>
          </a:p>
          <a:p>
            <a:r>
              <a:rPr lang="pt-BR" dirty="0" smtClean="0">
                <a:solidFill>
                  <a:schemeClr val="tx1"/>
                </a:solidFill>
              </a:rPr>
              <a:t>&gt;&gt; </a:t>
            </a:r>
            <a:r>
              <a:rPr lang="pt-BR" dirty="0" err="1">
                <a:solidFill>
                  <a:schemeClr val="tx1"/>
                </a:solidFill>
                <a:latin typeface="Cambria" panose="02040503050406030204" pitchFamily="18" charset="0"/>
                <a:ea typeface="Cambria" panose="02040503050406030204" pitchFamily="18" charset="0"/>
              </a:rPr>
              <a:t>rlocus</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num,den</a:t>
            </a:r>
            <a:r>
              <a:rPr lang="pt-BR" dirty="0" smtClean="0">
                <a:solidFill>
                  <a:schemeClr val="tx1"/>
                </a:solidFill>
                <a:latin typeface="Cambria" panose="02040503050406030204" pitchFamily="18" charset="0"/>
                <a:ea typeface="Cambria" panose="02040503050406030204" pitchFamily="18" charset="0"/>
              </a:rPr>
              <a:t>);</a:t>
            </a:r>
          </a:p>
        </p:txBody>
      </p:sp>
      <p:sp>
        <p:nvSpPr>
          <p:cNvPr id="12" name="CaixaDeTexto 11"/>
          <p:cNvSpPr txBox="1"/>
          <p:nvPr/>
        </p:nvSpPr>
        <p:spPr>
          <a:xfrm>
            <a:off x="6785995" y="4469917"/>
            <a:ext cx="3398292" cy="147732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smtClean="0">
                <a:solidFill>
                  <a:schemeClr val="tx1"/>
                </a:solidFill>
              </a:rPr>
              <a:t>&gt;&gt; </a:t>
            </a:r>
            <a:r>
              <a:rPr lang="pt-BR" dirty="0">
                <a:solidFill>
                  <a:schemeClr val="tx1"/>
                </a:solidFill>
                <a:latin typeface="Cambria" panose="02040503050406030204" pitchFamily="18" charset="0"/>
                <a:ea typeface="Cambria" panose="02040503050406030204" pitchFamily="18" charset="0"/>
              </a:rPr>
              <a:t>num=[1 0.5</a:t>
            </a:r>
            <a:r>
              <a:rPr lang="pt-BR" dirty="0" smtClean="0">
                <a:solidFill>
                  <a:schemeClr val="tx1"/>
                </a:solidFill>
                <a:latin typeface="Cambria" panose="02040503050406030204" pitchFamily="18" charset="0"/>
                <a:ea typeface="Cambria" panose="02040503050406030204" pitchFamily="18" charset="0"/>
              </a:rPr>
              <a:t>];</a:t>
            </a:r>
          </a:p>
          <a:p>
            <a:r>
              <a:rPr lang="pt-BR" dirty="0" smtClean="0">
                <a:solidFill>
                  <a:schemeClr val="tx1"/>
                </a:solidFill>
              </a:rPr>
              <a:t>&gt;&gt; </a:t>
            </a:r>
            <a:r>
              <a:rPr lang="pt-BR" dirty="0" err="1">
                <a:solidFill>
                  <a:schemeClr val="tx1"/>
                </a:solidFill>
                <a:latin typeface="Cambria" panose="02040503050406030204" pitchFamily="18" charset="0"/>
                <a:ea typeface="Cambria" panose="02040503050406030204" pitchFamily="18" charset="0"/>
              </a:rPr>
              <a:t>den</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conv</a:t>
            </a:r>
            <a:r>
              <a:rPr lang="pt-BR" dirty="0">
                <a:solidFill>
                  <a:schemeClr val="tx1"/>
                </a:solidFill>
                <a:latin typeface="Cambria" panose="02040503050406030204" pitchFamily="18" charset="0"/>
                <a:ea typeface="Cambria" panose="02040503050406030204" pitchFamily="18" charset="0"/>
              </a:rPr>
              <a:t>([1 -0.5],[1 0]);</a:t>
            </a:r>
          </a:p>
          <a:p>
            <a:r>
              <a:rPr lang="pt-BR" dirty="0" smtClean="0">
                <a:solidFill>
                  <a:schemeClr val="tx1"/>
                </a:solidFill>
              </a:rPr>
              <a:t>&gt;&gt; </a:t>
            </a:r>
            <a:r>
              <a:rPr lang="pt-BR" dirty="0" err="1">
                <a:solidFill>
                  <a:schemeClr val="tx1"/>
                </a:solidFill>
                <a:latin typeface="Cambria" panose="02040503050406030204" pitchFamily="18" charset="0"/>
                <a:ea typeface="Cambria" panose="02040503050406030204" pitchFamily="18" charset="0"/>
              </a:rPr>
              <a:t>rlocus</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num,den</a:t>
            </a:r>
            <a:r>
              <a:rPr lang="pt-BR" dirty="0" smtClean="0">
                <a:solidFill>
                  <a:schemeClr val="tx1"/>
                </a:solidFill>
                <a:latin typeface="Cambria" panose="02040503050406030204" pitchFamily="18" charset="0"/>
                <a:ea typeface="Cambria" panose="02040503050406030204" pitchFamily="18" charset="0"/>
              </a:rPr>
              <a:t>);</a:t>
            </a:r>
          </a:p>
          <a:p>
            <a:r>
              <a:rPr lang="pt-BR" dirty="0" smtClean="0">
                <a:solidFill>
                  <a:schemeClr val="tx1"/>
                </a:solidFill>
                <a:latin typeface="Cambria" panose="02040503050406030204" pitchFamily="18" charset="0"/>
                <a:ea typeface="Cambria" panose="02040503050406030204" pitchFamily="18" charset="0"/>
              </a:rPr>
              <a:t>&gt;&gt; </a:t>
            </a:r>
            <a:r>
              <a:rPr lang="pt-BR" dirty="0" err="1" smtClean="0">
                <a:solidFill>
                  <a:schemeClr val="tx1"/>
                </a:solidFill>
                <a:latin typeface="Cambria" panose="02040503050406030204" pitchFamily="18" charset="0"/>
                <a:ea typeface="Cambria" panose="02040503050406030204" pitchFamily="18" charset="0"/>
              </a:rPr>
              <a:t>zgrid</a:t>
            </a:r>
            <a:endParaRPr lang="pt-BR" dirty="0">
              <a:solidFill>
                <a:schemeClr val="tx1"/>
              </a:solidFill>
              <a:latin typeface="Cambria" panose="02040503050406030204" pitchFamily="18" charset="0"/>
              <a:ea typeface="Cambria" panose="02040503050406030204" pitchFamily="18" charset="0"/>
            </a:endParaRPr>
          </a:p>
          <a:p>
            <a:r>
              <a:rPr lang="pt-BR" dirty="0" smtClean="0">
                <a:solidFill>
                  <a:schemeClr val="tx1"/>
                </a:solidFill>
                <a:latin typeface="Cambria" panose="02040503050406030204" pitchFamily="18" charset="0"/>
                <a:ea typeface="Cambria" panose="02040503050406030204" pitchFamily="18" charset="0"/>
              </a:rPr>
              <a:t>&gt;&gt; [</a:t>
            </a:r>
            <a:r>
              <a:rPr lang="pt-BR" dirty="0" err="1">
                <a:solidFill>
                  <a:schemeClr val="tx1"/>
                </a:solidFill>
                <a:latin typeface="Cambria" panose="02040503050406030204" pitchFamily="18" charset="0"/>
                <a:ea typeface="Cambria" panose="02040503050406030204" pitchFamily="18" charset="0"/>
              </a:rPr>
              <a:t>k,polo</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rlocfind</a:t>
            </a:r>
            <a:r>
              <a:rPr lang="pt-BR" dirty="0">
                <a:solidFill>
                  <a:schemeClr val="tx1"/>
                </a:solidFill>
                <a:latin typeface="Cambria" panose="02040503050406030204" pitchFamily="18" charset="0"/>
                <a:ea typeface="Cambria" panose="02040503050406030204" pitchFamily="18" charset="0"/>
              </a:rPr>
              <a:t>(</a:t>
            </a:r>
            <a:r>
              <a:rPr lang="pt-BR" dirty="0" err="1">
                <a:solidFill>
                  <a:schemeClr val="tx1"/>
                </a:solidFill>
                <a:latin typeface="Cambria" panose="02040503050406030204" pitchFamily="18" charset="0"/>
                <a:ea typeface="Cambria" panose="02040503050406030204" pitchFamily="18" charset="0"/>
              </a:rPr>
              <a:t>num,den</a:t>
            </a:r>
            <a:r>
              <a:rPr lang="pt-BR" dirty="0" smtClean="0">
                <a:solidFill>
                  <a:schemeClr val="tx1"/>
                </a:solidFill>
                <a:latin typeface="Cambria" panose="02040503050406030204" pitchFamily="18" charset="0"/>
                <a:ea typeface="Cambria" panose="02040503050406030204" pitchFamily="18" charset="0"/>
              </a:rPr>
              <a:t>)</a:t>
            </a:r>
            <a:endParaRPr lang="pt-BR"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51149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lgn="just">
              <a:buNone/>
            </a:pPr>
            <a:r>
              <a:rPr lang="pt-BR" sz="2000" dirty="0">
                <a:solidFill>
                  <a:srgbClr val="FFFF00"/>
                </a:solidFill>
                <a:latin typeface="Cambria" panose="02040503050406030204" pitchFamily="18" charset="0"/>
                <a:ea typeface="Cambria" panose="02040503050406030204" pitchFamily="18" charset="0"/>
              </a:rPr>
              <a:t>Na prática, o gráfico do lugar das raízes de um sistema pode indicar que o desempenho </a:t>
            </a:r>
            <a:r>
              <a:rPr lang="pt-BR" sz="2000" dirty="0" smtClean="0">
                <a:solidFill>
                  <a:srgbClr val="FFFF00"/>
                </a:solidFill>
                <a:latin typeface="Cambria" panose="02040503050406030204" pitchFamily="18" charset="0"/>
                <a:ea typeface="Cambria" panose="02040503050406030204" pitchFamily="18" charset="0"/>
              </a:rPr>
              <a:t>desejado não </a:t>
            </a:r>
            <a:r>
              <a:rPr lang="pt-BR" sz="2000" dirty="0">
                <a:solidFill>
                  <a:srgbClr val="FFFF00"/>
                </a:solidFill>
                <a:latin typeface="Cambria" panose="02040503050406030204" pitchFamily="18" charset="0"/>
                <a:ea typeface="Cambria" panose="02040503050406030204" pitchFamily="18" charset="0"/>
              </a:rPr>
              <a:t>pode ser atingido simplesmente com o ajuste de </a:t>
            </a:r>
            <a:r>
              <a:rPr lang="pt-BR" sz="2000" dirty="0" smtClean="0">
                <a:solidFill>
                  <a:srgbClr val="FFFF00"/>
                </a:solidFill>
                <a:latin typeface="Cambria" panose="02040503050406030204" pitchFamily="18" charset="0"/>
                <a:ea typeface="Cambria" panose="02040503050406030204" pitchFamily="18" charset="0"/>
              </a:rPr>
              <a:t>ganho. Torna-se </a:t>
            </a:r>
            <a:r>
              <a:rPr lang="pt-BR" sz="2000" dirty="0">
                <a:solidFill>
                  <a:srgbClr val="FFFF00"/>
                </a:solidFill>
                <a:latin typeface="Cambria" panose="02040503050406030204" pitchFamily="18" charset="0"/>
                <a:ea typeface="Cambria" panose="02040503050406030204" pitchFamily="18" charset="0"/>
              </a:rPr>
              <a:t>então necessário remodelar os lugares das raízes </a:t>
            </a:r>
            <a:r>
              <a:rPr lang="pt-BR" sz="2000" dirty="0" smtClean="0">
                <a:solidFill>
                  <a:srgbClr val="FFFF00"/>
                </a:solidFill>
                <a:latin typeface="Cambria" panose="02040503050406030204" pitchFamily="18" charset="0"/>
                <a:ea typeface="Cambria" panose="02040503050406030204" pitchFamily="18" charset="0"/>
              </a:rPr>
              <a:t>para atender </a:t>
            </a:r>
            <a:r>
              <a:rPr lang="pt-BR" sz="2000" dirty="0">
                <a:solidFill>
                  <a:srgbClr val="FFFF00"/>
                </a:solidFill>
                <a:latin typeface="Cambria" panose="02040503050406030204" pitchFamily="18" charset="0"/>
                <a:ea typeface="Cambria" panose="02040503050406030204" pitchFamily="18" charset="0"/>
              </a:rPr>
              <a:t>às especificações de desempenho</a:t>
            </a:r>
            <a:r>
              <a:rPr lang="pt-BR" sz="2000" dirty="0" smtClean="0">
                <a:solidFill>
                  <a:srgbClr val="FFFF00"/>
                </a:solidFill>
                <a:latin typeface="Cambria" panose="02040503050406030204" pitchFamily="18" charset="0"/>
                <a:ea typeface="Cambria" panose="02040503050406030204" pitchFamily="18" charset="0"/>
              </a:rPr>
              <a:t>.</a:t>
            </a:r>
          </a:p>
          <a:p>
            <a:pPr marL="0" indent="0" algn="just">
              <a:buNone/>
            </a:pPr>
            <a:r>
              <a:rPr lang="pt-BR" sz="2000" dirty="0">
                <a:solidFill>
                  <a:srgbClr val="FFFF00"/>
                </a:solidFill>
                <a:latin typeface="Cambria" panose="02040503050406030204" pitchFamily="18" charset="0"/>
                <a:ea typeface="Cambria" panose="02040503050406030204" pitchFamily="18" charset="0"/>
              </a:rPr>
              <a:t>O projeto pelo método de lugar das raízes </a:t>
            </a:r>
            <a:r>
              <a:rPr lang="pt-BR" sz="2000" dirty="0" smtClean="0">
                <a:solidFill>
                  <a:srgbClr val="FFFF00"/>
                </a:solidFill>
                <a:latin typeface="Cambria" panose="02040503050406030204" pitchFamily="18" charset="0"/>
                <a:ea typeface="Cambria" panose="02040503050406030204" pitchFamily="18" charset="0"/>
              </a:rPr>
              <a:t>baseia-se na </a:t>
            </a:r>
            <a:r>
              <a:rPr lang="pt-BR" sz="2000" dirty="0">
                <a:solidFill>
                  <a:srgbClr val="FFFF00"/>
                </a:solidFill>
                <a:latin typeface="Cambria" panose="02040503050406030204" pitchFamily="18" charset="0"/>
                <a:ea typeface="Cambria" panose="02040503050406030204" pitchFamily="18" charset="0"/>
              </a:rPr>
              <a:t>modificação do lugar das raízes do sistema, por meio do acréscimo de polos e zeros à </a:t>
            </a:r>
            <a:r>
              <a:rPr lang="pt-BR" sz="2000" dirty="0" smtClean="0">
                <a:solidFill>
                  <a:srgbClr val="FFFF00"/>
                </a:solidFill>
                <a:latin typeface="Cambria" panose="02040503050406030204" pitchFamily="18" charset="0"/>
                <a:ea typeface="Cambria" panose="02040503050406030204" pitchFamily="18" charset="0"/>
              </a:rPr>
              <a:t>função de </a:t>
            </a:r>
            <a:r>
              <a:rPr lang="pt-BR" sz="2000" dirty="0">
                <a:solidFill>
                  <a:srgbClr val="FFFF00"/>
                </a:solidFill>
                <a:latin typeface="Cambria" panose="02040503050406030204" pitchFamily="18" charset="0"/>
                <a:ea typeface="Cambria" panose="02040503050406030204" pitchFamily="18" charset="0"/>
              </a:rPr>
              <a:t>transferência de malha aberta do sistema, forçando o lugar das raízes a passar pelos polos </a:t>
            </a:r>
            <a:r>
              <a:rPr lang="pt-BR" sz="2000" dirty="0" smtClean="0">
                <a:solidFill>
                  <a:srgbClr val="FFFF00"/>
                </a:solidFill>
                <a:latin typeface="Cambria" panose="02040503050406030204" pitchFamily="18" charset="0"/>
                <a:ea typeface="Cambria" panose="02040503050406030204" pitchFamily="18" charset="0"/>
              </a:rPr>
              <a:t>de malha </a:t>
            </a:r>
            <a:r>
              <a:rPr lang="pt-BR" sz="2000" dirty="0">
                <a:solidFill>
                  <a:srgbClr val="FFFF00"/>
                </a:solidFill>
                <a:latin typeface="Cambria" panose="02040503050406030204" pitchFamily="18" charset="0"/>
                <a:ea typeface="Cambria" panose="02040503050406030204" pitchFamily="18" charset="0"/>
              </a:rPr>
              <a:t>fechada desejados no plano s</a:t>
            </a:r>
            <a:r>
              <a:rPr lang="pt-BR" sz="2000" dirty="0" smtClean="0">
                <a:solidFill>
                  <a:srgbClr val="FFFF00"/>
                </a:solidFill>
                <a:latin typeface="Cambria" panose="02040503050406030204" pitchFamily="18" charset="0"/>
                <a:ea typeface="Cambria" panose="02040503050406030204" pitchFamily="18" charset="0"/>
              </a:rPr>
              <a:t>.</a:t>
            </a:r>
          </a:p>
          <a:p>
            <a:pPr marL="0" indent="0" algn="just">
              <a:buNone/>
            </a:pPr>
            <a:endParaRPr lang="pt-BR" sz="2000" dirty="0">
              <a:solidFill>
                <a:srgbClr val="FFFF00"/>
              </a:solidFill>
              <a:latin typeface="Cambria" panose="02040503050406030204" pitchFamily="18" charset="0"/>
              <a:ea typeface="Cambria" panose="02040503050406030204" pitchFamily="18" charset="0"/>
            </a:endParaRPr>
          </a:p>
          <a:p>
            <a:pPr algn="just"/>
            <a:r>
              <a:rPr lang="pt-BR" sz="2000" dirty="0" smtClean="0">
                <a:solidFill>
                  <a:srgbClr val="FFFF00"/>
                </a:solidFill>
                <a:latin typeface="Cambria" panose="02040503050406030204" pitchFamily="18" charset="0"/>
                <a:ea typeface="Cambria" panose="02040503050406030204" pitchFamily="18" charset="0"/>
              </a:rPr>
              <a:t>Adição de polos ao sistema</a:t>
            </a:r>
          </a:p>
          <a:p>
            <a:pPr algn="just"/>
            <a:r>
              <a:rPr lang="pt-BR" sz="2000" dirty="0" smtClean="0">
                <a:solidFill>
                  <a:srgbClr val="FFFF00"/>
                </a:solidFill>
                <a:latin typeface="Cambria" panose="02040503050406030204" pitchFamily="18" charset="0"/>
                <a:ea typeface="Cambria" panose="02040503050406030204" pitchFamily="18" charset="0"/>
              </a:rPr>
              <a:t>Adição de zeros ao sistema</a:t>
            </a:r>
            <a:endParaRPr lang="pt-BR" sz="2000" dirty="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193505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a:solidFill>
                  <a:srgbClr val="FFFF00"/>
                </a:solidFill>
                <a:latin typeface="Cambria" panose="02040503050406030204" pitchFamily="18" charset="0"/>
                <a:ea typeface="Cambria" panose="02040503050406030204" pitchFamily="18" charset="0"/>
              </a:rPr>
              <a:t>Em geral, os sistemas de controle devem atender às seguintes especificações:</a:t>
            </a:r>
          </a:p>
          <a:p>
            <a:pPr marL="0" indent="0">
              <a:buNone/>
            </a:pPr>
            <a:r>
              <a:rPr lang="pt-BR" sz="2000" dirty="0">
                <a:solidFill>
                  <a:srgbClr val="FFFF00"/>
                </a:solidFill>
                <a:latin typeface="Cambria" panose="02040503050406030204" pitchFamily="18" charset="0"/>
                <a:ea typeface="Cambria" panose="02040503050406030204" pitchFamily="18" charset="0"/>
              </a:rPr>
              <a:t>a) Erro de regime permanente</a:t>
            </a:r>
          </a:p>
          <a:p>
            <a:pPr marL="0" indent="0">
              <a:buNone/>
            </a:pPr>
            <a:r>
              <a:rPr lang="pt-BR" sz="2000" dirty="0" smtClean="0">
                <a:solidFill>
                  <a:srgbClr val="FFFF00"/>
                </a:solidFill>
                <a:latin typeface="Cambria" panose="02040503050406030204" pitchFamily="18" charset="0"/>
                <a:ea typeface="Cambria" panose="02040503050406030204" pitchFamily="18" charset="0"/>
              </a:rPr>
              <a:t>b</a:t>
            </a:r>
            <a:r>
              <a:rPr lang="pt-BR" sz="2000" dirty="0">
                <a:solidFill>
                  <a:srgbClr val="FFFF00"/>
                </a:solidFill>
                <a:latin typeface="Cambria" panose="02040503050406030204" pitchFamily="18" charset="0"/>
                <a:ea typeface="Cambria" panose="02040503050406030204" pitchFamily="18" charset="0"/>
              </a:rPr>
              <a:t>) Resposta </a:t>
            </a:r>
            <a:r>
              <a:rPr lang="pt-BR" sz="2000" dirty="0" smtClean="0">
                <a:solidFill>
                  <a:srgbClr val="FFFF00"/>
                </a:solidFill>
                <a:latin typeface="Cambria" panose="02040503050406030204" pitchFamily="18" charset="0"/>
                <a:ea typeface="Cambria" panose="02040503050406030204" pitchFamily="18" charset="0"/>
              </a:rPr>
              <a:t>dinâmica</a:t>
            </a:r>
          </a:p>
          <a:p>
            <a:r>
              <a:rPr lang="pt-BR" sz="2000" dirty="0" smtClean="0">
                <a:solidFill>
                  <a:srgbClr val="FFFF00"/>
                </a:solidFill>
                <a:latin typeface="Cambria" panose="02040503050406030204" pitchFamily="18" charset="0"/>
                <a:ea typeface="Cambria" panose="02040503050406030204" pitchFamily="18" charset="0"/>
              </a:rPr>
              <a:t>Estabilidade;</a:t>
            </a:r>
          </a:p>
          <a:p>
            <a:r>
              <a:rPr lang="pt-BR" sz="2000" dirty="0" smtClean="0">
                <a:solidFill>
                  <a:srgbClr val="FFFF00"/>
                </a:solidFill>
                <a:latin typeface="Cambria" panose="02040503050406030204" pitchFamily="18" charset="0"/>
                <a:ea typeface="Cambria" panose="02040503050406030204" pitchFamily="18" charset="0"/>
              </a:rPr>
              <a:t>Tempo </a:t>
            </a:r>
            <a:r>
              <a:rPr lang="pt-BR" sz="2000" dirty="0">
                <a:solidFill>
                  <a:srgbClr val="FFFF00"/>
                </a:solidFill>
                <a:latin typeface="Cambria" panose="02040503050406030204" pitchFamily="18" charset="0"/>
                <a:ea typeface="Cambria" panose="02040503050406030204" pitchFamily="18" charset="0"/>
              </a:rPr>
              <a:t>de subida ( </a:t>
            </a:r>
            <a:r>
              <a:rPr lang="pt-BR" sz="2000" dirty="0" err="1" smtClean="0">
                <a:solidFill>
                  <a:srgbClr val="FFFF00"/>
                </a:solidFill>
                <a:latin typeface="Cambria" panose="02040503050406030204" pitchFamily="18" charset="0"/>
                <a:ea typeface="Cambria" panose="02040503050406030204" pitchFamily="18" charset="0"/>
              </a:rPr>
              <a:t>T</a:t>
            </a:r>
            <a:r>
              <a:rPr lang="pt-BR" sz="1800" dirty="0" err="1">
                <a:solidFill>
                  <a:srgbClr val="FFFF00"/>
                </a:solidFill>
                <a:latin typeface="Cambria" panose="02040503050406030204" pitchFamily="18" charset="0"/>
                <a:ea typeface="Cambria" panose="02040503050406030204" pitchFamily="18" charset="0"/>
              </a:rPr>
              <a:t>r</a:t>
            </a:r>
            <a:r>
              <a:rPr lang="pt-BR" sz="1800" dirty="0" smtClean="0">
                <a:solidFill>
                  <a:srgbClr val="FFFF00"/>
                </a:solidFill>
                <a:latin typeface="Cambria" panose="02040503050406030204" pitchFamily="18" charset="0"/>
                <a:ea typeface="Cambria" panose="02040503050406030204" pitchFamily="18" charset="0"/>
              </a:rPr>
              <a:t> </a:t>
            </a:r>
            <a:r>
              <a:rPr lang="pt-BR" sz="2000" dirty="0">
                <a:solidFill>
                  <a:srgbClr val="FFFF00"/>
                </a:solidFill>
                <a:latin typeface="Cambria" panose="02040503050406030204" pitchFamily="18" charset="0"/>
                <a:ea typeface="Cambria" panose="02040503050406030204" pitchFamily="18" charset="0"/>
              </a:rPr>
              <a:t>);</a:t>
            </a:r>
          </a:p>
          <a:p>
            <a:r>
              <a:rPr lang="pt-BR" sz="2000" dirty="0" err="1" smtClean="0">
                <a:solidFill>
                  <a:srgbClr val="FFFF00"/>
                </a:solidFill>
                <a:latin typeface="Cambria" panose="02040503050406030204" pitchFamily="18" charset="0"/>
                <a:ea typeface="Cambria" panose="02040503050406030204" pitchFamily="18" charset="0"/>
              </a:rPr>
              <a:t>Overshoot</a:t>
            </a:r>
            <a:r>
              <a:rPr lang="pt-BR" sz="2000" dirty="0" smtClean="0">
                <a:solidFill>
                  <a:srgbClr val="FFFF00"/>
                </a:solidFill>
                <a:latin typeface="Cambria" panose="02040503050406030204" pitchFamily="18" charset="0"/>
                <a:ea typeface="Cambria" panose="02040503050406030204" pitchFamily="18" charset="0"/>
              </a:rPr>
              <a:t> </a:t>
            </a:r>
            <a:r>
              <a:rPr lang="pt-BR" sz="2000" dirty="0">
                <a:solidFill>
                  <a:srgbClr val="FFFF00"/>
                </a:solidFill>
                <a:latin typeface="Cambria" panose="02040503050406030204" pitchFamily="18" charset="0"/>
                <a:ea typeface="Cambria" panose="02040503050406030204" pitchFamily="18" charset="0"/>
              </a:rPr>
              <a:t>ou </a:t>
            </a:r>
            <a:r>
              <a:rPr lang="pt-BR" sz="2000" dirty="0" smtClean="0">
                <a:solidFill>
                  <a:srgbClr val="FFFF00"/>
                </a:solidFill>
                <a:latin typeface="Cambria" panose="02040503050406030204" pitchFamily="18" charset="0"/>
                <a:ea typeface="Cambria" panose="02040503050406030204" pitchFamily="18" charset="0"/>
              </a:rPr>
              <a:t>sobressinal (</a:t>
            </a:r>
            <a:r>
              <a:rPr lang="pt-BR" sz="2000" dirty="0" err="1" smtClean="0">
                <a:solidFill>
                  <a:srgbClr val="FFFF00"/>
                </a:solidFill>
                <a:latin typeface="Cambria" panose="02040503050406030204" pitchFamily="18" charset="0"/>
                <a:ea typeface="Cambria" panose="02040503050406030204" pitchFamily="18" charset="0"/>
              </a:rPr>
              <a:t>M</a:t>
            </a:r>
            <a:r>
              <a:rPr lang="pt-BR" sz="1800" dirty="0" err="1" smtClean="0">
                <a:solidFill>
                  <a:srgbClr val="FFFF00"/>
                </a:solidFill>
                <a:latin typeface="Cambria" panose="02040503050406030204" pitchFamily="18" charset="0"/>
                <a:ea typeface="Cambria" panose="02040503050406030204" pitchFamily="18" charset="0"/>
              </a:rPr>
              <a:t>p</a:t>
            </a:r>
            <a:r>
              <a:rPr lang="pt-BR" sz="2000" dirty="0" smtClean="0">
                <a:solidFill>
                  <a:srgbClr val="FFFF00"/>
                </a:solidFill>
                <a:latin typeface="Cambria" panose="02040503050406030204" pitchFamily="18" charset="0"/>
                <a:ea typeface="Cambria" panose="02040503050406030204" pitchFamily="18" charset="0"/>
              </a:rPr>
              <a:t>);</a:t>
            </a:r>
            <a:endParaRPr lang="pt-BR" sz="2000" dirty="0">
              <a:solidFill>
                <a:srgbClr val="FFFF00"/>
              </a:solidFill>
              <a:latin typeface="Cambria" panose="02040503050406030204" pitchFamily="18" charset="0"/>
              <a:ea typeface="Cambria" panose="02040503050406030204" pitchFamily="18" charset="0"/>
            </a:endParaRPr>
          </a:p>
          <a:p>
            <a:r>
              <a:rPr lang="pt-BR" sz="2000" dirty="0">
                <a:solidFill>
                  <a:srgbClr val="FFFF00"/>
                </a:solidFill>
                <a:latin typeface="Cambria" panose="02040503050406030204" pitchFamily="18" charset="0"/>
                <a:ea typeface="Cambria" panose="02040503050406030204" pitchFamily="18" charset="0"/>
              </a:rPr>
              <a:t>T</a:t>
            </a:r>
            <a:r>
              <a:rPr lang="pt-BR" sz="2000" dirty="0" smtClean="0">
                <a:solidFill>
                  <a:srgbClr val="FFFF00"/>
                </a:solidFill>
                <a:latin typeface="Cambria" panose="02040503050406030204" pitchFamily="18" charset="0"/>
                <a:ea typeface="Cambria" panose="02040503050406030204" pitchFamily="18" charset="0"/>
              </a:rPr>
              <a:t>empo </a:t>
            </a:r>
            <a:r>
              <a:rPr lang="pt-BR" sz="2000" dirty="0">
                <a:solidFill>
                  <a:srgbClr val="FFFF00"/>
                </a:solidFill>
                <a:latin typeface="Cambria" panose="02040503050406030204" pitchFamily="18" charset="0"/>
                <a:ea typeface="Cambria" panose="02040503050406030204" pitchFamily="18" charset="0"/>
              </a:rPr>
              <a:t>de estabelecimento ( </a:t>
            </a:r>
            <a:r>
              <a:rPr lang="pt-BR" sz="2000" dirty="0" smtClean="0">
                <a:solidFill>
                  <a:srgbClr val="FFFF00"/>
                </a:solidFill>
                <a:latin typeface="Cambria" panose="02040503050406030204" pitchFamily="18" charset="0"/>
                <a:ea typeface="Cambria" panose="02040503050406030204" pitchFamily="18" charset="0"/>
              </a:rPr>
              <a:t>T</a:t>
            </a:r>
            <a:r>
              <a:rPr lang="pt-BR" sz="1800" dirty="0" smtClean="0">
                <a:solidFill>
                  <a:srgbClr val="FFFF00"/>
                </a:solidFill>
                <a:latin typeface="Cambria" panose="02040503050406030204" pitchFamily="18" charset="0"/>
                <a:ea typeface="Cambria" panose="02040503050406030204" pitchFamily="18" charset="0"/>
              </a:rPr>
              <a:t>e</a:t>
            </a:r>
            <a:r>
              <a:rPr lang="pt-BR" sz="2000" dirty="0" smtClean="0">
                <a:solidFill>
                  <a:srgbClr val="FFFF00"/>
                </a:solidFill>
                <a:latin typeface="Cambria" panose="02040503050406030204" pitchFamily="18" charset="0"/>
                <a:ea typeface="Cambria" panose="02040503050406030204" pitchFamily="18" charset="0"/>
              </a:rPr>
              <a:t> ).</a:t>
            </a:r>
          </a:p>
          <a:p>
            <a:pPr marL="0" indent="0">
              <a:buNone/>
            </a:pPr>
            <a:r>
              <a:rPr lang="pt-BR" sz="2000" dirty="0">
                <a:solidFill>
                  <a:srgbClr val="FFFF00"/>
                </a:solidFill>
                <a:latin typeface="Cambria" panose="02040503050406030204" pitchFamily="18" charset="0"/>
                <a:ea typeface="Cambria" panose="02040503050406030204" pitchFamily="18" charset="0"/>
              </a:rPr>
              <a:t>c) Esforço requerido ao controle</a:t>
            </a: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1370939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491319" y="1815152"/>
                <a:ext cx="3712191" cy="4361811"/>
              </a:xfrm>
              <a:ln>
                <a:noFill/>
              </a:ln>
            </p:spPr>
            <p:txBody>
              <a:bodyPr>
                <a:normAutofit/>
              </a:bodyPr>
              <a:lstStyle/>
              <a:p>
                <a:pPr marL="0" indent="0" algn="just">
                  <a:buNone/>
                </a:pPr>
                <a:r>
                  <a:rPr lang="pt-BR" sz="2000" dirty="0" smtClean="0">
                    <a:solidFill>
                      <a:srgbClr val="FFFF00"/>
                    </a:solidFill>
                    <a:latin typeface="Cambria" panose="02040503050406030204" pitchFamily="18" charset="0"/>
                  </a:rPr>
                  <a:t>Para facilitar o projeto dos controladores para atender essas especificações de transitório</a:t>
                </a:r>
                <a:r>
                  <a:rPr lang="pt-BR" sz="2000" dirty="0">
                    <a:solidFill>
                      <a:srgbClr val="FFFF00"/>
                    </a:solidFill>
                    <a:latin typeface="Cambria" panose="02040503050406030204" pitchFamily="18" charset="0"/>
                  </a:rPr>
                  <a:t>, </a:t>
                </a:r>
                <a:r>
                  <a:rPr lang="pt-BR" sz="2000" dirty="0" smtClean="0">
                    <a:solidFill>
                      <a:srgbClr val="FFFF00"/>
                    </a:solidFill>
                    <a:latin typeface="Cambria" panose="02040503050406030204" pitchFamily="18" charset="0"/>
                  </a:rPr>
                  <a:t>utiliza-se </a:t>
                </a:r>
                <a:r>
                  <a:rPr lang="pt-BR" sz="2000" dirty="0">
                    <a:solidFill>
                      <a:srgbClr val="FFFF00"/>
                    </a:solidFill>
                    <a:latin typeface="Cambria" panose="02040503050406030204" pitchFamily="18" charset="0"/>
                  </a:rPr>
                  <a:t>o mapa da </a:t>
                </a:r>
                <a:r>
                  <a:rPr lang="pt-BR" sz="2000" dirty="0" smtClean="0">
                    <a:solidFill>
                      <a:srgbClr val="FFFF00"/>
                    </a:solidFill>
                    <a:latin typeface="Cambria" panose="02040503050406030204" pitchFamily="18" charset="0"/>
                  </a:rPr>
                  <a:t>figura, </a:t>
                </a:r>
                <a:r>
                  <a:rPr lang="pt-BR" sz="2000" dirty="0">
                    <a:solidFill>
                      <a:srgbClr val="FFFF00"/>
                    </a:solidFill>
                    <a:latin typeface="Cambria" panose="02040503050406030204" pitchFamily="18" charset="0"/>
                  </a:rPr>
                  <a:t>onde se encontram as curvas </a:t>
                </a:r>
                <a:r>
                  <a:rPr lang="pt-BR" sz="2000" dirty="0" smtClean="0">
                    <a:solidFill>
                      <a:srgbClr val="FFFF00"/>
                    </a:solidFill>
                    <a:latin typeface="Cambria" panose="02040503050406030204" pitchFamily="18" charset="0"/>
                  </a:rPr>
                  <a:t>de </a:t>
                </a:r>
                <a14:m>
                  <m:oMath xmlns:m="http://schemas.openxmlformats.org/officeDocument/2006/math">
                    <m:sSub>
                      <m:sSubPr>
                        <m:ctrlPr>
                          <a:rPr lang="pt-BR" sz="2000" i="1">
                            <a:solidFill>
                              <a:srgbClr val="FFFF00"/>
                            </a:solidFill>
                            <a:latin typeface="Cambria Math" panose="02040503050406030204" pitchFamily="18" charset="0"/>
                          </a:rPr>
                        </m:ctrlPr>
                      </m:sSubPr>
                      <m:e>
                        <m:r>
                          <a:rPr lang="pt-BR" sz="2000" i="1">
                            <a:solidFill>
                              <a:srgbClr val="FFFF00"/>
                            </a:solidFill>
                            <a:latin typeface="Cambria Math" panose="02040503050406030204" pitchFamily="18" charset="0"/>
                          </a:rPr>
                          <m:t>𝑤</m:t>
                        </m:r>
                      </m:e>
                      <m:sub>
                        <m:r>
                          <a:rPr lang="pt-BR" sz="2000" i="1">
                            <a:solidFill>
                              <a:srgbClr val="FFFF00"/>
                            </a:solidFill>
                            <a:latin typeface="Cambria Math" panose="02040503050406030204" pitchFamily="18" charset="0"/>
                          </a:rPr>
                          <m:t>𝑛</m:t>
                        </m:r>
                      </m:sub>
                    </m:sSub>
                  </m:oMath>
                </a14:m>
                <a:r>
                  <a:rPr lang="pt-BR" sz="2000" i="1" dirty="0" smtClean="0">
                    <a:solidFill>
                      <a:srgbClr val="FFFF00"/>
                    </a:solidFill>
                    <a:latin typeface="Cambria" panose="02040503050406030204" pitchFamily="18" charset="0"/>
                  </a:rPr>
                  <a:t> </a:t>
                </a:r>
                <a:r>
                  <a:rPr lang="pt-BR" sz="2000" dirty="0">
                    <a:solidFill>
                      <a:srgbClr val="FFFF00"/>
                    </a:solidFill>
                    <a:latin typeface="Cambria" panose="02040503050406030204" pitchFamily="18" charset="0"/>
                  </a:rPr>
                  <a:t>constante </a:t>
                </a:r>
                <a:r>
                  <a:rPr lang="pt-BR" sz="2000" dirty="0" smtClean="0">
                    <a:solidFill>
                      <a:srgbClr val="FFFF00"/>
                    </a:solidFill>
                    <a:latin typeface="Cambria" panose="02040503050406030204" pitchFamily="18" charset="0"/>
                  </a:rPr>
                  <a:t>(</a:t>
                </a:r>
                <a14:m>
                  <m:oMath xmlns:m="http://schemas.openxmlformats.org/officeDocument/2006/math">
                    <m:sSub>
                      <m:sSubPr>
                        <m:ctrlPr>
                          <a:rPr lang="pt-BR" sz="2000" b="0" i="0" smtClean="0">
                            <a:solidFill>
                              <a:srgbClr val="FFFF00"/>
                            </a:solidFill>
                            <a:latin typeface="Cambria Math" panose="02040503050406030204" pitchFamily="18" charset="0"/>
                          </a:rPr>
                        </m:ctrlPr>
                      </m:sSubPr>
                      <m:e>
                        <m:r>
                          <m:rPr>
                            <m:sty m:val="p"/>
                          </m:rPr>
                          <a:rPr lang="pt-BR" sz="2000" b="0" i="0" smtClean="0">
                            <a:solidFill>
                              <a:srgbClr val="FFFF00"/>
                            </a:solidFill>
                            <a:latin typeface="Cambria Math" panose="02040503050406030204" pitchFamily="18" charset="0"/>
                          </a:rPr>
                          <m:t>T</m:t>
                        </m:r>
                      </m:e>
                      <m:sub>
                        <m:r>
                          <m:rPr>
                            <m:sty m:val="p"/>
                          </m:rPr>
                          <a:rPr lang="pt-BR" sz="2000" b="0" i="0" smtClean="0">
                            <a:solidFill>
                              <a:srgbClr val="FFFF00"/>
                            </a:solidFill>
                            <a:latin typeface="Cambria Math" panose="02040503050406030204" pitchFamily="18" charset="0"/>
                          </a:rPr>
                          <m:t>s</m:t>
                        </m:r>
                      </m:sub>
                    </m:sSub>
                  </m:oMath>
                </a14:m>
                <a:r>
                  <a:rPr lang="pt-BR" sz="2000" dirty="0" smtClean="0">
                    <a:solidFill>
                      <a:srgbClr val="FFFF00"/>
                    </a:solidFill>
                    <a:latin typeface="Cambria" panose="02040503050406030204" pitchFamily="18" charset="0"/>
                  </a:rPr>
                  <a:t>), </a:t>
                </a:r>
                <a14:m>
                  <m:oMath xmlns:m="http://schemas.openxmlformats.org/officeDocument/2006/math">
                    <m:r>
                      <a:rPr lang="pt-BR" sz="2000" b="0" i="1" smtClean="0">
                        <a:solidFill>
                          <a:srgbClr val="FFFF00"/>
                        </a:solidFill>
                        <a:latin typeface="Cambria Math" panose="02040503050406030204" pitchFamily="18" charset="0"/>
                      </a:rPr>
                      <m:t>𝜁</m:t>
                    </m:r>
                  </m:oMath>
                </a14:m>
                <a:r>
                  <a:rPr lang="pt-BR" sz="2000" dirty="0" smtClean="0">
                    <a:solidFill>
                      <a:srgbClr val="FFFF00"/>
                    </a:solidFill>
                    <a:latin typeface="Cambria" panose="02040503050406030204" pitchFamily="18" charset="0"/>
                  </a:rPr>
                  <a:t> constante </a:t>
                </a:r>
                <a:r>
                  <a:rPr lang="pt-BR" sz="2000" dirty="0">
                    <a:solidFill>
                      <a:srgbClr val="FFFF00"/>
                    </a:solidFill>
                    <a:latin typeface="Cambria" panose="02040503050406030204" pitchFamily="18" charset="0"/>
                  </a:rPr>
                  <a:t>(P.O. %) e </a:t>
                </a:r>
                <a14:m>
                  <m:oMath xmlns:m="http://schemas.openxmlformats.org/officeDocument/2006/math">
                    <m:r>
                      <a:rPr lang="pt-BR" sz="2000" i="1">
                        <a:solidFill>
                          <a:srgbClr val="FFFF00"/>
                        </a:solidFill>
                        <a:latin typeface="Cambria Math" panose="02040503050406030204" pitchFamily="18" charset="0"/>
                      </a:rPr>
                      <m:t>𝜁</m:t>
                    </m:r>
                    <m:sSub>
                      <m:sSubPr>
                        <m:ctrlPr>
                          <a:rPr lang="pt-BR" sz="2000" b="0" i="1" smtClean="0">
                            <a:solidFill>
                              <a:srgbClr val="FFFF00"/>
                            </a:solidFill>
                            <a:latin typeface="Cambria Math" panose="02040503050406030204" pitchFamily="18" charset="0"/>
                          </a:rPr>
                        </m:ctrlPr>
                      </m:sSubPr>
                      <m:e>
                        <m:r>
                          <a:rPr lang="pt-BR" sz="2000" b="0" i="1" smtClean="0">
                            <a:solidFill>
                              <a:srgbClr val="FFFF00"/>
                            </a:solidFill>
                            <a:latin typeface="Cambria Math" panose="02040503050406030204" pitchFamily="18" charset="0"/>
                          </a:rPr>
                          <m:t>𝑤</m:t>
                        </m:r>
                      </m:e>
                      <m:sub>
                        <m:r>
                          <a:rPr lang="pt-BR" sz="2000" b="0" i="1" smtClean="0">
                            <a:solidFill>
                              <a:srgbClr val="FFFF00"/>
                            </a:solidFill>
                            <a:latin typeface="Cambria Math" panose="02040503050406030204" pitchFamily="18" charset="0"/>
                          </a:rPr>
                          <m:t>𝑛</m:t>
                        </m:r>
                      </m:sub>
                    </m:sSub>
                    <m:r>
                      <a:rPr lang="pt-BR" sz="2000" i="1">
                        <a:solidFill>
                          <a:srgbClr val="FFFF00"/>
                        </a:solidFill>
                        <a:latin typeface="Cambria Math" panose="02040503050406030204" pitchFamily="18" charset="0"/>
                      </a:rPr>
                      <m:t> </m:t>
                    </m:r>
                  </m:oMath>
                </a14:m>
                <a:r>
                  <a:rPr lang="pt-BR" sz="2000" dirty="0" smtClean="0">
                    <a:solidFill>
                      <a:srgbClr val="FFFF00"/>
                    </a:solidFill>
                    <a:latin typeface="Cambria" panose="02040503050406030204" pitchFamily="18" charset="0"/>
                  </a:rPr>
                  <a:t>constante </a:t>
                </a:r>
                <a:r>
                  <a:rPr lang="pt-BR" sz="2000" dirty="0">
                    <a:solidFill>
                      <a:srgbClr val="FFFF00"/>
                    </a:solidFill>
                    <a:latin typeface="Cambria" panose="02040503050406030204" pitchFamily="18" charset="0"/>
                  </a:rPr>
                  <a:t>(</a:t>
                </a:r>
                <a14:m>
                  <m:oMath xmlns:m="http://schemas.openxmlformats.org/officeDocument/2006/math">
                    <m:sSub>
                      <m:sSubPr>
                        <m:ctrlPr>
                          <a:rPr lang="pt-BR" sz="2000" i="1">
                            <a:solidFill>
                              <a:srgbClr val="FFFF00"/>
                            </a:solidFill>
                            <a:latin typeface="Cambria Math" panose="02040503050406030204" pitchFamily="18" charset="0"/>
                          </a:rPr>
                        </m:ctrlPr>
                      </m:sSubPr>
                      <m:e>
                        <m:r>
                          <m:rPr>
                            <m:sty m:val="p"/>
                          </m:rPr>
                          <a:rPr lang="pt-BR" sz="2000">
                            <a:solidFill>
                              <a:srgbClr val="FFFF00"/>
                            </a:solidFill>
                            <a:latin typeface="Cambria Math" panose="02040503050406030204" pitchFamily="18" charset="0"/>
                          </a:rPr>
                          <m:t>T</m:t>
                        </m:r>
                      </m:e>
                      <m:sub>
                        <m:r>
                          <m:rPr>
                            <m:sty m:val="p"/>
                          </m:rPr>
                          <a:rPr lang="pt-BR" sz="2000" b="0" i="0" smtClean="0">
                            <a:solidFill>
                              <a:srgbClr val="FFFF00"/>
                            </a:solidFill>
                            <a:latin typeface="Cambria Math" panose="02040503050406030204" pitchFamily="18" charset="0"/>
                          </a:rPr>
                          <m:t>e</m:t>
                        </m:r>
                      </m:sub>
                    </m:sSub>
                  </m:oMath>
                </a14:m>
                <a:r>
                  <a:rPr lang="pt-BR" sz="2000" dirty="0" smtClean="0">
                    <a:solidFill>
                      <a:srgbClr val="FFFF00"/>
                    </a:solidFill>
                    <a:latin typeface="Cambria" panose="02040503050406030204" pitchFamily="18" charset="0"/>
                  </a:rPr>
                  <a:t>).</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Mapa obtido usando o comando </a:t>
                </a:r>
                <a:r>
                  <a:rPr lang="pt-BR" sz="2000" i="1" dirty="0" err="1" smtClean="0">
                    <a:solidFill>
                      <a:srgbClr val="FFFF00"/>
                    </a:solidFill>
                    <a:latin typeface="Cambria" panose="02040503050406030204" pitchFamily="18" charset="0"/>
                    <a:ea typeface="Cambria" panose="02040503050406030204" pitchFamily="18" charset="0"/>
                  </a:rPr>
                  <a:t>zgrid</a:t>
                </a:r>
                <a:r>
                  <a:rPr lang="pt-BR" sz="2000" i="1" dirty="0" smtClean="0">
                    <a:solidFill>
                      <a:srgbClr val="FFFF00"/>
                    </a:solidFill>
                    <a:latin typeface="Cambria" panose="02040503050406030204" pitchFamily="18" charset="0"/>
                    <a:ea typeface="Cambria" panose="02040503050406030204" pitchFamily="18" charset="0"/>
                  </a:rPr>
                  <a:t>.</a:t>
                </a:r>
                <a:endParaRPr lang="pt-BR" sz="1600" i="1" dirty="0" smtClean="0">
                  <a:solidFill>
                    <a:srgbClr val="FFFF00"/>
                  </a:solidFill>
                  <a:latin typeface="Cambria" panose="02040503050406030204" pitchFamily="18" charset="0"/>
                  <a:ea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491319" y="1815152"/>
                <a:ext cx="3712191" cy="4361811"/>
              </a:xfrm>
              <a:blipFill>
                <a:blip r:embed="rId2"/>
                <a:stretch>
                  <a:fillRect l="-1806" t="-1538" r="-1642"/>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4" name="Imagem 3"/>
          <p:cNvPicPr>
            <a:picLocks noChangeAspect="1"/>
          </p:cNvPicPr>
          <p:nvPr/>
        </p:nvPicPr>
        <p:blipFill>
          <a:blip r:embed="rId4"/>
          <a:stretch>
            <a:fillRect/>
          </a:stretch>
        </p:blipFill>
        <p:spPr>
          <a:xfrm>
            <a:off x="4701236" y="1540384"/>
            <a:ext cx="7265992" cy="5157470"/>
          </a:xfrm>
          <a:prstGeom prst="rect">
            <a:avLst/>
          </a:prstGeom>
        </p:spPr>
      </p:pic>
    </p:spTree>
    <p:extLst>
      <p:ext uri="{BB962C8B-B14F-4D97-AF65-F5344CB8AC3E}">
        <p14:creationId xmlns:p14="http://schemas.microsoft.com/office/powerpoint/2010/main" val="4026817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smtClean="0">
                    <a:solidFill>
                      <a:srgbClr val="FFFF00"/>
                    </a:solidFill>
                    <a:latin typeface="Cambria" panose="02040503050406030204" pitchFamily="18" charset="0"/>
                    <a:ea typeface="Cambria" panose="02040503050406030204" pitchFamily="18" charset="0"/>
                  </a:rPr>
                  <a:t>Exemplo: Considere o sistema </a:t>
                </a:r>
                <a:r>
                  <a:rPr lang="pt-BR" sz="2000" dirty="0" err="1">
                    <a:solidFill>
                      <a:srgbClr val="FFFF00"/>
                    </a:solidFill>
                    <a:latin typeface="Cambria" panose="02040503050406030204" pitchFamily="18" charset="0"/>
                    <a:ea typeface="Cambria" panose="02040503050406030204" pitchFamily="18" charset="0"/>
                  </a:rPr>
                  <a:t>posicionador</a:t>
                </a:r>
                <a:r>
                  <a:rPr lang="pt-BR" sz="2000" dirty="0">
                    <a:solidFill>
                      <a:srgbClr val="FFFF00"/>
                    </a:solidFill>
                    <a:latin typeface="Cambria" panose="02040503050406030204" pitchFamily="18" charset="0"/>
                    <a:ea typeface="Cambria" panose="02040503050406030204" pitchFamily="18" charset="0"/>
                  </a:rPr>
                  <a:t> da antena </a:t>
                </a:r>
                <a:r>
                  <a:rPr lang="pt-BR" sz="2000" dirty="0" smtClean="0">
                    <a:solidFill>
                      <a:srgbClr val="FFFF00"/>
                    </a:solidFill>
                    <a:latin typeface="Cambria" panose="02040503050406030204" pitchFamily="18" charset="0"/>
                    <a:ea typeface="Cambria" panose="02040503050406030204" pitchFamily="18" charset="0"/>
                  </a:rPr>
                  <a:t>cuja função </a:t>
                </a:r>
                <a:r>
                  <a:rPr lang="pt-BR" sz="2000" dirty="0">
                    <a:solidFill>
                      <a:srgbClr val="FFFF00"/>
                    </a:solidFill>
                    <a:latin typeface="Cambria" panose="02040503050406030204" pitchFamily="18" charset="0"/>
                    <a:ea typeface="Cambria" panose="02040503050406030204" pitchFamily="18" charset="0"/>
                  </a:rPr>
                  <a:t>de transferência é</a:t>
                </a:r>
                <a:r>
                  <a:rPr lang="pt-BR" sz="2000" dirty="0" smtClean="0">
                    <a:solidFill>
                      <a:srgbClr val="FFFF00"/>
                    </a:solidFill>
                    <a:latin typeface="Cambria" panose="02040503050406030204" pitchFamily="18" charset="0"/>
                    <a:ea typeface="Cambria" panose="02040503050406030204" pitchFamily="18" charset="0"/>
                  </a:rPr>
                  <a:t>:</a:t>
                </a: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000" b="0" i="1" smtClean="0">
                          <a:solidFill>
                            <a:srgbClr val="FFFF00"/>
                          </a:solidFill>
                          <a:latin typeface="Cambria Math" panose="02040503050406030204" pitchFamily="18" charset="0"/>
                          <a:ea typeface="Cambria" panose="02040503050406030204" pitchFamily="18" charset="0"/>
                        </a:rPr>
                        <m:t>𝐺</m:t>
                      </m:r>
                      <m:d>
                        <m:dPr>
                          <m:ctrlPr>
                            <a:rPr lang="pt-BR" sz="2000" b="0" i="1" smtClean="0">
                              <a:solidFill>
                                <a:srgbClr val="FFFF00"/>
                              </a:solidFill>
                              <a:latin typeface="Cambria Math" panose="02040503050406030204" pitchFamily="18" charset="0"/>
                              <a:ea typeface="Cambria" panose="02040503050406030204" pitchFamily="18" charset="0"/>
                            </a:rPr>
                          </m:ctrlPr>
                        </m:dPr>
                        <m:e>
                          <m:r>
                            <a:rPr lang="pt-BR" sz="2000" b="0" i="1" smtClean="0">
                              <a:solidFill>
                                <a:srgbClr val="FFFF00"/>
                              </a:solidFill>
                              <a:latin typeface="Cambria Math" panose="02040503050406030204" pitchFamily="18" charset="0"/>
                              <a:ea typeface="Cambria" panose="02040503050406030204" pitchFamily="18" charset="0"/>
                            </a:rPr>
                            <m:t>𝑠</m:t>
                          </m:r>
                        </m:e>
                      </m:d>
                      <m:r>
                        <a:rPr lang="pt-BR" sz="2000" b="0" i="1" smtClean="0">
                          <a:solidFill>
                            <a:srgbClr val="FFFF00"/>
                          </a:solidFill>
                          <a:latin typeface="Cambria Math" panose="02040503050406030204" pitchFamily="18" charset="0"/>
                          <a:ea typeface="Cambria" panose="02040503050406030204" pitchFamily="18" charset="0"/>
                        </a:rPr>
                        <m:t>= </m:t>
                      </m:r>
                      <m:f>
                        <m:fPr>
                          <m:ctrlPr>
                            <a:rPr lang="pt-BR" sz="2000" b="0" i="1" smtClean="0">
                              <a:solidFill>
                                <a:srgbClr val="FFFF00"/>
                              </a:solidFill>
                              <a:latin typeface="Cambria Math" panose="02040503050406030204" pitchFamily="18" charset="0"/>
                            </a:rPr>
                          </m:ctrlPr>
                        </m:fPr>
                        <m:num>
                          <m:r>
                            <a:rPr lang="pt-BR" sz="2000" b="0" i="1" smtClean="0">
                              <a:solidFill>
                                <a:srgbClr val="FFFF00"/>
                              </a:solidFill>
                              <a:latin typeface="Cambria Math" panose="02040503050406030204" pitchFamily="18" charset="0"/>
                            </a:rPr>
                            <m:t>1</m:t>
                          </m:r>
                        </m:num>
                        <m:den>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(10</m:t>
                          </m:r>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m:t>
                          </m:r>
                        </m:den>
                      </m:f>
                    </m:oMath>
                  </m:oMathPara>
                </a14:m>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r>
                  <a:rPr lang="pt-BR" sz="2000" dirty="0" smtClean="0">
                    <a:solidFill>
                      <a:srgbClr val="FFFF00"/>
                    </a:solidFill>
                    <a:latin typeface="Cambria" panose="02040503050406030204" pitchFamily="18" charset="0"/>
                    <a:ea typeface="Cambria" panose="02040503050406030204" pitchFamily="18" charset="0"/>
                  </a:rPr>
                  <a:t>E as especificações foram:</a:t>
                </a:r>
              </a:p>
              <a:p>
                <a14:m>
                  <m:oMath xmlns:m="http://schemas.openxmlformats.org/officeDocument/2006/math">
                    <m:sSub>
                      <m:sSubPr>
                        <m:ctrlPr>
                          <a:rPr lang="pt-BR" sz="2000" b="0" i="1" smtClean="0">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𝑀</m:t>
                        </m:r>
                      </m:e>
                      <m:sub>
                        <m:r>
                          <a:rPr lang="pt-BR" sz="2000" b="0" i="1" smtClean="0">
                            <a:solidFill>
                              <a:srgbClr val="FFFF00"/>
                            </a:solidFill>
                            <a:latin typeface="Cambria Math" panose="02040503050406030204" pitchFamily="18" charset="0"/>
                            <a:ea typeface="Cambria" panose="02040503050406030204" pitchFamily="18" charset="0"/>
                          </a:rPr>
                          <m:t>𝑝</m:t>
                        </m:r>
                      </m:sub>
                    </m:sSub>
                    <m:r>
                      <a:rPr lang="pt-BR" sz="2000" b="0" i="1" smtClean="0">
                        <a:solidFill>
                          <a:srgbClr val="FFFF00"/>
                        </a:solidFill>
                        <a:latin typeface="Cambria Math" panose="02040503050406030204" pitchFamily="18" charset="0"/>
                        <a:ea typeface="Cambria" panose="02040503050406030204" pitchFamily="18" charset="0"/>
                      </a:rPr>
                      <m:t>⋅100%≤ </m:t>
                    </m:r>
                  </m:oMath>
                </a14:m>
                <a:r>
                  <a:rPr lang="pt-BR" sz="2000" dirty="0" smtClean="0">
                    <a:solidFill>
                      <a:srgbClr val="FFFF00"/>
                    </a:solidFill>
                    <a:latin typeface="Cambria" panose="02040503050406030204" pitchFamily="18" charset="0"/>
                    <a:ea typeface="Cambria" panose="02040503050406030204" pitchFamily="18" charset="0"/>
                  </a:rPr>
                  <a:t> 16% </a:t>
                </a:r>
              </a:p>
              <a:p>
                <a:pPr/>
                <a14:m>
                  <m:oMath xmlns:m="http://schemas.openxmlformats.org/officeDocument/2006/math">
                    <m:sSub>
                      <m:sSubPr>
                        <m:ctrlPr>
                          <a:rPr lang="pt-BR" sz="2000" i="1">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𝑇</m:t>
                        </m:r>
                      </m:e>
                      <m:sub>
                        <m:r>
                          <a:rPr lang="pt-BR" sz="2000" b="0" i="1" smtClean="0">
                            <a:solidFill>
                              <a:srgbClr val="FFFF00"/>
                            </a:solidFill>
                            <a:latin typeface="Cambria Math" panose="02040503050406030204" pitchFamily="18" charset="0"/>
                            <a:ea typeface="Cambria" panose="02040503050406030204" pitchFamily="18" charset="0"/>
                          </a:rPr>
                          <m:t>𝑒</m:t>
                        </m:r>
                      </m:sub>
                    </m:sSub>
                    <m:r>
                      <a:rPr lang="pt-BR" sz="2000" b="0" i="1" smtClean="0">
                        <a:solidFill>
                          <a:srgbClr val="FFFF00"/>
                        </a:solidFill>
                        <a:latin typeface="Cambria Math" panose="02040503050406030204" pitchFamily="18" charset="0"/>
                        <a:ea typeface="Cambria" panose="02040503050406030204" pitchFamily="18" charset="0"/>
                      </a:rPr>
                      <m:t>≤10</m:t>
                    </m:r>
                    <m:r>
                      <a:rPr lang="pt-BR" sz="2000" b="0" i="1" smtClean="0">
                        <a:solidFill>
                          <a:srgbClr val="FFFF00"/>
                        </a:solidFill>
                        <a:latin typeface="Cambria Math" panose="02040503050406030204" pitchFamily="18" charset="0"/>
                        <a:ea typeface="Cambria" panose="02040503050406030204" pitchFamily="18" charset="0"/>
                      </a:rPr>
                      <m:t>𝑠</m:t>
                    </m:r>
                  </m:oMath>
                </a14:m>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endParaRPr lang="pt-BR" sz="2000" dirty="0">
                  <a:solidFill>
                    <a:srgbClr val="FFFF00"/>
                  </a:solidFill>
                  <a:latin typeface="Cambria" panose="02040503050406030204" pitchFamily="18" charset="0"/>
                  <a:ea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0" y="2061275"/>
                <a:ext cx="10515600" cy="4115688"/>
              </a:xfrm>
              <a:blipFill>
                <a:blip r:embed="rId2"/>
                <a:stretch>
                  <a:fillRect l="-638" t="-1481"/>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918099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0" y="2061275"/>
                <a:ext cx="10515600" cy="4115688"/>
              </a:xfrm>
              <a:ln>
                <a:noFill/>
              </a:ln>
            </p:spPr>
            <p:txBody>
              <a:bodyPr>
                <a:normAutofit lnSpcReduction="10000"/>
              </a:bodyPr>
              <a:lstStyle/>
              <a:p>
                <a:pPr marL="0" indent="0">
                  <a:buNone/>
                </a:pPr>
                <a:r>
                  <a:rPr lang="pt-BR" sz="2000" dirty="0" smtClean="0">
                    <a:solidFill>
                      <a:srgbClr val="FFFF00"/>
                    </a:solidFill>
                    <a:latin typeface="Cambria" panose="02040503050406030204" pitchFamily="18" charset="0"/>
                    <a:ea typeface="Cambria" panose="02040503050406030204" pitchFamily="18" charset="0"/>
                  </a:rPr>
                  <a:t>Exemplo: Considere o sistema </a:t>
                </a:r>
                <a:r>
                  <a:rPr lang="pt-BR" sz="2000" dirty="0" err="1">
                    <a:solidFill>
                      <a:srgbClr val="FFFF00"/>
                    </a:solidFill>
                    <a:latin typeface="Cambria" panose="02040503050406030204" pitchFamily="18" charset="0"/>
                    <a:ea typeface="Cambria" panose="02040503050406030204" pitchFamily="18" charset="0"/>
                  </a:rPr>
                  <a:t>posicionador</a:t>
                </a:r>
                <a:r>
                  <a:rPr lang="pt-BR" sz="2000" dirty="0">
                    <a:solidFill>
                      <a:srgbClr val="FFFF00"/>
                    </a:solidFill>
                    <a:latin typeface="Cambria" panose="02040503050406030204" pitchFamily="18" charset="0"/>
                    <a:ea typeface="Cambria" panose="02040503050406030204" pitchFamily="18" charset="0"/>
                  </a:rPr>
                  <a:t> da antena </a:t>
                </a:r>
                <a:r>
                  <a:rPr lang="pt-BR" sz="2000" dirty="0" smtClean="0">
                    <a:solidFill>
                      <a:srgbClr val="FFFF00"/>
                    </a:solidFill>
                    <a:latin typeface="Cambria" panose="02040503050406030204" pitchFamily="18" charset="0"/>
                    <a:ea typeface="Cambria" panose="02040503050406030204" pitchFamily="18" charset="0"/>
                  </a:rPr>
                  <a:t>cuja função </a:t>
                </a:r>
                <a:r>
                  <a:rPr lang="pt-BR" sz="2000" dirty="0">
                    <a:solidFill>
                      <a:srgbClr val="FFFF00"/>
                    </a:solidFill>
                    <a:latin typeface="Cambria" panose="02040503050406030204" pitchFamily="18" charset="0"/>
                    <a:ea typeface="Cambria" panose="02040503050406030204" pitchFamily="18" charset="0"/>
                  </a:rPr>
                  <a:t>de transferência é</a:t>
                </a:r>
                <a:r>
                  <a:rPr lang="pt-BR" sz="2000" dirty="0" smtClean="0">
                    <a:solidFill>
                      <a:srgbClr val="FFFF00"/>
                    </a:solidFill>
                    <a:latin typeface="Cambria" panose="02040503050406030204" pitchFamily="18" charset="0"/>
                    <a:ea typeface="Cambria" panose="02040503050406030204" pitchFamily="18" charset="0"/>
                  </a:rPr>
                  <a:t>:</a:t>
                </a: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000" b="0" i="1" smtClean="0">
                          <a:solidFill>
                            <a:srgbClr val="FFFF00"/>
                          </a:solidFill>
                          <a:latin typeface="Cambria Math" panose="02040503050406030204" pitchFamily="18" charset="0"/>
                          <a:ea typeface="Cambria" panose="02040503050406030204" pitchFamily="18" charset="0"/>
                        </a:rPr>
                        <m:t>𝐺</m:t>
                      </m:r>
                      <m:d>
                        <m:dPr>
                          <m:ctrlPr>
                            <a:rPr lang="pt-BR" sz="2000" b="0" i="1" smtClean="0">
                              <a:solidFill>
                                <a:srgbClr val="FFFF00"/>
                              </a:solidFill>
                              <a:latin typeface="Cambria Math" panose="02040503050406030204" pitchFamily="18" charset="0"/>
                              <a:ea typeface="Cambria" panose="02040503050406030204" pitchFamily="18" charset="0"/>
                            </a:rPr>
                          </m:ctrlPr>
                        </m:dPr>
                        <m:e>
                          <m:r>
                            <a:rPr lang="pt-BR" sz="2000" b="0" i="1" smtClean="0">
                              <a:solidFill>
                                <a:srgbClr val="FFFF00"/>
                              </a:solidFill>
                              <a:latin typeface="Cambria Math" panose="02040503050406030204" pitchFamily="18" charset="0"/>
                              <a:ea typeface="Cambria" panose="02040503050406030204" pitchFamily="18" charset="0"/>
                            </a:rPr>
                            <m:t>𝑠</m:t>
                          </m:r>
                        </m:e>
                      </m:d>
                      <m:r>
                        <a:rPr lang="pt-BR" sz="2000" b="0" i="1" smtClean="0">
                          <a:solidFill>
                            <a:srgbClr val="FFFF00"/>
                          </a:solidFill>
                          <a:latin typeface="Cambria Math" panose="02040503050406030204" pitchFamily="18" charset="0"/>
                          <a:ea typeface="Cambria" panose="02040503050406030204" pitchFamily="18" charset="0"/>
                        </a:rPr>
                        <m:t>= </m:t>
                      </m:r>
                      <m:f>
                        <m:fPr>
                          <m:ctrlPr>
                            <a:rPr lang="pt-BR" sz="2000" b="0" i="1" smtClean="0">
                              <a:solidFill>
                                <a:srgbClr val="FFFF00"/>
                              </a:solidFill>
                              <a:latin typeface="Cambria Math" panose="02040503050406030204" pitchFamily="18" charset="0"/>
                            </a:rPr>
                          </m:ctrlPr>
                        </m:fPr>
                        <m:num>
                          <m:r>
                            <a:rPr lang="pt-BR" sz="2000" b="0" i="1" smtClean="0">
                              <a:solidFill>
                                <a:srgbClr val="FFFF00"/>
                              </a:solidFill>
                              <a:latin typeface="Cambria Math" panose="02040503050406030204" pitchFamily="18" charset="0"/>
                            </a:rPr>
                            <m:t>1</m:t>
                          </m:r>
                        </m:num>
                        <m:den>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(10</m:t>
                          </m:r>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m:t>
                          </m:r>
                        </m:den>
                      </m:f>
                    </m:oMath>
                  </m:oMathPara>
                </a14:m>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r>
                  <a:rPr lang="pt-BR" sz="2000" dirty="0" smtClean="0">
                    <a:solidFill>
                      <a:srgbClr val="FFFF00"/>
                    </a:solidFill>
                    <a:latin typeface="Cambria" panose="02040503050406030204" pitchFamily="18" charset="0"/>
                    <a:ea typeface="Cambria" panose="02040503050406030204" pitchFamily="18" charset="0"/>
                  </a:rPr>
                  <a:t>E as especificações foram:</a:t>
                </a:r>
              </a:p>
              <a:p>
                <a14:m>
                  <m:oMath xmlns:m="http://schemas.openxmlformats.org/officeDocument/2006/math">
                    <m:sSub>
                      <m:sSubPr>
                        <m:ctrlPr>
                          <a:rPr lang="pt-BR" sz="2000" b="0" i="1" smtClean="0">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𝑀</m:t>
                        </m:r>
                      </m:e>
                      <m:sub>
                        <m:r>
                          <a:rPr lang="pt-BR" sz="2000" b="0" i="1" smtClean="0">
                            <a:solidFill>
                              <a:srgbClr val="FFFF00"/>
                            </a:solidFill>
                            <a:latin typeface="Cambria Math" panose="02040503050406030204" pitchFamily="18" charset="0"/>
                            <a:ea typeface="Cambria" panose="02040503050406030204" pitchFamily="18" charset="0"/>
                          </a:rPr>
                          <m:t>𝑝</m:t>
                        </m:r>
                      </m:sub>
                    </m:sSub>
                    <m:r>
                      <a:rPr lang="pt-BR" sz="2000" b="0" i="1" smtClean="0">
                        <a:solidFill>
                          <a:srgbClr val="FFFF00"/>
                        </a:solidFill>
                        <a:latin typeface="Cambria Math" panose="02040503050406030204" pitchFamily="18" charset="0"/>
                        <a:ea typeface="Cambria" panose="02040503050406030204" pitchFamily="18" charset="0"/>
                      </a:rPr>
                      <m:t>⋅100%≤ </m:t>
                    </m:r>
                  </m:oMath>
                </a14:m>
                <a:r>
                  <a:rPr lang="pt-BR" sz="2000" dirty="0" smtClean="0">
                    <a:solidFill>
                      <a:srgbClr val="FFFF00"/>
                    </a:solidFill>
                    <a:latin typeface="Cambria" panose="02040503050406030204" pitchFamily="18" charset="0"/>
                    <a:ea typeface="Cambria" panose="02040503050406030204" pitchFamily="18" charset="0"/>
                  </a:rPr>
                  <a:t> 16% </a:t>
                </a:r>
              </a:p>
              <a:p>
                <a:pPr/>
                <a14:m>
                  <m:oMath xmlns:m="http://schemas.openxmlformats.org/officeDocument/2006/math">
                    <m:sSub>
                      <m:sSubPr>
                        <m:ctrlPr>
                          <a:rPr lang="pt-BR" sz="2000" i="1">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𝑇</m:t>
                        </m:r>
                      </m:e>
                      <m:sub>
                        <m:r>
                          <a:rPr lang="pt-BR" sz="2000" b="0" i="1" smtClean="0">
                            <a:solidFill>
                              <a:srgbClr val="FFFF00"/>
                            </a:solidFill>
                            <a:latin typeface="Cambria Math" panose="02040503050406030204" pitchFamily="18" charset="0"/>
                            <a:ea typeface="Cambria" panose="02040503050406030204" pitchFamily="18" charset="0"/>
                          </a:rPr>
                          <m:t>𝑒</m:t>
                        </m:r>
                      </m:sub>
                    </m:sSub>
                    <m:r>
                      <a:rPr lang="pt-BR" sz="2000" b="0" i="1" smtClean="0">
                        <a:solidFill>
                          <a:srgbClr val="FFFF00"/>
                        </a:solidFill>
                        <a:latin typeface="Cambria Math" panose="02040503050406030204" pitchFamily="18" charset="0"/>
                        <a:ea typeface="Cambria" panose="02040503050406030204" pitchFamily="18" charset="0"/>
                      </a:rPr>
                      <m:t>≤10</m:t>
                    </m:r>
                    <m:r>
                      <a:rPr lang="pt-BR" sz="2000" b="0" i="1" smtClean="0">
                        <a:solidFill>
                          <a:srgbClr val="FFFF00"/>
                        </a:solidFill>
                        <a:latin typeface="Cambria Math" panose="02040503050406030204" pitchFamily="18" charset="0"/>
                        <a:ea typeface="Cambria" panose="02040503050406030204" pitchFamily="18" charset="0"/>
                      </a:rPr>
                      <m:t>𝑠</m:t>
                    </m:r>
                  </m:oMath>
                </a14:m>
                <a:endParaRPr lang="pt-BR" sz="2000" dirty="0" smtClean="0">
                  <a:solidFill>
                    <a:srgbClr val="FFFF00"/>
                  </a:solidFill>
                  <a:latin typeface="Cambria" panose="02040503050406030204" pitchFamily="18" charset="0"/>
                  <a:ea typeface="Cambria" panose="02040503050406030204" pitchFamily="18" charset="0"/>
                </a:endParaRPr>
              </a:p>
              <a:p>
                <a:pPr/>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14:m>
                  <m:oMath xmlns:m="http://schemas.openxmlformats.org/officeDocument/2006/math">
                    <m:sSub>
                      <m:sSubPr>
                        <m:ctrlPr>
                          <a:rPr lang="pt-BR" sz="2000" i="1" dirty="0" smtClean="0">
                            <a:solidFill>
                              <a:srgbClr val="FFC000"/>
                            </a:solidFill>
                            <a:latin typeface="Cambria Math" panose="02040503050406030204" pitchFamily="18" charset="0"/>
                          </a:rPr>
                        </m:ctrlPr>
                      </m:sSubPr>
                      <m:e>
                        <m:r>
                          <a:rPr lang="pt-BR" sz="2000" i="1" dirty="0">
                            <a:solidFill>
                              <a:srgbClr val="FFC000"/>
                            </a:solidFill>
                            <a:latin typeface="Cambria Math" panose="02040503050406030204" pitchFamily="18" charset="0"/>
                          </a:rPr>
                          <m:t>𝑀</m:t>
                        </m:r>
                      </m:e>
                      <m:sub>
                        <m:r>
                          <a:rPr lang="pt-BR" sz="2000" i="1" dirty="0">
                            <a:solidFill>
                              <a:srgbClr val="FFC000"/>
                            </a:solidFill>
                            <a:latin typeface="Cambria Math" panose="02040503050406030204" pitchFamily="18" charset="0"/>
                          </a:rPr>
                          <m:t>𝑃</m:t>
                        </m:r>
                      </m:sub>
                    </m:sSub>
                    <m:r>
                      <a:rPr lang="pt-BR" sz="2000" b="0" i="1" dirty="0" smtClean="0">
                        <a:solidFill>
                          <a:srgbClr val="FFC000"/>
                        </a:solidFill>
                        <a:latin typeface="Cambria Math" panose="02040503050406030204" pitchFamily="18" charset="0"/>
                      </a:rPr>
                      <m:t>⋅100%</m:t>
                    </m:r>
                    <m:r>
                      <a:rPr lang="pt-BR" sz="2000" i="1">
                        <a:solidFill>
                          <a:srgbClr val="FFC000"/>
                        </a:solidFill>
                        <a:latin typeface="Cambria Math" panose="02040503050406030204" pitchFamily="18" charset="0"/>
                      </a:rPr>
                      <m:t>=</m:t>
                    </m:r>
                    <m:sSup>
                      <m:sSupPr>
                        <m:ctrlPr>
                          <a:rPr lang="pt-BR" sz="2000" i="1">
                            <a:solidFill>
                              <a:srgbClr val="FFC000"/>
                            </a:solidFill>
                            <a:latin typeface="Cambria Math" panose="02040503050406030204" pitchFamily="18" charset="0"/>
                          </a:rPr>
                        </m:ctrlPr>
                      </m:sSupPr>
                      <m:e>
                        <m:r>
                          <a:rPr lang="pt-BR" sz="2000" b="0" i="1" smtClean="0">
                            <a:solidFill>
                              <a:srgbClr val="FFC000"/>
                            </a:solidFill>
                            <a:latin typeface="Cambria Math" panose="02040503050406030204" pitchFamily="18" charset="0"/>
                          </a:rPr>
                          <m:t>100</m:t>
                        </m:r>
                        <m:r>
                          <a:rPr lang="pt-BR" sz="2000" b="0" i="1" smtClean="0">
                            <a:solidFill>
                              <a:srgbClr val="FFC000"/>
                            </a:solidFill>
                            <a:latin typeface="Cambria Math" panose="02040503050406030204" pitchFamily="18" charset="0"/>
                          </a:rPr>
                          <m:t>⋅</m:t>
                        </m:r>
                        <m:r>
                          <a:rPr lang="pt-BR" sz="2000" i="1">
                            <a:solidFill>
                              <a:srgbClr val="FFC000"/>
                            </a:solidFill>
                            <a:latin typeface="Cambria Math" panose="02040503050406030204" pitchFamily="18" charset="0"/>
                          </a:rPr>
                          <m:t>𝑒</m:t>
                        </m:r>
                      </m:e>
                      <m:sup>
                        <m:r>
                          <a:rPr lang="pt-BR" sz="2000" i="1">
                            <a:solidFill>
                              <a:srgbClr val="FFC000"/>
                            </a:solidFill>
                            <a:latin typeface="Cambria Math" panose="02040503050406030204" pitchFamily="18" charset="0"/>
                          </a:rPr>
                          <m:t>−(</m:t>
                        </m:r>
                        <m:r>
                          <a:rPr lang="pt-BR" sz="2000" i="1">
                            <a:solidFill>
                              <a:srgbClr val="FFC000"/>
                            </a:solidFill>
                            <a:latin typeface="Cambria Math" panose="02040503050406030204" pitchFamily="18" charset="0"/>
                          </a:rPr>
                          <m:t>𝜁𝜋</m:t>
                        </m:r>
                        <m:r>
                          <a:rPr lang="pt-BR" sz="2000" i="1">
                            <a:solidFill>
                              <a:srgbClr val="FFC000"/>
                            </a:solidFill>
                            <a:latin typeface="Cambria Math" panose="02040503050406030204" pitchFamily="18" charset="0"/>
                          </a:rPr>
                          <m:t> </m:t>
                        </m:r>
                        <m:rad>
                          <m:radPr>
                            <m:degHide m:val="on"/>
                            <m:ctrlPr>
                              <a:rPr lang="pt-BR" sz="2000" i="1">
                                <a:solidFill>
                                  <a:srgbClr val="FFC000"/>
                                </a:solidFill>
                                <a:latin typeface="Cambria Math" panose="02040503050406030204" pitchFamily="18" charset="0"/>
                              </a:rPr>
                            </m:ctrlPr>
                          </m:radPr>
                          <m:deg/>
                          <m:e>
                            <m:r>
                              <a:rPr lang="pt-BR" sz="2000" i="1">
                                <a:solidFill>
                                  <a:srgbClr val="FFC000"/>
                                </a:solidFill>
                                <a:latin typeface="Cambria Math" panose="02040503050406030204" pitchFamily="18" charset="0"/>
                              </a:rPr>
                              <m:t>1−</m:t>
                            </m:r>
                            <m:sSup>
                              <m:sSupPr>
                                <m:ctrlPr>
                                  <a:rPr lang="pt-BR" sz="2000" i="1">
                                    <a:solidFill>
                                      <a:srgbClr val="FFC000"/>
                                    </a:solidFill>
                                    <a:latin typeface="Cambria Math" panose="02040503050406030204" pitchFamily="18" charset="0"/>
                                  </a:rPr>
                                </m:ctrlPr>
                              </m:sSupPr>
                              <m:e>
                                <m:r>
                                  <a:rPr lang="pt-BR" sz="2000" i="1">
                                    <a:solidFill>
                                      <a:srgbClr val="FFC000"/>
                                    </a:solidFill>
                                    <a:latin typeface="Cambria Math" panose="02040503050406030204" pitchFamily="18" charset="0"/>
                                  </a:rPr>
                                  <m:t>𝜁</m:t>
                                </m:r>
                              </m:e>
                              <m:sup>
                                <m:r>
                                  <a:rPr lang="pt-BR" sz="2000" i="1">
                                    <a:solidFill>
                                      <a:srgbClr val="FFC000"/>
                                    </a:solidFill>
                                    <a:latin typeface="Cambria Math" panose="02040503050406030204" pitchFamily="18" charset="0"/>
                                  </a:rPr>
                                  <m:t>2</m:t>
                                </m:r>
                              </m:sup>
                            </m:sSup>
                          </m:e>
                        </m:rad>
                        <m:r>
                          <a:rPr lang="pt-BR" sz="2000" i="1">
                            <a:solidFill>
                              <a:srgbClr val="FFC000"/>
                            </a:solidFill>
                            <a:latin typeface="Cambria Math" panose="02040503050406030204" pitchFamily="18" charset="0"/>
                          </a:rPr>
                          <m:t>)</m:t>
                        </m:r>
                      </m:sup>
                    </m:sSup>
                  </m:oMath>
                </a14:m>
                <a:r>
                  <a:rPr lang="pt-BR" sz="2000" dirty="0">
                    <a:solidFill>
                      <a:srgbClr val="FFC000"/>
                    </a:solidFill>
                    <a:latin typeface="Cambria" panose="02040503050406030204" pitchFamily="18" charset="0"/>
                  </a:rPr>
                  <a:t> </a:t>
                </a:r>
              </a:p>
              <a:p>
                <a:pPr marL="0" indent="0">
                  <a:buNone/>
                </a:pPr>
                <a14:m>
                  <m:oMath xmlns:m="http://schemas.openxmlformats.org/officeDocument/2006/math">
                    <m:sSup>
                      <m:sSupPr>
                        <m:ctrlPr>
                          <a:rPr lang="pt-BR" sz="2000" i="1">
                            <a:solidFill>
                              <a:srgbClr val="FFC000"/>
                            </a:solidFill>
                            <a:latin typeface="Cambria Math" panose="02040503050406030204" pitchFamily="18" charset="0"/>
                          </a:rPr>
                        </m:ctrlPr>
                      </m:sSupPr>
                      <m:e>
                        <m:r>
                          <a:rPr lang="pt-BR" sz="2000" i="1">
                            <a:solidFill>
                              <a:srgbClr val="FFC000"/>
                            </a:solidFill>
                            <a:latin typeface="Cambria Math" panose="02040503050406030204" pitchFamily="18" charset="0"/>
                          </a:rPr>
                          <m:t>100⋅</m:t>
                        </m:r>
                        <m:r>
                          <a:rPr lang="pt-BR" sz="2000" i="1">
                            <a:solidFill>
                              <a:srgbClr val="FFC000"/>
                            </a:solidFill>
                            <a:latin typeface="Cambria Math" panose="02040503050406030204" pitchFamily="18" charset="0"/>
                          </a:rPr>
                          <m:t>𝑒</m:t>
                        </m:r>
                      </m:e>
                      <m:sup>
                        <m:r>
                          <a:rPr lang="pt-BR" sz="2000" i="1">
                            <a:solidFill>
                              <a:srgbClr val="FFC000"/>
                            </a:solidFill>
                            <a:latin typeface="Cambria Math" panose="02040503050406030204" pitchFamily="18" charset="0"/>
                          </a:rPr>
                          <m:t>−(</m:t>
                        </m:r>
                        <m:r>
                          <a:rPr lang="pt-BR" sz="2000" i="1">
                            <a:solidFill>
                              <a:srgbClr val="FFC000"/>
                            </a:solidFill>
                            <a:latin typeface="Cambria Math" panose="02040503050406030204" pitchFamily="18" charset="0"/>
                          </a:rPr>
                          <m:t>𝜁𝜋</m:t>
                        </m:r>
                        <m:r>
                          <a:rPr lang="pt-BR" sz="2000" i="1">
                            <a:solidFill>
                              <a:srgbClr val="FFC000"/>
                            </a:solidFill>
                            <a:latin typeface="Cambria Math" panose="02040503050406030204" pitchFamily="18" charset="0"/>
                          </a:rPr>
                          <m:t> </m:t>
                        </m:r>
                        <m:rad>
                          <m:radPr>
                            <m:degHide m:val="on"/>
                            <m:ctrlPr>
                              <a:rPr lang="pt-BR" sz="2000" i="1">
                                <a:solidFill>
                                  <a:srgbClr val="FFC000"/>
                                </a:solidFill>
                                <a:latin typeface="Cambria Math" panose="02040503050406030204" pitchFamily="18" charset="0"/>
                              </a:rPr>
                            </m:ctrlPr>
                          </m:radPr>
                          <m:deg/>
                          <m:e>
                            <m:r>
                              <a:rPr lang="pt-BR" sz="2000" i="1">
                                <a:solidFill>
                                  <a:srgbClr val="FFC000"/>
                                </a:solidFill>
                                <a:latin typeface="Cambria Math" panose="02040503050406030204" pitchFamily="18" charset="0"/>
                              </a:rPr>
                              <m:t>1−</m:t>
                            </m:r>
                            <m:sSup>
                              <m:sSupPr>
                                <m:ctrlPr>
                                  <a:rPr lang="pt-BR" sz="2000" i="1">
                                    <a:solidFill>
                                      <a:srgbClr val="FFC000"/>
                                    </a:solidFill>
                                    <a:latin typeface="Cambria Math" panose="02040503050406030204" pitchFamily="18" charset="0"/>
                                  </a:rPr>
                                </m:ctrlPr>
                              </m:sSupPr>
                              <m:e>
                                <m:r>
                                  <a:rPr lang="pt-BR" sz="2000" i="1">
                                    <a:solidFill>
                                      <a:srgbClr val="FFC000"/>
                                    </a:solidFill>
                                    <a:latin typeface="Cambria Math" panose="02040503050406030204" pitchFamily="18" charset="0"/>
                                  </a:rPr>
                                  <m:t>𝜁</m:t>
                                </m:r>
                              </m:e>
                              <m:sup>
                                <m:r>
                                  <a:rPr lang="pt-BR" sz="2000" i="1">
                                    <a:solidFill>
                                      <a:srgbClr val="FFC000"/>
                                    </a:solidFill>
                                    <a:latin typeface="Cambria Math" panose="02040503050406030204" pitchFamily="18" charset="0"/>
                                  </a:rPr>
                                  <m:t>2</m:t>
                                </m:r>
                              </m:sup>
                            </m:sSup>
                          </m:e>
                        </m:rad>
                        <m:r>
                          <a:rPr lang="pt-BR" sz="2000" i="1">
                            <a:solidFill>
                              <a:srgbClr val="FFC000"/>
                            </a:solidFill>
                            <a:latin typeface="Cambria Math" panose="02040503050406030204" pitchFamily="18" charset="0"/>
                          </a:rPr>
                          <m:t>)</m:t>
                        </m:r>
                      </m:sup>
                    </m:sSup>
                    <m:r>
                      <a:rPr lang="pt-BR" sz="2000" b="0" i="1" smtClean="0">
                        <a:solidFill>
                          <a:srgbClr val="FFC000"/>
                        </a:solidFill>
                        <a:latin typeface="Cambria Math" panose="02040503050406030204" pitchFamily="18" charset="0"/>
                      </a:rPr>
                      <m:t>≤16</m:t>
                    </m:r>
                  </m:oMath>
                </a14:m>
                <a:r>
                  <a:rPr lang="pt-BR" sz="2000" dirty="0">
                    <a:solidFill>
                      <a:srgbClr val="FFC000"/>
                    </a:solidFill>
                    <a:latin typeface="Cambria" panose="02040503050406030204" pitchFamily="18" charset="0"/>
                  </a:rPr>
                  <a:t> </a:t>
                </a:r>
                <a:endParaRPr lang="pt-BR" sz="2000" dirty="0" smtClean="0">
                  <a:solidFill>
                    <a:srgbClr val="FFC000"/>
                  </a:solidFill>
                  <a:latin typeface="Cambria" panose="02040503050406030204" pitchFamily="18" charset="0"/>
                </a:endParaRPr>
              </a:p>
              <a:p>
                <a:pPr marL="0" indent="0">
                  <a:buNone/>
                </a:pPr>
                <a14:m>
                  <m:oMath xmlns:m="http://schemas.openxmlformats.org/officeDocument/2006/math">
                    <m:r>
                      <a:rPr lang="pt-BR" sz="2000" b="0" i="1" smtClean="0">
                        <a:solidFill>
                          <a:srgbClr val="FFC000"/>
                        </a:solidFill>
                        <a:latin typeface="Cambria Math" panose="02040503050406030204" pitchFamily="18" charset="0"/>
                      </a:rPr>
                      <m:t>𝜁</m:t>
                    </m:r>
                    <m:r>
                      <a:rPr lang="pt-BR" sz="2000" b="0" i="1" smtClean="0">
                        <a:solidFill>
                          <a:srgbClr val="FFC000"/>
                        </a:solidFill>
                        <a:latin typeface="Cambria Math" panose="02040503050406030204" pitchFamily="18" charset="0"/>
                      </a:rPr>
                      <m:t>≥0,5</m:t>
                    </m:r>
                  </m:oMath>
                </a14:m>
                <a:r>
                  <a:rPr lang="pt-BR" sz="2000" dirty="0">
                    <a:solidFill>
                      <a:srgbClr val="FFC000"/>
                    </a:solidFill>
                    <a:latin typeface="Cambria" panose="02040503050406030204" pitchFamily="18" charset="0"/>
                  </a:rPr>
                  <a:t> </a:t>
                </a:r>
                <a:endParaRPr lang="pt-BR" sz="2000" dirty="0">
                  <a:solidFill>
                    <a:srgbClr val="FFC000"/>
                  </a:solidFill>
                  <a:latin typeface="Cambria" panose="02040503050406030204" pitchFamily="18" charset="0"/>
                </a:endParaRPr>
              </a:p>
              <a:p>
                <a:pPr marL="0" indent="0">
                  <a:buNone/>
                </a:pPr>
                <a:endParaRPr lang="pt-BR" sz="2000" dirty="0">
                  <a:solidFill>
                    <a:srgbClr val="FFC000"/>
                  </a:solidFill>
                  <a:latin typeface="Cambria" panose="02040503050406030204" pitchFamily="18" charset="0"/>
                </a:endParaRPr>
              </a:p>
              <a:p>
                <a:pPr marL="0" indent="0">
                  <a:buNone/>
                </a:pPr>
                <a:endParaRPr lang="pt-BR" sz="2000" dirty="0">
                  <a:solidFill>
                    <a:srgbClr val="FFFF00"/>
                  </a:solidFill>
                  <a:latin typeface="Cambria" panose="02040503050406030204" pitchFamily="18" charset="0"/>
                  <a:ea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0" y="2061275"/>
                <a:ext cx="10515600" cy="4115688"/>
              </a:xfrm>
              <a:blipFill>
                <a:blip r:embed="rId2"/>
                <a:stretch>
                  <a:fillRect l="-638" t="-2222"/>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1988133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smtClean="0">
                    <a:solidFill>
                      <a:srgbClr val="FFFF00"/>
                    </a:solidFill>
                    <a:latin typeface="Cambria" panose="02040503050406030204" pitchFamily="18" charset="0"/>
                    <a:ea typeface="Cambria" panose="02040503050406030204" pitchFamily="18" charset="0"/>
                  </a:rPr>
                  <a:t>Exemplo: Considere o sistema </a:t>
                </a:r>
                <a:r>
                  <a:rPr lang="pt-BR" sz="2000" dirty="0" err="1">
                    <a:solidFill>
                      <a:srgbClr val="FFFF00"/>
                    </a:solidFill>
                    <a:latin typeface="Cambria" panose="02040503050406030204" pitchFamily="18" charset="0"/>
                    <a:ea typeface="Cambria" panose="02040503050406030204" pitchFamily="18" charset="0"/>
                  </a:rPr>
                  <a:t>posicionador</a:t>
                </a:r>
                <a:r>
                  <a:rPr lang="pt-BR" sz="2000" dirty="0">
                    <a:solidFill>
                      <a:srgbClr val="FFFF00"/>
                    </a:solidFill>
                    <a:latin typeface="Cambria" panose="02040503050406030204" pitchFamily="18" charset="0"/>
                    <a:ea typeface="Cambria" panose="02040503050406030204" pitchFamily="18" charset="0"/>
                  </a:rPr>
                  <a:t> da antena </a:t>
                </a:r>
                <a:r>
                  <a:rPr lang="pt-BR" sz="2000" dirty="0" smtClean="0">
                    <a:solidFill>
                      <a:srgbClr val="FFFF00"/>
                    </a:solidFill>
                    <a:latin typeface="Cambria" panose="02040503050406030204" pitchFamily="18" charset="0"/>
                    <a:ea typeface="Cambria" panose="02040503050406030204" pitchFamily="18" charset="0"/>
                  </a:rPr>
                  <a:t>cuja função </a:t>
                </a:r>
                <a:r>
                  <a:rPr lang="pt-BR" sz="2000" dirty="0">
                    <a:solidFill>
                      <a:srgbClr val="FFFF00"/>
                    </a:solidFill>
                    <a:latin typeface="Cambria" panose="02040503050406030204" pitchFamily="18" charset="0"/>
                    <a:ea typeface="Cambria" panose="02040503050406030204" pitchFamily="18" charset="0"/>
                  </a:rPr>
                  <a:t>de transferência é</a:t>
                </a:r>
                <a:r>
                  <a:rPr lang="pt-BR" sz="2000" dirty="0" smtClean="0">
                    <a:solidFill>
                      <a:srgbClr val="FFFF00"/>
                    </a:solidFill>
                    <a:latin typeface="Cambria" panose="02040503050406030204" pitchFamily="18" charset="0"/>
                    <a:ea typeface="Cambria" panose="02040503050406030204" pitchFamily="18" charset="0"/>
                  </a:rPr>
                  <a:t>:</a:t>
                </a: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000" b="0" i="1" smtClean="0">
                          <a:solidFill>
                            <a:srgbClr val="FFFF00"/>
                          </a:solidFill>
                          <a:latin typeface="Cambria Math" panose="02040503050406030204" pitchFamily="18" charset="0"/>
                          <a:ea typeface="Cambria" panose="02040503050406030204" pitchFamily="18" charset="0"/>
                        </a:rPr>
                        <m:t>𝐺</m:t>
                      </m:r>
                      <m:d>
                        <m:dPr>
                          <m:ctrlPr>
                            <a:rPr lang="pt-BR" sz="2000" b="0" i="1" smtClean="0">
                              <a:solidFill>
                                <a:srgbClr val="FFFF00"/>
                              </a:solidFill>
                              <a:latin typeface="Cambria Math" panose="02040503050406030204" pitchFamily="18" charset="0"/>
                              <a:ea typeface="Cambria" panose="02040503050406030204" pitchFamily="18" charset="0"/>
                            </a:rPr>
                          </m:ctrlPr>
                        </m:dPr>
                        <m:e>
                          <m:r>
                            <a:rPr lang="pt-BR" sz="2000" b="0" i="1" smtClean="0">
                              <a:solidFill>
                                <a:srgbClr val="FFFF00"/>
                              </a:solidFill>
                              <a:latin typeface="Cambria Math" panose="02040503050406030204" pitchFamily="18" charset="0"/>
                              <a:ea typeface="Cambria" panose="02040503050406030204" pitchFamily="18" charset="0"/>
                            </a:rPr>
                            <m:t>𝑠</m:t>
                          </m:r>
                        </m:e>
                      </m:d>
                      <m:r>
                        <a:rPr lang="pt-BR" sz="2000" b="0" i="1" smtClean="0">
                          <a:solidFill>
                            <a:srgbClr val="FFFF00"/>
                          </a:solidFill>
                          <a:latin typeface="Cambria Math" panose="02040503050406030204" pitchFamily="18" charset="0"/>
                          <a:ea typeface="Cambria" panose="02040503050406030204" pitchFamily="18" charset="0"/>
                        </a:rPr>
                        <m:t>= </m:t>
                      </m:r>
                      <m:f>
                        <m:fPr>
                          <m:ctrlPr>
                            <a:rPr lang="pt-BR" sz="2000" b="0" i="1" smtClean="0">
                              <a:solidFill>
                                <a:srgbClr val="FFFF00"/>
                              </a:solidFill>
                              <a:latin typeface="Cambria Math" panose="02040503050406030204" pitchFamily="18" charset="0"/>
                            </a:rPr>
                          </m:ctrlPr>
                        </m:fPr>
                        <m:num>
                          <m:r>
                            <a:rPr lang="pt-BR" sz="2000" b="0" i="1" smtClean="0">
                              <a:solidFill>
                                <a:srgbClr val="FFFF00"/>
                              </a:solidFill>
                              <a:latin typeface="Cambria Math" panose="02040503050406030204" pitchFamily="18" charset="0"/>
                            </a:rPr>
                            <m:t>1</m:t>
                          </m:r>
                        </m:num>
                        <m:den>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(10</m:t>
                          </m:r>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m:t>
                          </m:r>
                        </m:den>
                      </m:f>
                    </m:oMath>
                  </m:oMathPara>
                </a14:m>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r>
                  <a:rPr lang="pt-BR" sz="2000" dirty="0" smtClean="0">
                    <a:solidFill>
                      <a:srgbClr val="FFFF00"/>
                    </a:solidFill>
                    <a:latin typeface="Cambria" panose="02040503050406030204" pitchFamily="18" charset="0"/>
                    <a:ea typeface="Cambria" panose="02040503050406030204" pitchFamily="18" charset="0"/>
                  </a:rPr>
                  <a:t>E as especificações foram:</a:t>
                </a:r>
              </a:p>
              <a:p>
                <a14:m>
                  <m:oMath xmlns:m="http://schemas.openxmlformats.org/officeDocument/2006/math">
                    <m:sSub>
                      <m:sSubPr>
                        <m:ctrlPr>
                          <a:rPr lang="pt-BR" sz="2000" b="0" i="1" smtClean="0">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𝑀</m:t>
                        </m:r>
                      </m:e>
                      <m:sub>
                        <m:r>
                          <a:rPr lang="pt-BR" sz="2000" b="0" i="1" smtClean="0">
                            <a:solidFill>
                              <a:srgbClr val="FFFF00"/>
                            </a:solidFill>
                            <a:latin typeface="Cambria Math" panose="02040503050406030204" pitchFamily="18" charset="0"/>
                            <a:ea typeface="Cambria" panose="02040503050406030204" pitchFamily="18" charset="0"/>
                          </a:rPr>
                          <m:t>𝑝</m:t>
                        </m:r>
                      </m:sub>
                    </m:sSub>
                    <m:r>
                      <a:rPr lang="pt-BR" sz="2000" b="0" i="1" smtClean="0">
                        <a:solidFill>
                          <a:srgbClr val="FFFF00"/>
                        </a:solidFill>
                        <a:latin typeface="Cambria Math" panose="02040503050406030204" pitchFamily="18" charset="0"/>
                        <a:ea typeface="Cambria" panose="02040503050406030204" pitchFamily="18" charset="0"/>
                      </a:rPr>
                      <m:t>⋅100%≤ </m:t>
                    </m:r>
                  </m:oMath>
                </a14:m>
                <a:r>
                  <a:rPr lang="pt-BR" sz="2000" dirty="0" smtClean="0">
                    <a:solidFill>
                      <a:srgbClr val="FFFF00"/>
                    </a:solidFill>
                    <a:latin typeface="Cambria" panose="02040503050406030204" pitchFamily="18" charset="0"/>
                    <a:ea typeface="Cambria" panose="02040503050406030204" pitchFamily="18" charset="0"/>
                  </a:rPr>
                  <a:t> 16% </a:t>
                </a:r>
              </a:p>
              <a:p>
                <a:pPr/>
                <a14:m>
                  <m:oMath xmlns:m="http://schemas.openxmlformats.org/officeDocument/2006/math">
                    <m:sSub>
                      <m:sSubPr>
                        <m:ctrlPr>
                          <a:rPr lang="pt-BR" sz="2000" i="1">
                            <a:solidFill>
                              <a:srgbClr val="FFFF00"/>
                            </a:solidFill>
                            <a:latin typeface="Cambria Math" panose="02040503050406030204" pitchFamily="18" charset="0"/>
                            <a:ea typeface="Cambria" panose="02040503050406030204" pitchFamily="18" charset="0"/>
                          </a:rPr>
                        </m:ctrlPr>
                      </m:sSubPr>
                      <m:e>
                        <m:r>
                          <a:rPr lang="pt-BR" sz="2000" b="0" i="1" smtClean="0">
                            <a:solidFill>
                              <a:srgbClr val="FFFF00"/>
                            </a:solidFill>
                            <a:latin typeface="Cambria Math" panose="02040503050406030204" pitchFamily="18" charset="0"/>
                            <a:ea typeface="Cambria" panose="02040503050406030204" pitchFamily="18" charset="0"/>
                          </a:rPr>
                          <m:t>𝑇</m:t>
                        </m:r>
                      </m:e>
                      <m:sub>
                        <m:r>
                          <a:rPr lang="pt-BR" sz="2000" b="0" i="1" smtClean="0">
                            <a:solidFill>
                              <a:srgbClr val="FFFF00"/>
                            </a:solidFill>
                            <a:latin typeface="Cambria Math" panose="02040503050406030204" pitchFamily="18" charset="0"/>
                            <a:ea typeface="Cambria" panose="02040503050406030204" pitchFamily="18" charset="0"/>
                          </a:rPr>
                          <m:t>𝑒</m:t>
                        </m:r>
                      </m:sub>
                    </m:sSub>
                    <m:r>
                      <a:rPr lang="pt-BR" sz="2000" b="0" i="1" smtClean="0">
                        <a:solidFill>
                          <a:srgbClr val="FFFF00"/>
                        </a:solidFill>
                        <a:latin typeface="Cambria Math" panose="02040503050406030204" pitchFamily="18" charset="0"/>
                        <a:ea typeface="Cambria" panose="02040503050406030204" pitchFamily="18" charset="0"/>
                      </a:rPr>
                      <m:t>≤10</m:t>
                    </m:r>
                    <m:r>
                      <a:rPr lang="pt-BR" sz="2000" b="0" i="1" smtClean="0">
                        <a:solidFill>
                          <a:srgbClr val="FFFF00"/>
                        </a:solidFill>
                        <a:latin typeface="Cambria Math" panose="02040503050406030204" pitchFamily="18" charset="0"/>
                        <a:ea typeface="Cambria" panose="02040503050406030204" pitchFamily="18" charset="0"/>
                      </a:rPr>
                      <m:t>𝑠</m:t>
                    </m:r>
                  </m:oMath>
                </a14:m>
                <a:endParaRPr lang="pt-BR" sz="2000" dirty="0">
                  <a:solidFill>
                    <a:srgbClr val="FFC000"/>
                  </a:solidFill>
                  <a:latin typeface="Cambria" panose="02040503050406030204" pitchFamily="18" charset="0"/>
                </a:endParaRPr>
              </a:p>
              <a:p>
                <a:pPr marL="0" indent="0">
                  <a:buNone/>
                </a:pPr>
                <a14:m>
                  <m:oMath xmlns:m="http://schemas.openxmlformats.org/officeDocument/2006/math">
                    <m:sSub>
                      <m:sSubPr>
                        <m:ctrlPr>
                          <a:rPr lang="pt-BR" sz="2000" i="1" smtClean="0">
                            <a:solidFill>
                              <a:srgbClr val="FFC000"/>
                            </a:solidFill>
                            <a:latin typeface="Cambria Math" panose="02040503050406030204" pitchFamily="18" charset="0"/>
                          </a:rPr>
                        </m:ctrlPr>
                      </m:sSubPr>
                      <m:e>
                        <m:r>
                          <a:rPr lang="pt-BR" sz="2000" i="1">
                            <a:solidFill>
                              <a:srgbClr val="FFC000"/>
                            </a:solidFill>
                            <a:latin typeface="Cambria Math" panose="02040503050406030204" pitchFamily="18" charset="0"/>
                          </a:rPr>
                          <m:t>𝑇</m:t>
                        </m:r>
                      </m:e>
                      <m:sub>
                        <m:r>
                          <a:rPr lang="pt-BR" sz="2000" i="1" smtClean="0">
                            <a:solidFill>
                              <a:srgbClr val="FFC000"/>
                            </a:solidFill>
                            <a:latin typeface="Cambria Math" panose="02040503050406030204" pitchFamily="18" charset="0"/>
                          </a:rPr>
                          <m:t>𝑒</m:t>
                        </m:r>
                      </m:sub>
                    </m:sSub>
                    <m:r>
                      <a:rPr lang="pt-BR" sz="2000" i="1">
                        <a:solidFill>
                          <a:srgbClr val="FFC000"/>
                        </a:solidFill>
                        <a:latin typeface="Cambria Math" panose="02040503050406030204" pitchFamily="18" charset="0"/>
                      </a:rPr>
                      <m:t>=</m:t>
                    </m:r>
                    <m:f>
                      <m:fPr>
                        <m:ctrlPr>
                          <a:rPr lang="pt-BR" sz="2000" i="1">
                            <a:solidFill>
                              <a:srgbClr val="FFC000"/>
                            </a:solidFill>
                            <a:latin typeface="Cambria Math" panose="02040503050406030204" pitchFamily="18" charset="0"/>
                          </a:rPr>
                        </m:ctrlPr>
                      </m:fPr>
                      <m:num>
                        <m:r>
                          <a:rPr lang="pt-BR" sz="2000" i="1">
                            <a:solidFill>
                              <a:srgbClr val="FFC000"/>
                            </a:solidFill>
                            <a:latin typeface="Cambria Math" panose="02040503050406030204" pitchFamily="18" charset="0"/>
                          </a:rPr>
                          <m:t>4</m:t>
                        </m:r>
                        <m:r>
                          <a:rPr lang="pt-BR" sz="2000" b="0" i="1" smtClean="0">
                            <a:solidFill>
                              <a:srgbClr val="FFC000"/>
                            </a:solidFill>
                            <a:latin typeface="Cambria Math" panose="02040503050406030204" pitchFamily="18" charset="0"/>
                          </a:rPr>
                          <m:t>,6</m:t>
                        </m:r>
                      </m:num>
                      <m:den>
                        <m:sSub>
                          <m:sSubPr>
                            <m:ctrlPr>
                              <a:rPr lang="pt-BR" sz="2000" i="1">
                                <a:solidFill>
                                  <a:srgbClr val="FFC000"/>
                                </a:solidFill>
                                <a:latin typeface="Cambria Math" panose="02040503050406030204" pitchFamily="18" charset="0"/>
                              </a:rPr>
                            </m:ctrlPr>
                          </m:sSubPr>
                          <m:e>
                            <m:r>
                              <a:rPr lang="pt-BR" sz="2000" i="1">
                                <a:solidFill>
                                  <a:srgbClr val="FFC000"/>
                                </a:solidFill>
                                <a:latin typeface="Cambria Math" panose="02040503050406030204" pitchFamily="18" charset="0"/>
                              </a:rPr>
                              <m:t>𝜁</m:t>
                            </m:r>
                            <m:r>
                              <a:rPr lang="pt-BR" sz="2000" i="1">
                                <a:solidFill>
                                  <a:srgbClr val="FFC000"/>
                                </a:solidFill>
                                <a:latin typeface="Cambria Math" panose="02040503050406030204" pitchFamily="18" charset="0"/>
                              </a:rPr>
                              <m:t>𝑤</m:t>
                            </m:r>
                          </m:e>
                          <m:sub>
                            <m:r>
                              <a:rPr lang="pt-BR" sz="2000" i="1">
                                <a:solidFill>
                                  <a:srgbClr val="FFC000"/>
                                </a:solidFill>
                                <a:latin typeface="Cambria Math" panose="02040503050406030204" pitchFamily="18" charset="0"/>
                              </a:rPr>
                              <m:t>𝑛</m:t>
                            </m:r>
                          </m:sub>
                        </m:sSub>
                      </m:den>
                    </m:f>
                  </m:oMath>
                </a14:m>
                <a:r>
                  <a:rPr lang="pt-BR" sz="2000" dirty="0">
                    <a:solidFill>
                      <a:srgbClr val="FFC000"/>
                    </a:solidFill>
                    <a:latin typeface="Cambria" panose="02040503050406030204" pitchFamily="18" charset="0"/>
                  </a:rPr>
                  <a:t> </a:t>
                </a:r>
                <a:endParaRPr lang="pt-BR" sz="2000" dirty="0" smtClean="0">
                  <a:solidFill>
                    <a:srgbClr val="FFC000"/>
                  </a:solidFill>
                  <a:latin typeface="Cambria" panose="02040503050406030204" pitchFamily="18" charset="0"/>
                </a:endParaRPr>
              </a:p>
              <a:p>
                <a:pPr marL="0" indent="0">
                  <a:buNone/>
                </a:pPr>
                <a14:m>
                  <m:oMath xmlns:m="http://schemas.openxmlformats.org/officeDocument/2006/math">
                    <m:f>
                      <m:fPr>
                        <m:ctrlPr>
                          <a:rPr lang="pt-BR" sz="2000" i="1">
                            <a:solidFill>
                              <a:srgbClr val="FFC000"/>
                            </a:solidFill>
                            <a:latin typeface="Cambria Math" panose="02040503050406030204" pitchFamily="18" charset="0"/>
                          </a:rPr>
                        </m:ctrlPr>
                      </m:fPr>
                      <m:num>
                        <m:r>
                          <a:rPr lang="pt-BR" sz="2000" i="1">
                            <a:solidFill>
                              <a:srgbClr val="FFC000"/>
                            </a:solidFill>
                            <a:latin typeface="Cambria Math" panose="02040503050406030204" pitchFamily="18" charset="0"/>
                          </a:rPr>
                          <m:t>4</m:t>
                        </m:r>
                        <m:r>
                          <a:rPr lang="pt-BR" sz="2000" i="1">
                            <a:solidFill>
                              <a:srgbClr val="FFC000"/>
                            </a:solidFill>
                            <a:latin typeface="Cambria Math" panose="02040503050406030204" pitchFamily="18" charset="0"/>
                          </a:rPr>
                          <m:t>,6</m:t>
                        </m:r>
                      </m:num>
                      <m:den>
                        <m:sSub>
                          <m:sSubPr>
                            <m:ctrlPr>
                              <a:rPr lang="pt-BR" sz="2000" i="1">
                                <a:solidFill>
                                  <a:srgbClr val="FFC000"/>
                                </a:solidFill>
                                <a:latin typeface="Cambria Math" panose="02040503050406030204" pitchFamily="18" charset="0"/>
                              </a:rPr>
                            </m:ctrlPr>
                          </m:sSubPr>
                          <m:e>
                            <m:r>
                              <a:rPr lang="pt-BR" sz="2000" i="1">
                                <a:solidFill>
                                  <a:srgbClr val="FFC000"/>
                                </a:solidFill>
                                <a:latin typeface="Cambria Math" panose="02040503050406030204" pitchFamily="18" charset="0"/>
                              </a:rPr>
                              <m:t>𝜁</m:t>
                            </m:r>
                            <m:r>
                              <a:rPr lang="pt-BR" sz="2000" i="1">
                                <a:solidFill>
                                  <a:srgbClr val="FFC000"/>
                                </a:solidFill>
                                <a:latin typeface="Cambria Math" panose="02040503050406030204" pitchFamily="18" charset="0"/>
                              </a:rPr>
                              <m:t>𝑤</m:t>
                            </m:r>
                          </m:e>
                          <m:sub>
                            <m:r>
                              <a:rPr lang="pt-BR" sz="2000" i="1">
                                <a:solidFill>
                                  <a:srgbClr val="FFC000"/>
                                </a:solidFill>
                                <a:latin typeface="Cambria Math" panose="02040503050406030204" pitchFamily="18" charset="0"/>
                              </a:rPr>
                              <m:t>𝑛</m:t>
                            </m:r>
                          </m:sub>
                        </m:sSub>
                      </m:den>
                    </m:f>
                    <m:r>
                      <a:rPr lang="pt-BR" sz="2000" b="0" i="1" smtClean="0">
                        <a:solidFill>
                          <a:srgbClr val="FFC000"/>
                        </a:solidFill>
                        <a:latin typeface="Cambria Math" panose="02040503050406030204" pitchFamily="18" charset="0"/>
                      </a:rPr>
                      <m:t>≤10</m:t>
                    </m:r>
                  </m:oMath>
                </a14:m>
                <a:r>
                  <a:rPr lang="pt-BR" sz="2000" dirty="0">
                    <a:solidFill>
                      <a:srgbClr val="FFC000"/>
                    </a:solidFill>
                    <a:latin typeface="Cambria" panose="02040503050406030204" pitchFamily="18" charset="0"/>
                  </a:rPr>
                  <a:t> </a:t>
                </a:r>
              </a:p>
              <a:p>
                <a:pPr marL="0" indent="0">
                  <a:buNone/>
                </a:pPr>
                <a14:m>
                  <m:oMath xmlns:m="http://schemas.openxmlformats.org/officeDocument/2006/math">
                    <m:sSub>
                      <m:sSubPr>
                        <m:ctrlPr>
                          <a:rPr lang="pt-BR" sz="2000" i="1">
                            <a:solidFill>
                              <a:srgbClr val="FFC000"/>
                            </a:solidFill>
                            <a:latin typeface="Cambria Math" panose="02040503050406030204" pitchFamily="18" charset="0"/>
                          </a:rPr>
                        </m:ctrlPr>
                      </m:sSubPr>
                      <m:e>
                        <m:r>
                          <a:rPr lang="pt-BR" sz="2000" i="1">
                            <a:solidFill>
                              <a:srgbClr val="FFC000"/>
                            </a:solidFill>
                            <a:latin typeface="Cambria Math" panose="02040503050406030204" pitchFamily="18" charset="0"/>
                          </a:rPr>
                          <m:t>𝜁</m:t>
                        </m:r>
                        <m:r>
                          <a:rPr lang="pt-BR" sz="2000" i="1">
                            <a:solidFill>
                              <a:srgbClr val="FFC000"/>
                            </a:solidFill>
                            <a:latin typeface="Cambria Math" panose="02040503050406030204" pitchFamily="18" charset="0"/>
                          </a:rPr>
                          <m:t>𝑤</m:t>
                        </m:r>
                      </m:e>
                      <m:sub>
                        <m:r>
                          <a:rPr lang="pt-BR" sz="2000" i="1">
                            <a:solidFill>
                              <a:srgbClr val="FFC000"/>
                            </a:solidFill>
                            <a:latin typeface="Cambria Math" panose="02040503050406030204" pitchFamily="18" charset="0"/>
                          </a:rPr>
                          <m:t>𝑛</m:t>
                        </m:r>
                      </m:sub>
                    </m:sSub>
                    <m:r>
                      <a:rPr lang="pt-BR" sz="2000" b="0" i="1" smtClean="0">
                        <a:solidFill>
                          <a:srgbClr val="FFC000"/>
                        </a:solidFill>
                        <a:latin typeface="Cambria Math" panose="02040503050406030204" pitchFamily="18" charset="0"/>
                      </a:rPr>
                      <m:t>≥</m:t>
                    </m:r>
                  </m:oMath>
                </a14:m>
                <a:r>
                  <a:rPr lang="pt-BR" sz="2000" dirty="0" smtClean="0">
                    <a:solidFill>
                      <a:srgbClr val="FFC000"/>
                    </a:solidFill>
                    <a:latin typeface="Cambria" panose="02040503050406030204" pitchFamily="18" charset="0"/>
                  </a:rPr>
                  <a:t> 0,46</a:t>
                </a:r>
              </a:p>
              <a:p>
                <a:pPr marL="0" indent="0">
                  <a:buNone/>
                </a:pPr>
                <a:endParaRPr lang="pt-BR" sz="1800" dirty="0" smtClean="0">
                  <a:solidFill>
                    <a:srgbClr val="FFC000"/>
                  </a:solidFill>
                  <a:latin typeface="Cambria" panose="02040503050406030204" pitchFamily="18" charset="0"/>
                </a:endParaRPr>
              </a:p>
              <a:p>
                <a:pPr marL="0" indent="0">
                  <a:buNone/>
                </a:pPr>
                <a:endParaRPr lang="pt-BR" sz="2000" dirty="0">
                  <a:solidFill>
                    <a:srgbClr val="FFFF00"/>
                  </a:solidFill>
                  <a:latin typeface="Cambria" panose="02040503050406030204" pitchFamily="18" charset="0"/>
                  <a:ea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0" y="2061275"/>
                <a:ext cx="10515600" cy="4115688"/>
              </a:xfrm>
              <a:blipFill>
                <a:blip r:embed="rId2"/>
                <a:stretch>
                  <a:fillRect l="-638" t="-1481" b="-1185"/>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37753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smtClean="0">
                    <a:solidFill>
                      <a:srgbClr val="FFFF00"/>
                    </a:solidFill>
                    <a:latin typeface="Cambria" panose="02040503050406030204" pitchFamily="18" charset="0"/>
                    <a:ea typeface="Cambria" panose="02040503050406030204" pitchFamily="18" charset="0"/>
                  </a:rPr>
                  <a:t>Exemplo: Considere o sistema </a:t>
                </a:r>
                <a:r>
                  <a:rPr lang="pt-BR" sz="2000" dirty="0" err="1">
                    <a:solidFill>
                      <a:srgbClr val="FFFF00"/>
                    </a:solidFill>
                    <a:latin typeface="Cambria" panose="02040503050406030204" pitchFamily="18" charset="0"/>
                    <a:ea typeface="Cambria" panose="02040503050406030204" pitchFamily="18" charset="0"/>
                  </a:rPr>
                  <a:t>posicionador</a:t>
                </a:r>
                <a:r>
                  <a:rPr lang="pt-BR" sz="2000" dirty="0">
                    <a:solidFill>
                      <a:srgbClr val="FFFF00"/>
                    </a:solidFill>
                    <a:latin typeface="Cambria" panose="02040503050406030204" pitchFamily="18" charset="0"/>
                    <a:ea typeface="Cambria" panose="02040503050406030204" pitchFamily="18" charset="0"/>
                  </a:rPr>
                  <a:t> da antena </a:t>
                </a:r>
                <a:r>
                  <a:rPr lang="pt-BR" sz="2000" dirty="0" smtClean="0">
                    <a:solidFill>
                      <a:srgbClr val="FFFF00"/>
                    </a:solidFill>
                    <a:latin typeface="Cambria" panose="02040503050406030204" pitchFamily="18" charset="0"/>
                    <a:ea typeface="Cambria" panose="02040503050406030204" pitchFamily="18" charset="0"/>
                  </a:rPr>
                  <a:t>cuja função </a:t>
                </a:r>
                <a:r>
                  <a:rPr lang="pt-BR" sz="2000" dirty="0">
                    <a:solidFill>
                      <a:srgbClr val="FFFF00"/>
                    </a:solidFill>
                    <a:latin typeface="Cambria" panose="02040503050406030204" pitchFamily="18" charset="0"/>
                    <a:ea typeface="Cambria" panose="02040503050406030204" pitchFamily="18" charset="0"/>
                  </a:rPr>
                  <a:t>de transferência é</a:t>
                </a:r>
                <a:r>
                  <a:rPr lang="pt-BR" sz="2000" dirty="0" smtClean="0">
                    <a:solidFill>
                      <a:srgbClr val="FFFF00"/>
                    </a:solidFill>
                    <a:latin typeface="Cambria" panose="02040503050406030204" pitchFamily="18" charset="0"/>
                    <a:ea typeface="Cambria" panose="02040503050406030204" pitchFamily="18" charset="0"/>
                  </a:rPr>
                  <a:t>:</a:t>
                </a: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000" b="0" i="1" smtClean="0">
                          <a:solidFill>
                            <a:srgbClr val="FFFF00"/>
                          </a:solidFill>
                          <a:latin typeface="Cambria Math" panose="02040503050406030204" pitchFamily="18" charset="0"/>
                          <a:ea typeface="Cambria" panose="02040503050406030204" pitchFamily="18" charset="0"/>
                        </a:rPr>
                        <m:t>𝐺</m:t>
                      </m:r>
                      <m:d>
                        <m:dPr>
                          <m:ctrlPr>
                            <a:rPr lang="pt-BR" sz="2000" b="0" i="1" smtClean="0">
                              <a:solidFill>
                                <a:srgbClr val="FFFF00"/>
                              </a:solidFill>
                              <a:latin typeface="Cambria Math" panose="02040503050406030204" pitchFamily="18" charset="0"/>
                              <a:ea typeface="Cambria" panose="02040503050406030204" pitchFamily="18" charset="0"/>
                            </a:rPr>
                          </m:ctrlPr>
                        </m:dPr>
                        <m:e>
                          <m:r>
                            <a:rPr lang="pt-BR" sz="2000" b="0" i="1" smtClean="0">
                              <a:solidFill>
                                <a:srgbClr val="FFFF00"/>
                              </a:solidFill>
                              <a:latin typeface="Cambria Math" panose="02040503050406030204" pitchFamily="18" charset="0"/>
                              <a:ea typeface="Cambria" panose="02040503050406030204" pitchFamily="18" charset="0"/>
                            </a:rPr>
                            <m:t>𝑠</m:t>
                          </m:r>
                        </m:e>
                      </m:d>
                      <m:r>
                        <a:rPr lang="pt-BR" sz="2000" b="0" i="1" smtClean="0">
                          <a:solidFill>
                            <a:srgbClr val="FFFF00"/>
                          </a:solidFill>
                          <a:latin typeface="Cambria Math" panose="02040503050406030204" pitchFamily="18" charset="0"/>
                          <a:ea typeface="Cambria" panose="02040503050406030204" pitchFamily="18" charset="0"/>
                        </a:rPr>
                        <m:t>= </m:t>
                      </m:r>
                      <m:f>
                        <m:fPr>
                          <m:ctrlPr>
                            <a:rPr lang="pt-BR" sz="2000" b="0" i="1" smtClean="0">
                              <a:solidFill>
                                <a:srgbClr val="FFFF00"/>
                              </a:solidFill>
                              <a:latin typeface="Cambria Math" panose="02040503050406030204" pitchFamily="18" charset="0"/>
                            </a:rPr>
                          </m:ctrlPr>
                        </m:fPr>
                        <m:num>
                          <m:r>
                            <a:rPr lang="pt-BR" sz="2000" b="0" i="1" smtClean="0">
                              <a:solidFill>
                                <a:srgbClr val="FFFF00"/>
                              </a:solidFill>
                              <a:latin typeface="Cambria Math" panose="02040503050406030204" pitchFamily="18" charset="0"/>
                            </a:rPr>
                            <m:t>1</m:t>
                          </m:r>
                        </m:num>
                        <m:den>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(10</m:t>
                          </m:r>
                          <m:r>
                            <a:rPr lang="pt-BR" sz="2000" b="0" i="1" smtClean="0">
                              <a:solidFill>
                                <a:srgbClr val="FFFF00"/>
                              </a:solidFill>
                              <a:latin typeface="Cambria Math" panose="02040503050406030204" pitchFamily="18" charset="0"/>
                            </a:rPr>
                            <m:t>𝑠</m:t>
                          </m:r>
                          <m:r>
                            <a:rPr lang="pt-BR" sz="2000" b="0" i="1" smtClean="0">
                              <a:solidFill>
                                <a:srgbClr val="FFFF00"/>
                              </a:solidFill>
                              <a:latin typeface="Cambria Math" panose="02040503050406030204" pitchFamily="18" charset="0"/>
                            </a:rPr>
                            <m:t>+1)</m:t>
                          </m:r>
                        </m:den>
                      </m:f>
                    </m:oMath>
                  </m:oMathPara>
                </a14:m>
                <a:endParaRPr lang="pt-BR" sz="2000" dirty="0" smtClean="0">
                  <a:solidFill>
                    <a:srgbClr val="FFFF00"/>
                  </a:solidFill>
                  <a:latin typeface="Cambria" panose="02040503050406030204" pitchFamily="18" charset="0"/>
                  <a:ea typeface="Cambria" panose="02040503050406030204" pitchFamily="18" charset="0"/>
                </a:endParaRPr>
              </a:p>
              <a:p>
                <a:pPr marL="0" indent="0">
                  <a:buNone/>
                </a:pPr>
                <a:r>
                  <a:rPr lang="pt-BR" sz="2000" dirty="0" smtClean="0">
                    <a:solidFill>
                      <a:srgbClr val="FFC000"/>
                    </a:solidFill>
                  </a:rPr>
                  <a:t>Então </a:t>
                </a:r>
                <a14:m>
                  <m:oMath xmlns:m="http://schemas.openxmlformats.org/officeDocument/2006/math">
                    <m:r>
                      <a:rPr lang="pt-BR" sz="2000" i="1">
                        <a:solidFill>
                          <a:srgbClr val="FFC000"/>
                        </a:solidFill>
                        <a:latin typeface="Cambria Math" panose="02040503050406030204" pitchFamily="18" charset="0"/>
                      </a:rPr>
                      <m:t>𝜁</m:t>
                    </m:r>
                    <m:r>
                      <a:rPr lang="pt-BR" sz="2000" i="1">
                        <a:solidFill>
                          <a:srgbClr val="FFC000"/>
                        </a:solidFill>
                        <a:latin typeface="Cambria Math" panose="02040503050406030204" pitchFamily="18" charset="0"/>
                      </a:rPr>
                      <m:t>≥0,5</m:t>
                    </m:r>
                  </m:oMath>
                </a14:m>
                <a:r>
                  <a:rPr lang="pt-BR" sz="2000" dirty="0">
                    <a:solidFill>
                      <a:srgbClr val="FFC000"/>
                    </a:solidFill>
                    <a:latin typeface="Cambria" panose="02040503050406030204" pitchFamily="18" charset="0"/>
                  </a:rPr>
                  <a:t> </a:t>
                </a:r>
                <a:r>
                  <a:rPr lang="pt-BR" sz="2000" dirty="0" smtClean="0">
                    <a:solidFill>
                      <a:srgbClr val="FFC000"/>
                    </a:solidFill>
                    <a:latin typeface="Cambria" panose="02040503050406030204" pitchFamily="18" charset="0"/>
                  </a:rPr>
                  <a:t>e</a:t>
                </a:r>
                <a:r>
                  <a:rPr lang="pt-BR" sz="2000" dirty="0" smtClean="0">
                    <a:solidFill>
                      <a:srgbClr val="FFC000"/>
                    </a:solidFill>
                  </a:rPr>
                  <a:t> </a:t>
                </a:r>
                <a14:m>
                  <m:oMath xmlns:m="http://schemas.openxmlformats.org/officeDocument/2006/math">
                    <m:sSub>
                      <m:sSubPr>
                        <m:ctrlPr>
                          <a:rPr lang="pt-BR" sz="2000" i="1">
                            <a:solidFill>
                              <a:srgbClr val="FFC000"/>
                            </a:solidFill>
                            <a:latin typeface="Cambria Math" panose="02040503050406030204" pitchFamily="18" charset="0"/>
                          </a:rPr>
                        </m:ctrlPr>
                      </m:sSubPr>
                      <m:e>
                        <m:r>
                          <a:rPr lang="pt-BR" sz="2000" i="1">
                            <a:solidFill>
                              <a:srgbClr val="FFC000"/>
                            </a:solidFill>
                            <a:latin typeface="Cambria Math" panose="02040503050406030204" pitchFamily="18" charset="0"/>
                          </a:rPr>
                          <m:t>𝜁</m:t>
                        </m:r>
                        <m:r>
                          <a:rPr lang="pt-BR" sz="2000" i="1">
                            <a:solidFill>
                              <a:srgbClr val="FFC000"/>
                            </a:solidFill>
                            <a:latin typeface="Cambria Math" panose="02040503050406030204" pitchFamily="18" charset="0"/>
                          </a:rPr>
                          <m:t>𝑤</m:t>
                        </m:r>
                      </m:e>
                      <m:sub>
                        <m:r>
                          <a:rPr lang="pt-BR" sz="2000" i="1">
                            <a:solidFill>
                              <a:srgbClr val="FFC000"/>
                            </a:solidFill>
                            <a:latin typeface="Cambria Math" panose="02040503050406030204" pitchFamily="18" charset="0"/>
                          </a:rPr>
                          <m:t>𝑛</m:t>
                        </m:r>
                      </m:sub>
                    </m:sSub>
                    <m:r>
                      <a:rPr lang="pt-BR" sz="2000" b="0" i="1" smtClean="0">
                        <a:solidFill>
                          <a:srgbClr val="FFC000"/>
                        </a:solidFill>
                        <a:latin typeface="Cambria Math" panose="02040503050406030204" pitchFamily="18" charset="0"/>
                      </a:rPr>
                      <m:t>≥</m:t>
                    </m:r>
                  </m:oMath>
                </a14:m>
                <a:r>
                  <a:rPr lang="pt-BR" sz="2000" dirty="0" smtClean="0">
                    <a:solidFill>
                      <a:srgbClr val="FFC000"/>
                    </a:solidFill>
                    <a:latin typeface="Cambria" panose="02040503050406030204" pitchFamily="18" charset="0"/>
                  </a:rPr>
                  <a:t> 0,46 satisfazem as especificações exigidas.</a:t>
                </a:r>
              </a:p>
              <a:p>
                <a:pPr marL="0" indent="0">
                  <a:buNone/>
                </a:pPr>
                <a:r>
                  <a:rPr lang="pt-BR" sz="2000" dirty="0" smtClean="0">
                    <a:solidFill>
                      <a:srgbClr val="FFC000"/>
                    </a:solidFill>
                    <a:latin typeface="Cambria" panose="02040503050406030204" pitchFamily="18" charset="0"/>
                  </a:rPr>
                  <a:t>Supondo que </a:t>
                </a:r>
                <a:r>
                  <a:rPr lang="pt-BR" sz="2000" dirty="0" err="1" smtClean="0">
                    <a:solidFill>
                      <a:srgbClr val="FFC000"/>
                    </a:solidFill>
                    <a:latin typeface="Cambria" panose="02040503050406030204" pitchFamily="18" charset="0"/>
                  </a:rPr>
                  <a:t>Gc</a:t>
                </a:r>
                <a:r>
                  <a:rPr lang="pt-BR" sz="2000" dirty="0" smtClean="0">
                    <a:solidFill>
                      <a:srgbClr val="FFC000"/>
                    </a:solidFill>
                    <a:latin typeface="Cambria" panose="02040503050406030204" pitchFamily="18" charset="0"/>
                  </a:rPr>
                  <a:t>(s) seja apenas um ganho na malha e obtendo-se o root-</a:t>
                </a:r>
                <a:r>
                  <a:rPr lang="pt-BR" sz="2000" dirty="0" err="1" smtClean="0">
                    <a:solidFill>
                      <a:srgbClr val="FFC000"/>
                    </a:solidFill>
                    <a:latin typeface="Cambria" panose="02040503050406030204" pitchFamily="18" charset="0"/>
                  </a:rPr>
                  <a:t>locus</a:t>
                </a:r>
                <a:r>
                  <a:rPr lang="pt-BR" sz="2000" dirty="0" smtClean="0">
                    <a:solidFill>
                      <a:srgbClr val="FFC000"/>
                    </a:solidFill>
                    <a:latin typeface="Cambria" panose="02040503050406030204" pitchFamily="18" charset="0"/>
                  </a:rPr>
                  <a:t> desse sistema, teremos: </a:t>
                </a:r>
              </a:p>
              <a:p>
                <a:pPr marL="0" indent="0">
                  <a:buNone/>
                </a:pPr>
                <a:endParaRPr lang="pt-BR" sz="2000" dirty="0" smtClean="0">
                  <a:solidFill>
                    <a:srgbClr val="FFC000"/>
                  </a:solidFill>
                  <a:latin typeface="Cambria" panose="02040503050406030204" pitchFamily="18" charset="0"/>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200" y="2061275"/>
                <a:ext cx="10515600" cy="4115688"/>
              </a:xfrm>
              <a:blipFill>
                <a:blip r:embed="rId2"/>
                <a:stretch>
                  <a:fillRect l="-638" t="-1481"/>
                </a:stretch>
              </a:blipFill>
              <a:ln>
                <a:noFill/>
              </a:ln>
            </p:spPr>
            <p:txBody>
              <a:bodyPr/>
              <a:lstStyle/>
              <a:p>
                <a:r>
                  <a:rPr lang="pt-BR">
                    <a:noFill/>
                  </a:rPr>
                  <a:t> </a:t>
                </a:r>
              </a:p>
            </p:txBody>
          </p:sp>
        </mc:Fallback>
      </mc:AlternateContent>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5" name="Imagem 4"/>
          <p:cNvPicPr>
            <a:picLocks noChangeAspect="1"/>
          </p:cNvPicPr>
          <p:nvPr/>
        </p:nvPicPr>
        <p:blipFill>
          <a:blip r:embed="rId4"/>
          <a:stretch>
            <a:fillRect/>
          </a:stretch>
        </p:blipFill>
        <p:spPr>
          <a:xfrm>
            <a:off x="2889984" y="4692165"/>
            <a:ext cx="5838825" cy="1609725"/>
          </a:xfrm>
          <a:prstGeom prst="rect">
            <a:avLst/>
          </a:prstGeom>
        </p:spPr>
      </p:pic>
    </p:spTree>
    <p:extLst>
      <p:ext uri="{BB962C8B-B14F-4D97-AF65-F5344CB8AC3E}">
        <p14:creationId xmlns:p14="http://schemas.microsoft.com/office/powerpoint/2010/main" val="3132923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smtClean="0">
                <a:solidFill>
                  <a:srgbClr val="FFC000"/>
                </a:solidFill>
                <a:latin typeface="Cambria" panose="02040503050406030204" pitchFamily="18" charset="0"/>
              </a:rPr>
              <a:t>Supondo que </a:t>
            </a:r>
            <a:r>
              <a:rPr lang="pt-BR" sz="2000" dirty="0" err="1" smtClean="0">
                <a:solidFill>
                  <a:srgbClr val="FFC000"/>
                </a:solidFill>
                <a:latin typeface="Cambria" panose="02040503050406030204" pitchFamily="18" charset="0"/>
              </a:rPr>
              <a:t>Gc</a:t>
            </a:r>
            <a:r>
              <a:rPr lang="pt-BR" sz="2000" dirty="0" smtClean="0">
                <a:solidFill>
                  <a:srgbClr val="FFC000"/>
                </a:solidFill>
                <a:latin typeface="Cambria" panose="02040503050406030204" pitchFamily="18" charset="0"/>
              </a:rPr>
              <a:t>(s) seja apenas um ganho na malha e obtendo-se o root-</a:t>
            </a:r>
            <a:r>
              <a:rPr lang="pt-BR" sz="2000" dirty="0" err="1" smtClean="0">
                <a:solidFill>
                  <a:srgbClr val="FFC000"/>
                </a:solidFill>
                <a:latin typeface="Cambria" panose="02040503050406030204" pitchFamily="18" charset="0"/>
              </a:rPr>
              <a:t>locus</a:t>
            </a:r>
            <a:r>
              <a:rPr lang="pt-BR" sz="2000" dirty="0" smtClean="0">
                <a:solidFill>
                  <a:srgbClr val="FFC000"/>
                </a:solidFill>
                <a:latin typeface="Cambria" panose="02040503050406030204" pitchFamily="18" charset="0"/>
              </a:rPr>
              <a:t> desse sistema, teremos: </a:t>
            </a:r>
          </a:p>
          <a:p>
            <a:pPr marL="0" indent="0">
              <a:buNone/>
            </a:pPr>
            <a:endParaRPr lang="pt-BR" sz="2000" dirty="0" smtClean="0">
              <a:solidFill>
                <a:srgbClr val="FFC000"/>
              </a:solidFill>
              <a:latin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4" name="Imagem 3"/>
          <p:cNvPicPr>
            <a:picLocks noChangeAspect="1"/>
          </p:cNvPicPr>
          <p:nvPr/>
        </p:nvPicPr>
        <p:blipFill>
          <a:blip r:embed="rId3"/>
          <a:stretch>
            <a:fillRect/>
          </a:stretch>
        </p:blipFill>
        <p:spPr>
          <a:xfrm>
            <a:off x="1381125" y="2794700"/>
            <a:ext cx="4714875" cy="3752850"/>
          </a:xfrm>
          <a:prstGeom prst="rect">
            <a:avLst/>
          </a:prstGeom>
        </p:spPr>
      </p:pic>
      <p:pic>
        <p:nvPicPr>
          <p:cNvPr id="7" name="Imagem 6"/>
          <p:cNvPicPr>
            <a:picLocks noChangeAspect="1"/>
          </p:cNvPicPr>
          <p:nvPr/>
        </p:nvPicPr>
        <p:blipFill>
          <a:blip r:embed="rId4"/>
          <a:stretch>
            <a:fillRect/>
          </a:stretch>
        </p:blipFill>
        <p:spPr>
          <a:xfrm>
            <a:off x="7387704" y="3109025"/>
            <a:ext cx="4076700" cy="3124200"/>
          </a:xfrm>
          <a:prstGeom prst="rect">
            <a:avLst/>
          </a:prstGeom>
        </p:spPr>
      </p:pic>
    </p:spTree>
    <p:extLst>
      <p:ext uri="{BB962C8B-B14F-4D97-AF65-F5344CB8AC3E}">
        <p14:creationId xmlns:p14="http://schemas.microsoft.com/office/powerpoint/2010/main" val="4028746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rgbClr val="FFFF00"/>
                </a:solidFill>
                <a:latin typeface="Cambria" panose="02040503050406030204" pitchFamily="18" charset="0"/>
                <a:ea typeface="Cambria" panose="02040503050406030204" pitchFamily="18" charset="0"/>
              </a:rPr>
              <a:t>Método de </a:t>
            </a:r>
            <a:r>
              <a:rPr lang="es-ES" dirty="0" err="1">
                <a:solidFill>
                  <a:srgbClr val="FFFF00"/>
                </a:solidFill>
                <a:latin typeface="Cambria" panose="02040503050406030204" pitchFamily="18" charset="0"/>
                <a:ea typeface="Cambria" panose="02040503050406030204" pitchFamily="18" charset="0"/>
              </a:rPr>
              <a:t>sintonia</a:t>
            </a:r>
            <a:r>
              <a:rPr lang="es-ES" dirty="0">
                <a:solidFill>
                  <a:srgbClr val="FFFF00"/>
                </a:solidFill>
                <a:latin typeface="Cambria" panose="02040503050406030204" pitchFamily="18" charset="0"/>
                <a:ea typeface="Cambria" panose="02040503050406030204" pitchFamily="18" charset="0"/>
              </a:rPr>
              <a:t> PID por LGR</a:t>
            </a: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000" dirty="0" smtClean="0">
                <a:solidFill>
                  <a:srgbClr val="FFC000"/>
                </a:solidFill>
                <a:latin typeface="Cambria" panose="02040503050406030204" pitchFamily="18" charset="0"/>
              </a:rPr>
              <a:t>Supondo que </a:t>
            </a:r>
            <a:r>
              <a:rPr lang="pt-BR" sz="2000" dirty="0" err="1" smtClean="0">
                <a:solidFill>
                  <a:srgbClr val="FFC000"/>
                </a:solidFill>
                <a:latin typeface="Cambria" panose="02040503050406030204" pitchFamily="18" charset="0"/>
              </a:rPr>
              <a:t>Gc</a:t>
            </a:r>
            <a:r>
              <a:rPr lang="pt-BR" sz="2000" dirty="0" smtClean="0">
                <a:solidFill>
                  <a:srgbClr val="FFC000"/>
                </a:solidFill>
                <a:latin typeface="Cambria" panose="02040503050406030204" pitchFamily="18" charset="0"/>
              </a:rPr>
              <a:t>(s) seja apenas um ganho na malha e obtendo-se o root-</a:t>
            </a:r>
            <a:r>
              <a:rPr lang="pt-BR" sz="2000" dirty="0" err="1" smtClean="0">
                <a:solidFill>
                  <a:srgbClr val="FFC000"/>
                </a:solidFill>
                <a:latin typeface="Cambria" panose="02040503050406030204" pitchFamily="18" charset="0"/>
              </a:rPr>
              <a:t>locus</a:t>
            </a:r>
            <a:r>
              <a:rPr lang="pt-BR" sz="2000" dirty="0" smtClean="0">
                <a:solidFill>
                  <a:srgbClr val="FFC000"/>
                </a:solidFill>
                <a:latin typeface="Cambria" panose="02040503050406030204" pitchFamily="18" charset="0"/>
              </a:rPr>
              <a:t> desse sistema, teremos: </a:t>
            </a:r>
          </a:p>
          <a:p>
            <a:pPr marL="0" indent="0">
              <a:buNone/>
            </a:pPr>
            <a:endParaRPr lang="pt-BR" sz="2000" dirty="0" smtClean="0">
              <a:solidFill>
                <a:srgbClr val="FFC000"/>
              </a:solidFill>
              <a:latin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7" name="Imagem 6"/>
          <p:cNvPicPr>
            <a:picLocks noChangeAspect="1"/>
          </p:cNvPicPr>
          <p:nvPr/>
        </p:nvPicPr>
        <p:blipFill>
          <a:blip r:embed="rId3"/>
          <a:stretch>
            <a:fillRect/>
          </a:stretch>
        </p:blipFill>
        <p:spPr>
          <a:xfrm>
            <a:off x="1696587" y="3244775"/>
            <a:ext cx="4076700" cy="3124200"/>
          </a:xfrm>
          <a:prstGeom prst="rect">
            <a:avLst/>
          </a:prstGeom>
        </p:spPr>
      </p:pic>
      <mc:AlternateContent xmlns:mc="http://schemas.openxmlformats.org/markup-compatibility/2006">
        <mc:Choice xmlns:a14="http://schemas.microsoft.com/office/drawing/2010/main" Requires="a14">
          <p:sp>
            <p:nvSpPr>
              <p:cNvPr id="5" name="CaixaDeTexto 4"/>
              <p:cNvSpPr txBox="1"/>
              <p:nvPr/>
            </p:nvSpPr>
            <p:spPr>
              <a:xfrm>
                <a:off x="7204524" y="3244775"/>
                <a:ext cx="1900072" cy="381515"/>
              </a:xfrm>
              <a:prstGeom prst="rect">
                <a:avLst/>
              </a:prstGeom>
              <a:noFill/>
            </p:spPr>
            <p:txBody>
              <a:bodyPr wrap="none" rtlCol="0">
                <a:spAutoFit/>
              </a:bodyPr>
              <a:lstStyle/>
              <a:p>
                <a14:m>
                  <m:oMath xmlns:m="http://schemas.openxmlformats.org/officeDocument/2006/math">
                    <m:sSub>
                      <m:sSubPr>
                        <m:ctrlPr>
                          <a:rPr lang="pt-BR" b="0" i="1" smtClean="0">
                            <a:solidFill>
                              <a:srgbClr val="FFC000"/>
                            </a:solidFill>
                            <a:latin typeface="Cambria Math" panose="02040503050406030204" pitchFamily="18" charset="0"/>
                          </a:rPr>
                        </m:ctrlPr>
                      </m:sSubPr>
                      <m:e>
                        <m:r>
                          <a:rPr lang="pt-BR" b="0" i="1" smtClean="0">
                            <a:solidFill>
                              <a:srgbClr val="FFC000"/>
                            </a:solidFill>
                            <a:latin typeface="Cambria Math" panose="02040503050406030204" pitchFamily="18" charset="0"/>
                          </a:rPr>
                          <m:t>𝑠</m:t>
                        </m:r>
                      </m:e>
                      <m:sub>
                        <m:r>
                          <a:rPr lang="pt-BR" b="0" i="1" smtClean="0">
                            <a:solidFill>
                              <a:srgbClr val="FFC000"/>
                            </a:solidFill>
                            <a:latin typeface="Cambria Math" panose="02040503050406030204" pitchFamily="18" charset="0"/>
                          </a:rPr>
                          <m:t>1,2</m:t>
                        </m:r>
                      </m:sub>
                    </m:sSub>
                  </m:oMath>
                </a14:m>
                <a:r>
                  <a:rPr lang="pt-BR" dirty="0" smtClean="0">
                    <a:solidFill>
                      <a:srgbClr val="FFC000"/>
                    </a:solidFill>
                    <a:latin typeface="Cambria" panose="02040503050406030204" pitchFamily="18" charset="0"/>
                  </a:rPr>
                  <a:t>= -0.5</a:t>
                </a:r>
                <a14:m>
                  <m:oMath xmlns:m="http://schemas.openxmlformats.org/officeDocument/2006/math">
                    <m:r>
                      <a:rPr lang="pt-BR" b="0" i="1" smtClean="0">
                        <a:solidFill>
                          <a:srgbClr val="FFC000"/>
                        </a:solidFill>
                        <a:latin typeface="Cambria Math" panose="02040503050406030204" pitchFamily="18" charset="0"/>
                      </a:rPr>
                      <m:t>±</m:t>
                    </m:r>
                    <m:r>
                      <a:rPr lang="pt-BR" b="0" i="1" smtClean="0">
                        <a:solidFill>
                          <a:srgbClr val="FFC000"/>
                        </a:solidFill>
                        <a:latin typeface="Cambria Math" panose="02040503050406030204" pitchFamily="18" charset="0"/>
                      </a:rPr>
                      <m:t>𝑗</m:t>
                    </m:r>
                    <m:r>
                      <a:rPr lang="pt-BR" b="0" i="1" smtClean="0">
                        <a:solidFill>
                          <a:srgbClr val="FFC000"/>
                        </a:solidFill>
                        <a:latin typeface="Cambria Math" panose="02040503050406030204" pitchFamily="18" charset="0"/>
                      </a:rPr>
                      <m:t>0.866</m:t>
                    </m:r>
                  </m:oMath>
                </a14:m>
                <a:endParaRPr lang="pt-BR" dirty="0">
                  <a:solidFill>
                    <a:srgbClr val="FFC000"/>
                  </a:solidFill>
                  <a:latin typeface="Cambria" panose="02040503050406030204" pitchFamily="18" charset="0"/>
                </a:endParaRPr>
              </a:p>
            </p:txBody>
          </p:sp>
        </mc:Choice>
        <mc:Fallback>
          <p:sp>
            <p:nvSpPr>
              <p:cNvPr id="5" name="CaixaDeTexto 4"/>
              <p:cNvSpPr txBox="1">
                <a:spLocks noRot="1" noChangeAspect="1" noMove="1" noResize="1" noEditPoints="1" noAdjustHandles="1" noChangeArrowheads="1" noChangeShapeType="1" noTextEdit="1"/>
              </p:cNvSpPr>
              <p:nvPr/>
            </p:nvSpPr>
            <p:spPr>
              <a:xfrm>
                <a:off x="7204524" y="3244775"/>
                <a:ext cx="1900072" cy="381515"/>
              </a:xfrm>
              <a:prstGeom prst="rect">
                <a:avLst/>
              </a:prstGeom>
              <a:blipFill>
                <a:blip r:embed="rId4"/>
                <a:stretch>
                  <a:fillRect t="-9524" b="-1904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p:cNvSpPr txBox="1"/>
              <p:nvPr/>
            </p:nvSpPr>
            <p:spPr>
              <a:xfrm>
                <a:off x="7042245" y="3819261"/>
                <a:ext cx="2977866" cy="599716"/>
              </a:xfrm>
              <a:prstGeom prst="rect">
                <a:avLst/>
              </a:prstGeom>
              <a:noFill/>
            </p:spPr>
            <p:txBody>
              <a:bodyPr wrap="none" rtlCol="0">
                <a:spAutoFit/>
              </a:bodyPr>
              <a:lstStyle/>
              <a:p>
                <a:r>
                  <a:rPr lang="pt-BR" dirty="0" smtClean="0">
                    <a:solidFill>
                      <a:srgbClr val="FFC000"/>
                    </a:solidFill>
                    <a:latin typeface="Cambria" panose="02040503050406030204" pitchFamily="18" charset="0"/>
                  </a:rPr>
                  <a:t>Então fazendo-se </a:t>
                </a:r>
                <a:r>
                  <a:rPr lang="pt-BR" dirty="0" err="1" smtClean="0">
                    <a:solidFill>
                      <a:srgbClr val="FFC000"/>
                    </a:solidFill>
                    <a:latin typeface="Cambria" panose="02040503050406030204" pitchFamily="18" charset="0"/>
                  </a:rPr>
                  <a:t>Gc</a:t>
                </a:r>
                <a:r>
                  <a:rPr lang="pt-BR" dirty="0" smtClean="0">
                    <a:solidFill>
                      <a:srgbClr val="FFC000"/>
                    </a:solidFill>
                    <a:latin typeface="Cambria" panose="02040503050406030204" pitchFamily="18" charset="0"/>
                  </a:rPr>
                  <a:t>(s) = </a:t>
                </a:r>
                <a14:m>
                  <m:oMath xmlns:m="http://schemas.openxmlformats.org/officeDocument/2006/math">
                    <m:f>
                      <m:fPr>
                        <m:ctrlPr>
                          <a:rPr lang="pt-BR" i="1" smtClean="0">
                            <a:solidFill>
                              <a:srgbClr val="FFC000"/>
                            </a:solidFill>
                            <a:latin typeface="Cambria Math" panose="02040503050406030204" pitchFamily="18" charset="0"/>
                          </a:rPr>
                        </m:ctrlPr>
                      </m:fPr>
                      <m:num>
                        <m:f>
                          <m:fPr>
                            <m:ctrlPr>
                              <a:rPr lang="pt-BR" i="1" smtClean="0">
                                <a:solidFill>
                                  <a:srgbClr val="FFC000"/>
                                </a:solidFill>
                                <a:latin typeface="Cambria Math" panose="02040503050406030204" pitchFamily="18" charset="0"/>
                              </a:rPr>
                            </m:ctrlPr>
                          </m:fPr>
                          <m:num>
                            <m:r>
                              <a:rPr lang="pt-BR" b="0" i="1" smtClean="0">
                                <a:solidFill>
                                  <a:srgbClr val="FFC000"/>
                                </a:solidFill>
                                <a:latin typeface="Cambria Math" panose="02040503050406030204" pitchFamily="18" charset="0"/>
                              </a:rPr>
                              <m:t>1</m:t>
                            </m:r>
                          </m:num>
                          <m:den>
                            <m:r>
                              <a:rPr lang="pt-BR" b="0" i="1" smtClean="0">
                                <a:solidFill>
                                  <a:srgbClr val="FFC000"/>
                                </a:solidFill>
                                <a:latin typeface="Cambria Math" panose="02040503050406030204" pitchFamily="18" charset="0"/>
                              </a:rPr>
                              <m:t>10</m:t>
                            </m:r>
                          </m:den>
                        </m:f>
                      </m:num>
                      <m:den>
                        <m:r>
                          <a:rPr lang="pt-BR" b="0" i="1" smtClean="0">
                            <a:solidFill>
                              <a:srgbClr val="FFC000"/>
                            </a:solidFill>
                            <a:latin typeface="Cambria Math" panose="02040503050406030204" pitchFamily="18" charset="0"/>
                          </a:rPr>
                          <m:t>𝑠</m:t>
                        </m:r>
                        <m:r>
                          <a:rPr lang="pt-BR" b="0" i="1" smtClean="0">
                            <a:solidFill>
                              <a:srgbClr val="FFC000"/>
                            </a:solidFill>
                            <a:latin typeface="Cambria Math" panose="02040503050406030204" pitchFamily="18" charset="0"/>
                          </a:rPr>
                          <m:t>+1</m:t>
                        </m:r>
                      </m:den>
                    </m:f>
                  </m:oMath>
                </a14:m>
                <a:endParaRPr lang="pt-BR" dirty="0">
                  <a:solidFill>
                    <a:srgbClr val="FFC000"/>
                  </a:solidFill>
                  <a:latin typeface="Cambria" panose="02040503050406030204" pitchFamily="18" charset="0"/>
                </a:endParaRPr>
              </a:p>
            </p:txBody>
          </p:sp>
        </mc:Choice>
        <mc:Fallback>
          <p:sp>
            <p:nvSpPr>
              <p:cNvPr id="8" name="CaixaDeTexto 7"/>
              <p:cNvSpPr txBox="1">
                <a:spLocks noRot="1" noChangeAspect="1" noMove="1" noResize="1" noEditPoints="1" noAdjustHandles="1" noChangeArrowheads="1" noChangeShapeType="1" noTextEdit="1"/>
              </p:cNvSpPr>
              <p:nvPr/>
            </p:nvSpPr>
            <p:spPr>
              <a:xfrm>
                <a:off x="7042245" y="3819261"/>
                <a:ext cx="2977866" cy="599716"/>
              </a:xfrm>
              <a:prstGeom prst="rect">
                <a:avLst/>
              </a:prstGeom>
              <a:blipFill>
                <a:blip r:embed="rId5"/>
                <a:stretch>
                  <a:fillRect l="-1636" b="-408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p:cNvSpPr txBox="1"/>
              <p:nvPr/>
            </p:nvSpPr>
            <p:spPr>
              <a:xfrm>
                <a:off x="7042245" y="4754135"/>
                <a:ext cx="3698054" cy="1921616"/>
              </a:xfrm>
              <a:prstGeom prst="rect">
                <a:avLst/>
              </a:prstGeom>
              <a:noFill/>
            </p:spPr>
            <p:txBody>
              <a:bodyPr wrap="square" rtlCol="0">
                <a:spAutoFit/>
              </a:bodyPr>
              <a:lstStyle/>
              <a:p>
                <a:r>
                  <a:rPr lang="pt-BR" dirty="0" smtClean="0">
                    <a:solidFill>
                      <a:srgbClr val="FFC000"/>
                    </a:solidFill>
                    <a:latin typeface="Cambria" panose="02040503050406030204" pitchFamily="18" charset="0"/>
                  </a:rPr>
                  <a:t> </a:t>
                </a:r>
                <a:r>
                  <a:rPr lang="pt-BR" dirty="0" err="1" smtClean="0">
                    <a:solidFill>
                      <a:srgbClr val="FFC000"/>
                    </a:solidFill>
                    <a:latin typeface="Cambria" panose="02040503050406030204" pitchFamily="18" charset="0"/>
                  </a:rPr>
                  <a:t>kGc</a:t>
                </a:r>
                <a:r>
                  <a:rPr lang="pt-BR" dirty="0" smtClean="0">
                    <a:solidFill>
                      <a:srgbClr val="FFC000"/>
                    </a:solidFill>
                    <a:latin typeface="Cambria" panose="02040503050406030204" pitchFamily="18" charset="0"/>
                  </a:rPr>
                  <a:t>(s)G(s) </a:t>
                </a:r>
                <a:r>
                  <a:rPr lang="pt-BR" dirty="0">
                    <a:solidFill>
                      <a:srgbClr val="FFC000"/>
                    </a:solidFill>
                    <a:latin typeface="Cambria" panose="02040503050406030204" pitchFamily="18" charset="0"/>
                  </a:rPr>
                  <a:t>= </a:t>
                </a:r>
                <a14:m>
                  <m:oMath xmlns:m="http://schemas.openxmlformats.org/officeDocument/2006/math">
                    <m:f>
                      <m:fPr>
                        <m:ctrlPr>
                          <a:rPr lang="pt-BR" i="1">
                            <a:solidFill>
                              <a:srgbClr val="FFC000"/>
                            </a:solidFill>
                            <a:latin typeface="Cambria Math" panose="02040503050406030204" pitchFamily="18" charset="0"/>
                          </a:rPr>
                        </m:ctrlPr>
                      </m:fPr>
                      <m:num>
                        <m:r>
                          <a:rPr lang="pt-BR" b="0" i="1" smtClean="0">
                            <a:solidFill>
                              <a:srgbClr val="FFC000"/>
                            </a:solidFill>
                            <a:latin typeface="Cambria Math" panose="02040503050406030204" pitchFamily="18" charset="0"/>
                          </a:rPr>
                          <m:t>𝑠</m:t>
                        </m:r>
                        <m:r>
                          <a:rPr lang="pt-BR" b="0" i="1" smtClean="0">
                            <a:solidFill>
                              <a:srgbClr val="FFC000"/>
                            </a:solidFill>
                            <a:latin typeface="Cambria Math" panose="02040503050406030204" pitchFamily="18" charset="0"/>
                          </a:rPr>
                          <m:t>+</m:t>
                        </m:r>
                        <m:f>
                          <m:fPr>
                            <m:ctrlPr>
                              <a:rPr lang="pt-BR" i="1">
                                <a:solidFill>
                                  <a:srgbClr val="FFC000"/>
                                </a:solidFill>
                                <a:latin typeface="Cambria Math" panose="02040503050406030204" pitchFamily="18" charset="0"/>
                              </a:rPr>
                            </m:ctrlPr>
                          </m:fPr>
                          <m:num>
                            <m:r>
                              <a:rPr lang="pt-BR" i="1">
                                <a:solidFill>
                                  <a:srgbClr val="FFC000"/>
                                </a:solidFill>
                                <a:latin typeface="Cambria Math" panose="02040503050406030204" pitchFamily="18" charset="0"/>
                              </a:rPr>
                              <m:t>1</m:t>
                            </m:r>
                          </m:num>
                          <m:den>
                            <m:r>
                              <a:rPr lang="pt-BR" i="1">
                                <a:solidFill>
                                  <a:srgbClr val="FFC000"/>
                                </a:solidFill>
                                <a:latin typeface="Cambria Math" panose="02040503050406030204" pitchFamily="18" charset="0"/>
                              </a:rPr>
                              <m:t>10</m:t>
                            </m:r>
                          </m:den>
                        </m:f>
                      </m:num>
                      <m:den>
                        <m:r>
                          <a:rPr lang="pt-BR" i="1">
                            <a:solidFill>
                              <a:srgbClr val="FFC000"/>
                            </a:solidFill>
                            <a:latin typeface="Cambria Math" panose="02040503050406030204" pitchFamily="18" charset="0"/>
                          </a:rPr>
                          <m:t>𝑠</m:t>
                        </m:r>
                        <m:r>
                          <a:rPr lang="pt-BR" i="1">
                            <a:solidFill>
                              <a:srgbClr val="FFC000"/>
                            </a:solidFill>
                            <a:latin typeface="Cambria Math" panose="02040503050406030204" pitchFamily="18" charset="0"/>
                          </a:rPr>
                          <m:t>+1</m:t>
                        </m:r>
                      </m:den>
                    </m:f>
                    <m:r>
                      <a:rPr lang="pt-BR" b="0" i="1" smtClean="0">
                        <a:solidFill>
                          <a:srgbClr val="FFC000"/>
                        </a:solidFill>
                        <a:latin typeface="Cambria Math" panose="02040503050406030204" pitchFamily="18" charset="0"/>
                      </a:rPr>
                      <m:t>⋅</m:t>
                    </m:r>
                    <m:f>
                      <m:fPr>
                        <m:ctrlPr>
                          <a:rPr lang="pt-BR" i="1" smtClean="0">
                            <a:solidFill>
                              <a:srgbClr val="FFC000"/>
                            </a:solidFill>
                            <a:latin typeface="Cambria Math" panose="02040503050406030204" pitchFamily="18" charset="0"/>
                          </a:rPr>
                        </m:ctrlPr>
                      </m:fPr>
                      <m:num>
                        <m:f>
                          <m:fPr>
                            <m:ctrlPr>
                              <a:rPr lang="pt-BR" i="1">
                                <a:solidFill>
                                  <a:srgbClr val="FFC000"/>
                                </a:solidFill>
                                <a:latin typeface="Cambria Math" panose="02040503050406030204" pitchFamily="18" charset="0"/>
                              </a:rPr>
                            </m:ctrlPr>
                          </m:fPr>
                          <m:num>
                            <m:r>
                              <a:rPr lang="pt-BR" i="1">
                                <a:solidFill>
                                  <a:srgbClr val="FFC000"/>
                                </a:solidFill>
                                <a:latin typeface="Cambria Math" panose="02040503050406030204" pitchFamily="18" charset="0"/>
                              </a:rPr>
                              <m:t>1</m:t>
                            </m:r>
                          </m:num>
                          <m:den>
                            <m:r>
                              <a:rPr lang="pt-BR" i="1">
                                <a:solidFill>
                                  <a:srgbClr val="FFC000"/>
                                </a:solidFill>
                                <a:latin typeface="Cambria Math" panose="02040503050406030204" pitchFamily="18" charset="0"/>
                              </a:rPr>
                              <m:t>10</m:t>
                            </m:r>
                          </m:den>
                        </m:f>
                      </m:num>
                      <m:den>
                        <m:r>
                          <a:rPr lang="pt-BR" b="0" i="1" smtClean="0">
                            <a:solidFill>
                              <a:srgbClr val="FFC000"/>
                            </a:solidFill>
                            <a:latin typeface="Cambria Math" panose="02040503050406030204" pitchFamily="18" charset="0"/>
                          </a:rPr>
                          <m:t>𝑠</m:t>
                        </m:r>
                        <m:r>
                          <a:rPr lang="pt-BR" b="0" i="1" smtClean="0">
                            <a:solidFill>
                              <a:srgbClr val="FFC000"/>
                            </a:solidFill>
                            <a:latin typeface="Cambria Math" panose="02040503050406030204" pitchFamily="18" charset="0"/>
                          </a:rPr>
                          <m:t>(</m:t>
                        </m:r>
                        <m:r>
                          <a:rPr lang="pt-BR" i="1">
                            <a:solidFill>
                              <a:srgbClr val="FFC000"/>
                            </a:solidFill>
                            <a:latin typeface="Cambria Math" panose="02040503050406030204" pitchFamily="18" charset="0"/>
                          </a:rPr>
                          <m:t>𝑠</m:t>
                        </m:r>
                        <m:r>
                          <a:rPr lang="pt-BR" i="1">
                            <a:solidFill>
                              <a:srgbClr val="FFC000"/>
                            </a:solidFill>
                            <a:latin typeface="Cambria Math" panose="02040503050406030204" pitchFamily="18" charset="0"/>
                          </a:rPr>
                          <m:t>+</m:t>
                        </m:r>
                        <m:f>
                          <m:fPr>
                            <m:ctrlPr>
                              <a:rPr lang="pt-BR" i="1">
                                <a:solidFill>
                                  <a:srgbClr val="FFC000"/>
                                </a:solidFill>
                                <a:latin typeface="Cambria Math" panose="02040503050406030204" pitchFamily="18" charset="0"/>
                              </a:rPr>
                            </m:ctrlPr>
                          </m:fPr>
                          <m:num>
                            <m:r>
                              <a:rPr lang="pt-BR" i="1">
                                <a:solidFill>
                                  <a:srgbClr val="FFC000"/>
                                </a:solidFill>
                                <a:latin typeface="Cambria Math" panose="02040503050406030204" pitchFamily="18" charset="0"/>
                              </a:rPr>
                              <m:t>1</m:t>
                            </m:r>
                          </m:num>
                          <m:den>
                            <m:r>
                              <a:rPr lang="pt-BR" i="1">
                                <a:solidFill>
                                  <a:srgbClr val="FFC000"/>
                                </a:solidFill>
                                <a:latin typeface="Cambria Math" panose="02040503050406030204" pitchFamily="18" charset="0"/>
                              </a:rPr>
                              <m:t>10</m:t>
                            </m:r>
                          </m:den>
                        </m:f>
                        <m:r>
                          <a:rPr lang="pt-BR" b="0" i="1" smtClean="0">
                            <a:solidFill>
                              <a:srgbClr val="FFC000"/>
                            </a:solidFill>
                            <a:latin typeface="Cambria Math" panose="02040503050406030204" pitchFamily="18" charset="0"/>
                          </a:rPr>
                          <m:t>)</m:t>
                        </m:r>
                      </m:den>
                    </m:f>
                  </m:oMath>
                </a14:m>
                <a:r>
                  <a:rPr lang="pt-BR" dirty="0" smtClean="0"/>
                  <a:t> </a:t>
                </a:r>
              </a:p>
              <a:p>
                <a:endParaRPr lang="pt-BR" dirty="0" smtClean="0"/>
              </a:p>
              <a:p>
                <a14:m>
                  <m:oMath xmlns:m="http://schemas.openxmlformats.org/officeDocument/2006/math">
                    <m:r>
                      <a:rPr lang="pt-BR" i="1" smtClean="0">
                        <a:solidFill>
                          <a:srgbClr val="FFC000"/>
                        </a:solidFill>
                        <a:latin typeface="Cambria Math" panose="02040503050406030204" pitchFamily="18" charset="0"/>
                      </a:rPr>
                      <m:t>|</m:t>
                    </m:r>
                    <m:r>
                      <m:rPr>
                        <m:nor/>
                      </m:rPr>
                      <a:rPr lang="pt-BR" dirty="0">
                        <a:solidFill>
                          <a:srgbClr val="FFC000"/>
                        </a:solidFill>
                        <a:latin typeface="Cambria" panose="02040503050406030204" pitchFamily="18" charset="0"/>
                      </a:rPr>
                      <m:t>kGc</m:t>
                    </m:r>
                    <m:r>
                      <m:rPr>
                        <m:nor/>
                      </m:rPr>
                      <a:rPr lang="pt-BR" dirty="0">
                        <a:solidFill>
                          <a:srgbClr val="FFC000"/>
                        </a:solidFill>
                        <a:latin typeface="Cambria" panose="02040503050406030204" pitchFamily="18" charset="0"/>
                      </a:rPr>
                      <m:t>(</m:t>
                    </m:r>
                    <m:r>
                      <m:rPr>
                        <m:nor/>
                      </m:rPr>
                      <a:rPr lang="pt-BR" dirty="0">
                        <a:solidFill>
                          <a:srgbClr val="FFC000"/>
                        </a:solidFill>
                        <a:latin typeface="Cambria" panose="02040503050406030204" pitchFamily="18" charset="0"/>
                      </a:rPr>
                      <m:t>s</m:t>
                    </m:r>
                    <m:r>
                      <m:rPr>
                        <m:nor/>
                      </m:rPr>
                      <a:rPr lang="pt-BR" dirty="0">
                        <a:solidFill>
                          <a:srgbClr val="FFC000"/>
                        </a:solidFill>
                        <a:latin typeface="Cambria" panose="02040503050406030204" pitchFamily="18" charset="0"/>
                      </a:rPr>
                      <m:t>)</m:t>
                    </m:r>
                    <m:r>
                      <m:rPr>
                        <m:nor/>
                      </m:rPr>
                      <a:rPr lang="pt-BR" dirty="0">
                        <a:solidFill>
                          <a:srgbClr val="FFC000"/>
                        </a:solidFill>
                        <a:latin typeface="Cambria" panose="02040503050406030204" pitchFamily="18" charset="0"/>
                      </a:rPr>
                      <m:t>G</m:t>
                    </m:r>
                    <m:r>
                      <m:rPr>
                        <m:nor/>
                      </m:rPr>
                      <a:rPr lang="pt-BR" dirty="0">
                        <a:solidFill>
                          <a:srgbClr val="FFC000"/>
                        </a:solidFill>
                        <a:latin typeface="Cambria" panose="02040503050406030204" pitchFamily="18" charset="0"/>
                      </a:rPr>
                      <m:t>(</m:t>
                    </m:r>
                    <m:r>
                      <m:rPr>
                        <m:nor/>
                      </m:rPr>
                      <a:rPr lang="pt-BR" dirty="0">
                        <a:solidFill>
                          <a:srgbClr val="FFC000"/>
                        </a:solidFill>
                        <a:latin typeface="Cambria" panose="02040503050406030204" pitchFamily="18" charset="0"/>
                      </a:rPr>
                      <m:t>s</m:t>
                    </m:r>
                    <m:r>
                      <m:rPr>
                        <m:nor/>
                      </m:rPr>
                      <a:rPr lang="pt-BR" dirty="0">
                        <a:solidFill>
                          <a:srgbClr val="FFC000"/>
                        </a:solidFill>
                        <a:latin typeface="Cambria" panose="02040503050406030204" pitchFamily="18" charset="0"/>
                      </a:rPr>
                      <m:t>)</m:t>
                    </m:r>
                    <m:r>
                      <a:rPr lang="pt-BR" i="1">
                        <a:solidFill>
                          <a:srgbClr val="FFC000"/>
                        </a:solidFill>
                        <a:latin typeface="Cambria Math" panose="02040503050406030204" pitchFamily="18" charset="0"/>
                      </a:rPr>
                      <m:t>|</m:t>
                    </m:r>
                  </m:oMath>
                </a14:m>
                <a:r>
                  <a:rPr lang="pt-BR" dirty="0" smtClean="0">
                    <a:solidFill>
                      <a:srgbClr val="FFC000"/>
                    </a:solidFill>
                  </a:rPr>
                  <a:t> = 1 portanto k = 10</a:t>
                </a:r>
              </a:p>
              <a:p>
                <a:endParaRPr lang="pt-BR" dirty="0">
                  <a:solidFill>
                    <a:srgbClr val="FFC000"/>
                  </a:solidFill>
                </a:endParaRPr>
              </a:p>
              <a:p>
                <a:r>
                  <a:rPr lang="pt-BR" dirty="0" err="1">
                    <a:solidFill>
                      <a:srgbClr val="FFC000"/>
                    </a:solidFill>
                    <a:latin typeface="Cambria" panose="02040503050406030204" pitchFamily="18" charset="0"/>
                  </a:rPr>
                  <a:t>Gc</a:t>
                </a:r>
                <a:r>
                  <a:rPr lang="pt-BR" dirty="0">
                    <a:solidFill>
                      <a:srgbClr val="FFC000"/>
                    </a:solidFill>
                    <a:latin typeface="Cambria" panose="02040503050406030204" pitchFamily="18" charset="0"/>
                  </a:rPr>
                  <a:t>(s</a:t>
                </a:r>
                <a:r>
                  <a:rPr lang="pt-BR" dirty="0" smtClean="0">
                    <a:solidFill>
                      <a:srgbClr val="FFC000"/>
                    </a:solidFill>
                    <a:latin typeface="Cambria" panose="02040503050406030204" pitchFamily="18" charset="0"/>
                  </a:rPr>
                  <a:t>) = </a:t>
                </a:r>
                <a14:m>
                  <m:oMath xmlns:m="http://schemas.openxmlformats.org/officeDocument/2006/math">
                    <m:f>
                      <m:fPr>
                        <m:ctrlPr>
                          <a:rPr lang="pt-BR" i="1">
                            <a:solidFill>
                              <a:srgbClr val="FFC000"/>
                            </a:solidFill>
                            <a:latin typeface="Cambria Math" panose="02040503050406030204" pitchFamily="18" charset="0"/>
                          </a:rPr>
                        </m:ctrlPr>
                      </m:fPr>
                      <m:num>
                        <m:r>
                          <a:rPr lang="pt-BR" b="0" i="1" smtClean="0">
                            <a:solidFill>
                              <a:srgbClr val="FFC000"/>
                            </a:solidFill>
                            <a:latin typeface="Cambria Math" panose="02040503050406030204" pitchFamily="18" charset="0"/>
                          </a:rPr>
                          <m:t>10</m:t>
                        </m:r>
                        <m:r>
                          <a:rPr lang="pt-BR" i="1">
                            <a:solidFill>
                              <a:srgbClr val="FFC000"/>
                            </a:solidFill>
                            <a:latin typeface="Cambria Math" panose="02040503050406030204" pitchFamily="18" charset="0"/>
                          </a:rPr>
                          <m:t>𝑠</m:t>
                        </m:r>
                        <m:r>
                          <a:rPr lang="pt-BR" i="1">
                            <a:solidFill>
                              <a:srgbClr val="FFC000"/>
                            </a:solidFill>
                            <a:latin typeface="Cambria Math" panose="02040503050406030204" pitchFamily="18" charset="0"/>
                          </a:rPr>
                          <m:t>+1</m:t>
                        </m:r>
                      </m:num>
                      <m:den>
                        <m:r>
                          <a:rPr lang="pt-BR" i="1">
                            <a:solidFill>
                              <a:srgbClr val="FFC000"/>
                            </a:solidFill>
                            <a:latin typeface="Cambria Math" panose="02040503050406030204" pitchFamily="18" charset="0"/>
                          </a:rPr>
                          <m:t>𝑠</m:t>
                        </m:r>
                        <m:r>
                          <a:rPr lang="pt-BR" i="1">
                            <a:solidFill>
                              <a:srgbClr val="FFC000"/>
                            </a:solidFill>
                            <a:latin typeface="Cambria Math" panose="02040503050406030204" pitchFamily="18" charset="0"/>
                          </a:rPr>
                          <m:t>+1</m:t>
                        </m:r>
                      </m:den>
                    </m:f>
                  </m:oMath>
                </a14:m>
                <a:endParaRPr lang="pt-BR" dirty="0">
                  <a:solidFill>
                    <a:srgbClr val="FFC000"/>
                  </a:solidFill>
                </a:endParaRPr>
              </a:p>
            </p:txBody>
          </p:sp>
        </mc:Choice>
        <mc:Fallback>
          <p:sp>
            <p:nvSpPr>
              <p:cNvPr id="9" name="CaixaDeTexto 8"/>
              <p:cNvSpPr txBox="1">
                <a:spLocks noRot="1" noChangeAspect="1" noMove="1" noResize="1" noEditPoints="1" noAdjustHandles="1" noChangeArrowheads="1" noChangeShapeType="1" noTextEdit="1"/>
              </p:cNvSpPr>
              <p:nvPr/>
            </p:nvSpPr>
            <p:spPr>
              <a:xfrm>
                <a:off x="7042245" y="4754135"/>
                <a:ext cx="3698054" cy="1921616"/>
              </a:xfrm>
              <a:prstGeom prst="rect">
                <a:avLst/>
              </a:prstGeom>
              <a:blipFill>
                <a:blip r:embed="rId6"/>
                <a:stretch>
                  <a:fillRect l="-1318" b="-1270"/>
                </a:stretch>
              </a:blipFill>
            </p:spPr>
            <p:txBody>
              <a:bodyPr/>
              <a:lstStyle/>
              <a:p>
                <a:r>
                  <a:rPr lang="pt-BR">
                    <a:noFill/>
                  </a:rPr>
                  <a:t> </a:t>
                </a:r>
              </a:p>
            </p:txBody>
          </p:sp>
        </mc:Fallback>
      </mc:AlternateContent>
    </p:spTree>
    <p:extLst>
      <p:ext uri="{BB962C8B-B14F-4D97-AF65-F5344CB8AC3E}">
        <p14:creationId xmlns:p14="http://schemas.microsoft.com/office/powerpoint/2010/main" val="2649926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Sumário</a:t>
            </a:r>
            <a:endParaRPr lang="pt-BR"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1583140"/>
            <a:ext cx="10515600" cy="4593823"/>
          </a:xfrm>
        </p:spPr>
        <p:txBody>
          <a:bodyPr>
            <a:normAutofit/>
          </a:bodyPr>
          <a:lstStyle/>
          <a:p>
            <a:pPr algn="just">
              <a:buFont typeface="Wingdings" panose="05000000000000000000" pitchFamily="2" charset="2"/>
              <a:buChar char="v"/>
            </a:pPr>
            <a:r>
              <a:rPr lang="pt-BR" dirty="0">
                <a:solidFill>
                  <a:srgbClr val="FFFF00"/>
                </a:solidFill>
                <a:latin typeface="Cambria" panose="02040503050406030204" pitchFamily="18" charset="0"/>
                <a:ea typeface="Cambria" panose="02040503050406030204" pitchFamily="18" charset="0"/>
              </a:rPr>
              <a:t> </a:t>
            </a:r>
            <a:r>
              <a:rPr lang="pt-BR" dirty="0" smtClean="0">
                <a:solidFill>
                  <a:srgbClr val="FFFF00"/>
                </a:solidFill>
                <a:latin typeface="Cambria" panose="02040503050406030204" pitchFamily="18" charset="0"/>
                <a:ea typeface="Cambria" panose="02040503050406030204" pitchFamily="18" charset="0"/>
              </a:rPr>
              <a:t>Aplicação na área de Controle</a:t>
            </a:r>
          </a:p>
          <a:p>
            <a:pPr lvl="1" algn="just"/>
            <a:r>
              <a:rPr lang="pt-BR" dirty="0" smtClean="0">
                <a:solidFill>
                  <a:srgbClr val="FFFF00"/>
                </a:solidFill>
                <a:latin typeface="Cambria" panose="02040503050406030204" pitchFamily="18" charset="0"/>
                <a:ea typeface="Cambria" panose="02040503050406030204" pitchFamily="18" charset="0"/>
              </a:rPr>
              <a:t>Introdução aos sistemas de </a:t>
            </a:r>
            <a:r>
              <a:rPr lang="pt-BR" dirty="0" smtClean="0">
                <a:solidFill>
                  <a:srgbClr val="FFFF00"/>
                </a:solidFill>
                <a:latin typeface="Cambria" panose="02040503050406030204" pitchFamily="18" charset="0"/>
                <a:ea typeface="Cambria" panose="02040503050406030204" pitchFamily="18" charset="0"/>
              </a:rPr>
              <a:t>controle contínuos</a:t>
            </a:r>
            <a:endParaRPr lang="pt-BR" dirty="0" smtClean="0">
              <a:solidFill>
                <a:srgbClr val="FFFF00"/>
              </a:solidFill>
              <a:latin typeface="Cambria" panose="02040503050406030204" pitchFamily="18" charset="0"/>
              <a:ea typeface="Cambria" panose="02040503050406030204" pitchFamily="18" charset="0"/>
            </a:endParaRPr>
          </a:p>
          <a:p>
            <a:pPr lvl="1" algn="just"/>
            <a:r>
              <a:rPr lang="pt-BR" dirty="0" smtClean="0">
                <a:solidFill>
                  <a:srgbClr val="FFFF00"/>
                </a:solidFill>
                <a:latin typeface="Cambria" panose="02040503050406030204" pitchFamily="18" charset="0"/>
                <a:ea typeface="Cambria" panose="02040503050406030204" pitchFamily="18" charset="0"/>
              </a:rPr>
              <a:t>Modelagem de sistemas</a:t>
            </a:r>
            <a:endParaRPr lang="pt-BR" dirty="0">
              <a:solidFill>
                <a:srgbClr val="FFFF00"/>
              </a:solidFill>
              <a:latin typeface="Cambria" panose="02040503050406030204" pitchFamily="18" charset="0"/>
              <a:ea typeface="Cambria" panose="02040503050406030204" pitchFamily="18" charset="0"/>
            </a:endParaRPr>
          </a:p>
          <a:p>
            <a:pPr lvl="1" algn="just"/>
            <a:r>
              <a:rPr lang="pt-BR" dirty="0" smtClean="0">
                <a:solidFill>
                  <a:srgbClr val="FFFF00"/>
                </a:solidFill>
                <a:latin typeface="Cambria" panose="02040503050406030204" pitchFamily="18" charset="0"/>
                <a:ea typeface="Cambria" panose="02040503050406030204" pitchFamily="18" charset="0"/>
              </a:rPr>
              <a:t>Tipos de sistemas</a:t>
            </a:r>
          </a:p>
          <a:p>
            <a:pPr lvl="1" algn="just"/>
            <a:r>
              <a:rPr lang="pt-BR" dirty="0" smtClean="0">
                <a:solidFill>
                  <a:srgbClr val="FFFF00"/>
                </a:solidFill>
                <a:latin typeface="Cambria" panose="02040503050406030204" pitchFamily="18" charset="0"/>
                <a:ea typeface="Cambria" panose="02040503050406030204" pitchFamily="18" charset="0"/>
              </a:rPr>
              <a:t>Lugar Geométrico das Raízes</a:t>
            </a:r>
          </a:p>
          <a:p>
            <a:pPr lvl="1" algn="just"/>
            <a:r>
              <a:rPr lang="pt-BR" dirty="0" smtClean="0">
                <a:solidFill>
                  <a:srgbClr val="FFFF00"/>
                </a:solidFill>
                <a:latin typeface="Cambria" panose="02040503050406030204" pitchFamily="18" charset="0"/>
                <a:ea typeface="Cambria" panose="02040503050406030204" pitchFamily="18" charset="0"/>
              </a:rPr>
              <a:t>Controladores</a:t>
            </a:r>
            <a:endParaRPr lang="pt-BR" dirty="0">
              <a:solidFill>
                <a:srgbClr val="FFFF00"/>
              </a:solidFill>
              <a:latin typeface="Cambria" panose="02040503050406030204" pitchFamily="18" charset="0"/>
              <a:ea typeface="Cambria" panose="02040503050406030204" pitchFamily="18" charset="0"/>
            </a:endParaRPr>
          </a:p>
          <a:p>
            <a:pPr lvl="1" algn="just"/>
            <a:r>
              <a:rPr lang="pt-BR" dirty="0" smtClean="0">
                <a:solidFill>
                  <a:srgbClr val="FFFF00"/>
                </a:solidFill>
                <a:latin typeface="Cambria" panose="02040503050406030204" pitchFamily="18" charset="0"/>
                <a:ea typeface="Cambria" panose="02040503050406030204" pitchFamily="18" charset="0"/>
              </a:rPr>
              <a:t>Método de sintonia PID por LGR</a:t>
            </a:r>
            <a:endParaRPr lang="pt-BR" dirty="0">
              <a:solidFill>
                <a:srgbClr val="FFFF00"/>
              </a:solidFill>
              <a:latin typeface="Cambria" panose="02040503050406030204" pitchFamily="18" charset="0"/>
              <a:ea typeface="Cambria" panose="02040503050406030204" pitchFamily="18" charset="0"/>
            </a:endParaRPr>
          </a:p>
          <a:p>
            <a:pPr lvl="1" algn="just"/>
            <a:r>
              <a:rPr lang="pt-BR" dirty="0" smtClean="0">
                <a:solidFill>
                  <a:srgbClr val="FFFF00"/>
                </a:solidFill>
                <a:latin typeface="Cambria" panose="02040503050406030204" pitchFamily="18" charset="0"/>
                <a:ea typeface="Cambria" panose="02040503050406030204" pitchFamily="18" charset="0"/>
              </a:rPr>
              <a:t>Implementação no MATLAB</a:t>
            </a:r>
          </a:p>
          <a:p>
            <a:pPr marL="457200" lvl="1" indent="0" algn="just">
              <a:buNone/>
            </a:pPr>
            <a:endParaRPr lang="pt-BR" sz="3200" dirty="0">
              <a:solidFill>
                <a:srgbClr val="FFFF00"/>
              </a:solidFill>
              <a:latin typeface="Cambria" panose="02040503050406030204" pitchFamily="18" charset="0"/>
              <a:ea typeface="Cambria" panose="02040503050406030204" pitchFamily="18" charset="0"/>
            </a:endParaRP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2669500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98510" y="2873541"/>
            <a:ext cx="7568821" cy="1325563"/>
          </a:xfrm>
        </p:spPr>
        <p:txBody>
          <a:bodyPr/>
          <a:lstStyle/>
          <a:p>
            <a:r>
              <a:rPr lang="pt-BR" dirty="0" smtClean="0">
                <a:solidFill>
                  <a:srgbClr val="FFFF00"/>
                </a:solidFill>
                <a:latin typeface="Cambria" panose="02040503050406030204" pitchFamily="18" charset="0"/>
                <a:ea typeface="Cambria" panose="02040503050406030204" pitchFamily="18" charset="0"/>
              </a:rPr>
              <a:t>Implementação no MATLAB</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endParaRPr lang="pt-BR" sz="2400" dirty="0" smtClean="0">
              <a:solidFill>
                <a:srgbClr val="FFFF00"/>
              </a:solidFill>
              <a:latin typeface="Cambria" panose="02040503050406030204" pitchFamily="18" charset="0"/>
              <a:ea typeface="Cambria" panose="02040503050406030204" pitchFamily="18" charset="0"/>
            </a:endParaRP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3252063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14793-63FB-4F63-A415-2BBD37B9D085}"/>
              </a:ext>
            </a:extLst>
          </p:cNvPr>
          <p:cNvSpPr>
            <a:spLocks noGrp="1"/>
          </p:cNvSpPr>
          <p:nvPr>
            <p:ph type="ctrTitle"/>
          </p:nvPr>
        </p:nvSpPr>
        <p:spPr>
          <a:xfrm>
            <a:off x="2019628" y="790414"/>
            <a:ext cx="8152739" cy="856576"/>
          </a:xfrm>
        </p:spPr>
        <p:txBody>
          <a:bodyPr>
            <a:normAutofit/>
          </a:bodyPr>
          <a:lstStyle/>
          <a:p>
            <a:r>
              <a:rPr lang="pt-BR" sz="4800" dirty="0">
                <a:solidFill>
                  <a:srgbClr val="FFFF00"/>
                </a:solidFill>
                <a:latin typeface="Cambria" panose="02040503050406030204" pitchFamily="18" charset="0"/>
                <a:ea typeface="Cambria" panose="02040503050406030204" pitchFamily="18" charset="0"/>
              </a:rPr>
              <a:t>OFERECIMENTO: </a:t>
            </a:r>
            <a:endParaRPr lang="pt-BR" sz="4800" dirty="0">
              <a:solidFill>
                <a:srgbClr val="FFFF00"/>
              </a:solidFill>
            </a:endParaRPr>
          </a:p>
        </p:txBody>
      </p:sp>
      <p:pic>
        <p:nvPicPr>
          <p:cNvPr id="6" name="Imagem 5">
            <a:extLst>
              <a:ext uri="{FF2B5EF4-FFF2-40B4-BE49-F238E27FC236}">
                <a16:creationId xmlns:a16="http://schemas.microsoft.com/office/drawing/2014/main" id="{0C0A6F19-082D-49EA-AC45-6C9634293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38" y="2495227"/>
            <a:ext cx="7016199" cy="2592676"/>
          </a:xfrm>
          <a:prstGeom prst="rect">
            <a:avLst/>
          </a:prstGeom>
        </p:spPr>
      </p:pic>
      <p:pic>
        <p:nvPicPr>
          <p:cNvPr id="4" name="Imagem 3">
            <a:extLst>
              <a:ext uri="{FF2B5EF4-FFF2-40B4-BE49-F238E27FC236}">
                <a16:creationId xmlns:a16="http://schemas.microsoft.com/office/drawing/2014/main" id="{A98F965D-0A34-4F66-B639-42D089CB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582" y="1864664"/>
            <a:ext cx="2284731" cy="3438637"/>
          </a:xfrm>
          <a:prstGeom prst="rect">
            <a:avLst/>
          </a:prstGeom>
        </p:spPr>
      </p:pic>
    </p:spTree>
    <p:extLst>
      <p:ext uri="{BB962C8B-B14F-4D97-AF65-F5344CB8AC3E}">
        <p14:creationId xmlns:p14="http://schemas.microsoft.com/office/powerpoint/2010/main" val="3223190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394116"/>
          </a:xfrm>
          <a:ln>
            <a:noFill/>
          </a:ln>
        </p:spPr>
        <p:txBody>
          <a:bodyPr>
            <a:normAutofit/>
          </a:bodyPr>
          <a:lstStyle/>
          <a:p>
            <a:pPr marL="0" indent="0">
              <a:buNone/>
            </a:pPr>
            <a:r>
              <a:rPr lang="pt-BR" sz="2400" dirty="0">
                <a:solidFill>
                  <a:srgbClr val="FFFF00"/>
                </a:solidFill>
                <a:latin typeface="Cambria" panose="02040503050406030204" pitchFamily="18" charset="0"/>
              </a:rPr>
              <a:t>Antes de discutirmos os sistemas de controle, é necessário que seja definida </a:t>
            </a:r>
            <a:r>
              <a:rPr lang="pt-BR" sz="2400" dirty="0" smtClean="0">
                <a:solidFill>
                  <a:srgbClr val="FFFF00"/>
                </a:solidFill>
                <a:latin typeface="Cambria" panose="02040503050406030204" pitchFamily="18" charset="0"/>
              </a:rPr>
              <a:t>a terminologia </a:t>
            </a:r>
            <a:r>
              <a:rPr lang="pt-BR" sz="2400" dirty="0">
                <a:solidFill>
                  <a:srgbClr val="FFFF00"/>
                </a:solidFill>
                <a:latin typeface="Cambria" panose="02040503050406030204" pitchFamily="18" charset="0"/>
              </a:rPr>
              <a:t>básica</a:t>
            </a:r>
            <a:r>
              <a:rPr lang="pt-BR" sz="2400" dirty="0" smtClean="0">
                <a:solidFill>
                  <a:srgbClr val="FFFF00"/>
                </a:solidFill>
                <a:latin typeface="Cambria" panose="02040503050406030204" pitchFamily="18" charset="0"/>
              </a:rPr>
              <a:t>.</a:t>
            </a:r>
          </a:p>
          <a:p>
            <a:pPr algn="just"/>
            <a:r>
              <a:rPr lang="pt-BR" sz="2000" dirty="0">
                <a:solidFill>
                  <a:srgbClr val="FFC000"/>
                </a:solidFill>
                <a:latin typeface="Cambria" panose="02040503050406030204" pitchFamily="18" charset="0"/>
                <a:ea typeface="Cambria" panose="02040503050406030204" pitchFamily="18" charset="0"/>
              </a:rPr>
              <a:t>Variável controlada e sinal de controle ou variável manipulada. </a:t>
            </a:r>
            <a:endParaRPr lang="pt-BR" sz="2000" dirty="0" smtClean="0">
              <a:solidFill>
                <a:srgbClr val="FFC000"/>
              </a:solidFill>
              <a:latin typeface="Cambria" panose="02040503050406030204" pitchFamily="18" charset="0"/>
              <a:ea typeface="Cambria" panose="02040503050406030204" pitchFamily="18" charset="0"/>
            </a:endParaRP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A </a:t>
            </a:r>
            <a:r>
              <a:rPr lang="pt-BR" sz="2000" b="1" dirty="0">
                <a:solidFill>
                  <a:srgbClr val="FFFF00"/>
                </a:solidFill>
                <a:latin typeface="Cambria" panose="02040503050406030204" pitchFamily="18" charset="0"/>
                <a:ea typeface="Cambria" panose="02040503050406030204" pitchFamily="18" charset="0"/>
              </a:rPr>
              <a:t>variável controlada </a:t>
            </a:r>
            <a:r>
              <a:rPr lang="pt-BR" sz="2000" dirty="0" smtClean="0">
                <a:solidFill>
                  <a:srgbClr val="FFFF00"/>
                </a:solidFill>
                <a:latin typeface="Cambria" panose="02040503050406030204" pitchFamily="18" charset="0"/>
                <a:ea typeface="Cambria" panose="02040503050406030204" pitchFamily="18" charset="0"/>
              </a:rPr>
              <a:t>é a </a:t>
            </a:r>
            <a:r>
              <a:rPr lang="pt-BR" sz="2000" dirty="0">
                <a:solidFill>
                  <a:srgbClr val="FFFF00"/>
                </a:solidFill>
                <a:latin typeface="Cambria" panose="02040503050406030204" pitchFamily="18" charset="0"/>
                <a:ea typeface="Cambria" panose="02040503050406030204" pitchFamily="18" charset="0"/>
              </a:rPr>
              <a:t>grandeza ou a condição que é medida e </a:t>
            </a:r>
            <a:r>
              <a:rPr lang="pt-BR" sz="2000" dirty="0" smtClean="0">
                <a:solidFill>
                  <a:srgbClr val="FFFF00"/>
                </a:solidFill>
                <a:latin typeface="Cambria" panose="02040503050406030204" pitchFamily="18" charset="0"/>
                <a:ea typeface="Cambria" panose="02040503050406030204" pitchFamily="18" charset="0"/>
              </a:rPr>
              <a:t>controlada. O </a:t>
            </a:r>
            <a:r>
              <a:rPr lang="pt-BR" sz="2000" b="1" dirty="0">
                <a:solidFill>
                  <a:srgbClr val="FFFF00"/>
                </a:solidFill>
                <a:latin typeface="Cambria" panose="02040503050406030204" pitchFamily="18" charset="0"/>
                <a:ea typeface="Cambria" panose="02040503050406030204" pitchFamily="18" charset="0"/>
              </a:rPr>
              <a:t>sinal de controle</a:t>
            </a:r>
            <a:r>
              <a:rPr lang="pt-BR" sz="2000" dirty="0">
                <a:solidFill>
                  <a:srgbClr val="FFFF00"/>
                </a:solidFill>
                <a:latin typeface="Cambria" panose="02040503050406030204" pitchFamily="18" charset="0"/>
                <a:ea typeface="Cambria" panose="02040503050406030204" pitchFamily="18" charset="0"/>
              </a:rPr>
              <a:t> </a:t>
            </a:r>
            <a:r>
              <a:rPr lang="pt-BR" sz="2000" dirty="0" smtClean="0">
                <a:solidFill>
                  <a:srgbClr val="FFFF00"/>
                </a:solidFill>
                <a:latin typeface="Cambria" panose="02040503050406030204" pitchFamily="18" charset="0"/>
                <a:ea typeface="Cambria" panose="02040503050406030204" pitchFamily="18" charset="0"/>
              </a:rPr>
              <a:t>é </a:t>
            </a:r>
            <a:r>
              <a:rPr lang="pt-BR" sz="2000" dirty="0">
                <a:solidFill>
                  <a:srgbClr val="FFFF00"/>
                </a:solidFill>
                <a:latin typeface="Cambria" panose="02040503050406030204" pitchFamily="18" charset="0"/>
                <a:ea typeface="Cambria" panose="02040503050406030204" pitchFamily="18" charset="0"/>
              </a:rPr>
              <a:t>a grandeza ou a condição modificada pelo controlador, de modo que afete o valor da </a:t>
            </a:r>
            <a:r>
              <a:rPr lang="pt-BR" sz="2000" dirty="0" smtClean="0">
                <a:solidFill>
                  <a:srgbClr val="FFFF00"/>
                </a:solidFill>
                <a:latin typeface="Cambria" panose="02040503050406030204" pitchFamily="18" charset="0"/>
                <a:ea typeface="Cambria" panose="02040503050406030204" pitchFamily="18" charset="0"/>
              </a:rPr>
              <a:t>variável controlada</a:t>
            </a:r>
            <a:r>
              <a:rPr lang="pt-BR" sz="2000" dirty="0">
                <a:solidFill>
                  <a:srgbClr val="FFFF00"/>
                </a:solidFill>
                <a:latin typeface="Cambria" panose="02040503050406030204" pitchFamily="18" charset="0"/>
                <a:ea typeface="Cambria" panose="02040503050406030204" pitchFamily="18" charset="0"/>
              </a:rPr>
              <a:t>. </a:t>
            </a:r>
            <a:r>
              <a:rPr lang="pt-BR" sz="2000" b="1" dirty="0" smtClean="0">
                <a:solidFill>
                  <a:srgbClr val="FFFF00"/>
                </a:solidFill>
                <a:latin typeface="Cambria" panose="02040503050406030204" pitchFamily="18" charset="0"/>
                <a:ea typeface="Cambria" panose="02040503050406030204" pitchFamily="18" charset="0"/>
              </a:rPr>
              <a:t>Controlar</a:t>
            </a:r>
            <a:r>
              <a:rPr lang="pt-BR" sz="2000" dirty="0" smtClean="0">
                <a:solidFill>
                  <a:srgbClr val="FFFF00"/>
                </a:solidFill>
                <a:latin typeface="Cambria" panose="02040503050406030204" pitchFamily="18" charset="0"/>
                <a:ea typeface="Cambria" panose="02040503050406030204" pitchFamily="18" charset="0"/>
              </a:rPr>
              <a:t> </a:t>
            </a:r>
            <a:r>
              <a:rPr lang="pt-BR" sz="2000" dirty="0">
                <a:solidFill>
                  <a:srgbClr val="FFFF00"/>
                </a:solidFill>
                <a:latin typeface="Cambria" panose="02040503050406030204" pitchFamily="18" charset="0"/>
                <a:ea typeface="Cambria" panose="02040503050406030204" pitchFamily="18" charset="0"/>
              </a:rPr>
              <a:t>significa </a:t>
            </a:r>
            <a:r>
              <a:rPr lang="pt-BR" sz="2000" dirty="0" smtClean="0">
                <a:solidFill>
                  <a:srgbClr val="FFFF00"/>
                </a:solidFill>
                <a:latin typeface="Cambria" panose="02040503050406030204" pitchFamily="18" charset="0"/>
                <a:ea typeface="Cambria" panose="02040503050406030204" pitchFamily="18" charset="0"/>
              </a:rPr>
              <a:t>medir o </a:t>
            </a:r>
            <a:r>
              <a:rPr lang="pt-BR" sz="2000" dirty="0">
                <a:solidFill>
                  <a:srgbClr val="FFFF00"/>
                </a:solidFill>
                <a:latin typeface="Cambria" panose="02040503050406030204" pitchFamily="18" charset="0"/>
                <a:ea typeface="Cambria" panose="02040503050406030204" pitchFamily="18" charset="0"/>
              </a:rPr>
              <a:t>valor da variável controlada do sistema e aplicar o sinal de controle ao sistema para corrigir </a:t>
            </a:r>
            <a:r>
              <a:rPr lang="pt-BR" sz="2000" dirty="0" smtClean="0">
                <a:solidFill>
                  <a:srgbClr val="FFFF00"/>
                </a:solidFill>
                <a:latin typeface="Cambria" panose="02040503050406030204" pitchFamily="18" charset="0"/>
                <a:ea typeface="Cambria" panose="02040503050406030204" pitchFamily="18" charset="0"/>
              </a:rPr>
              <a:t>ou limitar </a:t>
            </a:r>
            <a:r>
              <a:rPr lang="pt-BR" sz="2000" dirty="0">
                <a:solidFill>
                  <a:srgbClr val="FFFF00"/>
                </a:solidFill>
                <a:latin typeface="Cambria" panose="02040503050406030204" pitchFamily="18" charset="0"/>
                <a:ea typeface="Cambria" panose="02040503050406030204" pitchFamily="18" charset="0"/>
              </a:rPr>
              <a:t>os desvios do valor medido a partir de um valor desejado</a:t>
            </a:r>
            <a:r>
              <a:rPr lang="pt-BR" sz="2000" dirty="0" smtClean="0">
                <a:solidFill>
                  <a:srgbClr val="FFFF00"/>
                </a:solidFill>
                <a:latin typeface="Cambria" panose="02040503050406030204" pitchFamily="18" charset="0"/>
                <a:ea typeface="Cambria" panose="02040503050406030204" pitchFamily="18" charset="0"/>
              </a:rPr>
              <a:t>.</a:t>
            </a:r>
          </a:p>
          <a:p>
            <a:pPr algn="just"/>
            <a:r>
              <a:rPr lang="pt-BR" sz="2000" dirty="0" smtClean="0">
                <a:solidFill>
                  <a:srgbClr val="FFC000"/>
                </a:solidFill>
                <a:latin typeface="Cambria" panose="02040503050406030204" pitchFamily="18" charset="0"/>
                <a:ea typeface="Cambria" panose="02040503050406030204" pitchFamily="18" charset="0"/>
              </a:rPr>
              <a:t>Plantas</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 </a:t>
            </a:r>
            <a:r>
              <a:rPr lang="pt-BR" sz="2000" dirty="0">
                <a:solidFill>
                  <a:srgbClr val="FFFF00"/>
                </a:solidFill>
                <a:latin typeface="Cambria" panose="02040503050406030204" pitchFamily="18" charset="0"/>
                <a:ea typeface="Cambria" panose="02040503050406030204" pitchFamily="18" charset="0"/>
              </a:rPr>
              <a:t>Uma planta pode ser uma parte de equipamento ou apenas um conjunto de </a:t>
            </a:r>
            <a:r>
              <a:rPr lang="pt-BR" sz="2000" dirty="0" smtClean="0">
                <a:solidFill>
                  <a:srgbClr val="FFFF00"/>
                </a:solidFill>
                <a:latin typeface="Cambria" panose="02040503050406030204" pitchFamily="18" charset="0"/>
                <a:ea typeface="Cambria" panose="02040503050406030204" pitchFamily="18" charset="0"/>
              </a:rPr>
              <a:t>componentes de </a:t>
            </a:r>
            <a:r>
              <a:rPr lang="pt-BR" sz="2000" dirty="0">
                <a:solidFill>
                  <a:srgbClr val="FFFF00"/>
                </a:solidFill>
                <a:latin typeface="Cambria" panose="02040503050406030204" pitchFamily="18" charset="0"/>
                <a:ea typeface="Cambria" panose="02040503050406030204" pitchFamily="18" charset="0"/>
              </a:rPr>
              <a:t>um equipamento que funcione de maneira integrada, com o objetivo de realizar </a:t>
            </a:r>
            <a:r>
              <a:rPr lang="pt-BR" sz="2000" dirty="0" smtClean="0">
                <a:solidFill>
                  <a:srgbClr val="FFFF00"/>
                </a:solidFill>
                <a:latin typeface="Cambria" panose="02040503050406030204" pitchFamily="18" charset="0"/>
                <a:ea typeface="Cambria" panose="02040503050406030204" pitchFamily="18" charset="0"/>
              </a:rPr>
              <a:t>determinada operação</a:t>
            </a:r>
            <a:r>
              <a:rPr lang="pt-BR" sz="2000" dirty="0">
                <a:solidFill>
                  <a:srgbClr val="FFFF00"/>
                </a:solidFill>
                <a:latin typeface="Cambria" panose="02040503050406030204" pitchFamily="18" charset="0"/>
                <a:ea typeface="Cambria" panose="02040503050406030204" pitchFamily="18" charset="0"/>
              </a:rPr>
              <a:t>.</a:t>
            </a: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13333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a:solidFill>
                  <a:srgbClr val="FFFF00"/>
                </a:solidFill>
                <a:latin typeface="Cambria" panose="02040503050406030204" pitchFamily="18" charset="0"/>
              </a:rPr>
              <a:t>Antes de discutirmos os sistemas de controle, é necessário que seja definida </a:t>
            </a:r>
            <a:r>
              <a:rPr lang="pt-BR" sz="2400" dirty="0" smtClean="0">
                <a:solidFill>
                  <a:srgbClr val="FFFF00"/>
                </a:solidFill>
                <a:latin typeface="Cambria" panose="02040503050406030204" pitchFamily="18" charset="0"/>
              </a:rPr>
              <a:t>a terminologia </a:t>
            </a:r>
            <a:r>
              <a:rPr lang="pt-BR" sz="2400" dirty="0">
                <a:solidFill>
                  <a:srgbClr val="FFFF00"/>
                </a:solidFill>
                <a:latin typeface="Cambria" panose="02040503050406030204" pitchFamily="18" charset="0"/>
              </a:rPr>
              <a:t>básica</a:t>
            </a:r>
            <a:r>
              <a:rPr lang="pt-BR" sz="2400" dirty="0" smtClean="0">
                <a:solidFill>
                  <a:srgbClr val="FFFF00"/>
                </a:solidFill>
                <a:latin typeface="Cambria" panose="02040503050406030204" pitchFamily="18" charset="0"/>
              </a:rPr>
              <a:t>.</a:t>
            </a:r>
          </a:p>
          <a:p>
            <a:pPr algn="just"/>
            <a:r>
              <a:rPr lang="pt-BR" sz="2000" dirty="0" smtClean="0">
                <a:solidFill>
                  <a:srgbClr val="FFC000"/>
                </a:solidFill>
                <a:latin typeface="Cambria" panose="02040503050406030204" pitchFamily="18" charset="0"/>
                <a:ea typeface="Cambria" panose="02040503050406030204" pitchFamily="18" charset="0"/>
              </a:rPr>
              <a:t>Processos</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Um operação que consiste em uma série de ações sistematicamente destinados a atingir um determinado resultado. Operação a ser controlada.</a:t>
            </a:r>
          </a:p>
          <a:p>
            <a:pPr algn="just"/>
            <a:r>
              <a:rPr lang="pt-BR" sz="2000" dirty="0" smtClean="0">
                <a:solidFill>
                  <a:srgbClr val="FFC000"/>
                </a:solidFill>
                <a:latin typeface="Cambria" panose="02040503050406030204" pitchFamily="18" charset="0"/>
                <a:ea typeface="Cambria" panose="02040503050406030204" pitchFamily="18" charset="0"/>
              </a:rPr>
              <a:t>Sistemas</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Um sistema é a combinação de componentes que agem em conjunto para atingir determinado objetivo.</a:t>
            </a:r>
          </a:p>
          <a:p>
            <a:pPr algn="just"/>
            <a:r>
              <a:rPr lang="pt-BR" sz="2000" dirty="0" smtClean="0">
                <a:solidFill>
                  <a:srgbClr val="FFC000"/>
                </a:solidFill>
                <a:latin typeface="Cambria" panose="02040503050406030204" pitchFamily="18" charset="0"/>
                <a:ea typeface="Cambria" panose="02040503050406030204" pitchFamily="18" charset="0"/>
              </a:rPr>
              <a:t>Distúrbios</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 </a:t>
            </a:r>
            <a:r>
              <a:rPr lang="pt-BR" sz="2000" dirty="0">
                <a:solidFill>
                  <a:srgbClr val="FFFF00"/>
                </a:solidFill>
                <a:latin typeface="Cambria" panose="02040503050406030204" pitchFamily="18" charset="0"/>
                <a:ea typeface="Cambria" panose="02040503050406030204" pitchFamily="18" charset="0"/>
              </a:rPr>
              <a:t>Um distúrbio é um sinal que tende a afetar de maneira adversa o valor da variável </a:t>
            </a:r>
            <a:r>
              <a:rPr lang="pt-BR" sz="2000" dirty="0" smtClean="0">
                <a:solidFill>
                  <a:srgbClr val="FFFF00"/>
                </a:solidFill>
                <a:latin typeface="Cambria" panose="02040503050406030204" pitchFamily="18" charset="0"/>
                <a:ea typeface="Cambria" panose="02040503050406030204" pitchFamily="18" charset="0"/>
              </a:rPr>
              <a:t>de saída </a:t>
            </a:r>
            <a:r>
              <a:rPr lang="pt-BR" sz="2000" dirty="0">
                <a:solidFill>
                  <a:srgbClr val="FFFF00"/>
                </a:solidFill>
                <a:latin typeface="Cambria" panose="02040503050406030204" pitchFamily="18" charset="0"/>
                <a:ea typeface="Cambria" panose="02040503050406030204" pitchFamily="18" charset="0"/>
              </a:rPr>
              <a:t>de um sistema..</a:t>
            </a: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3178759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a:solidFill>
                  <a:srgbClr val="FFFF00"/>
                </a:solidFill>
                <a:latin typeface="Cambria" panose="02040503050406030204" pitchFamily="18" charset="0"/>
              </a:rPr>
              <a:t>Antes de discutirmos os sistemas de controle, é necessário que seja definida </a:t>
            </a:r>
            <a:r>
              <a:rPr lang="pt-BR" sz="2400" dirty="0" smtClean="0">
                <a:solidFill>
                  <a:srgbClr val="FFFF00"/>
                </a:solidFill>
                <a:latin typeface="Cambria" panose="02040503050406030204" pitchFamily="18" charset="0"/>
              </a:rPr>
              <a:t>a terminologia </a:t>
            </a:r>
            <a:r>
              <a:rPr lang="pt-BR" sz="2400" dirty="0">
                <a:solidFill>
                  <a:srgbClr val="FFFF00"/>
                </a:solidFill>
                <a:latin typeface="Cambria" panose="02040503050406030204" pitchFamily="18" charset="0"/>
              </a:rPr>
              <a:t>básica</a:t>
            </a:r>
            <a:r>
              <a:rPr lang="pt-BR" sz="2400" dirty="0" smtClean="0">
                <a:solidFill>
                  <a:srgbClr val="FFFF00"/>
                </a:solidFill>
                <a:latin typeface="Cambria" panose="02040503050406030204" pitchFamily="18" charset="0"/>
              </a:rPr>
              <a:t>.</a:t>
            </a:r>
          </a:p>
          <a:p>
            <a:pPr algn="just"/>
            <a:r>
              <a:rPr lang="pt-BR" sz="2000" dirty="0" smtClean="0">
                <a:solidFill>
                  <a:srgbClr val="FFC000"/>
                </a:solidFill>
                <a:latin typeface="Cambria" panose="02040503050406030204" pitchFamily="18" charset="0"/>
                <a:ea typeface="Cambria" panose="02040503050406030204" pitchFamily="18" charset="0"/>
              </a:rPr>
              <a:t>Controle </a:t>
            </a:r>
            <a:r>
              <a:rPr lang="pt-BR" sz="2000" dirty="0">
                <a:solidFill>
                  <a:srgbClr val="FFC000"/>
                </a:solidFill>
                <a:latin typeface="Cambria" panose="02040503050406030204" pitchFamily="18" charset="0"/>
                <a:ea typeface="Cambria" panose="02040503050406030204" pitchFamily="18" charset="0"/>
              </a:rPr>
              <a:t>com </a:t>
            </a:r>
            <a:r>
              <a:rPr lang="pt-BR" sz="2000" dirty="0" smtClean="0">
                <a:solidFill>
                  <a:srgbClr val="FFC000"/>
                </a:solidFill>
                <a:latin typeface="Cambria" panose="02040503050406030204" pitchFamily="18" charset="0"/>
                <a:ea typeface="Cambria" panose="02040503050406030204" pitchFamily="18" charset="0"/>
              </a:rPr>
              <a:t>realimentação</a:t>
            </a:r>
          </a:p>
          <a:p>
            <a:pPr marL="0" indent="0" algn="just">
              <a:buNone/>
            </a:pPr>
            <a:r>
              <a:rPr lang="pt-BR" sz="2000" dirty="0" smtClean="0">
                <a:solidFill>
                  <a:srgbClr val="FFFF00"/>
                </a:solidFill>
                <a:latin typeface="Cambria" panose="02040503050406030204" pitchFamily="18" charset="0"/>
                <a:ea typeface="Cambria" panose="02040503050406030204" pitchFamily="18" charset="0"/>
              </a:rPr>
              <a:t>Controle com realimentação refere-se a uma operação que, na presença de distúrbios, tende a diminuir a diferença entre a saída de um sistema e alguma entrada de referência e atua com base nessa diferença</a:t>
            </a: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spTree>
    <p:extLst>
      <p:ext uri="{BB962C8B-B14F-4D97-AF65-F5344CB8AC3E}">
        <p14:creationId xmlns:p14="http://schemas.microsoft.com/office/powerpoint/2010/main" val="4036485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smtClean="0">
                <a:solidFill>
                  <a:srgbClr val="FFFF00"/>
                </a:solidFill>
                <a:latin typeface="Cambria" panose="02040503050406030204" pitchFamily="18" charset="0"/>
                <a:ea typeface="Cambria" panose="02040503050406030204" pitchFamily="18" charset="0"/>
              </a:rPr>
              <a:t>Sistemas de malha fechada</a:t>
            </a:r>
            <a:endParaRPr lang="pt-BR"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8" name="Imagem 7"/>
          <p:cNvPicPr>
            <a:picLocks noChangeAspect="1"/>
          </p:cNvPicPr>
          <p:nvPr/>
        </p:nvPicPr>
        <p:blipFill>
          <a:blip r:embed="rId3"/>
          <a:stretch>
            <a:fillRect/>
          </a:stretch>
        </p:blipFill>
        <p:spPr>
          <a:xfrm>
            <a:off x="2061327" y="2975785"/>
            <a:ext cx="3967530" cy="2539655"/>
          </a:xfrm>
          <a:prstGeom prst="rect">
            <a:avLst/>
          </a:prstGeom>
        </p:spPr>
      </p:pic>
      <p:pic>
        <p:nvPicPr>
          <p:cNvPr id="10" name="Imagem 9"/>
          <p:cNvPicPr>
            <a:picLocks noChangeAspect="1"/>
          </p:cNvPicPr>
          <p:nvPr/>
        </p:nvPicPr>
        <p:blipFill>
          <a:blip r:embed="rId4"/>
          <a:stretch>
            <a:fillRect/>
          </a:stretch>
        </p:blipFill>
        <p:spPr>
          <a:xfrm>
            <a:off x="7251984" y="4710577"/>
            <a:ext cx="3705225" cy="1609725"/>
          </a:xfrm>
          <a:prstGeom prst="rect">
            <a:avLst/>
          </a:prstGeom>
        </p:spPr>
      </p:pic>
    </p:spTree>
    <p:extLst>
      <p:ext uri="{BB962C8B-B14F-4D97-AF65-F5344CB8AC3E}">
        <p14:creationId xmlns:p14="http://schemas.microsoft.com/office/powerpoint/2010/main" val="2229040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smtClean="0">
                <a:solidFill>
                  <a:srgbClr val="FFFF00"/>
                </a:solidFill>
                <a:latin typeface="Cambria" panose="02040503050406030204" pitchFamily="18" charset="0"/>
              </a:rPr>
              <a:t>Alguns exemplos de sistemas de controle:</a:t>
            </a:r>
          </a:p>
          <a:p>
            <a:r>
              <a:rPr lang="pt-BR" sz="2400" dirty="0" smtClean="0">
                <a:solidFill>
                  <a:srgbClr val="FFFF00"/>
                </a:solidFill>
                <a:latin typeface="Cambria" panose="02040503050406030204" pitchFamily="18" charset="0"/>
                <a:ea typeface="Cambria" panose="02040503050406030204" pitchFamily="18" charset="0"/>
              </a:rPr>
              <a:t>Sistema de controle de velocidade</a:t>
            </a:r>
          </a:p>
          <a:p>
            <a:endParaRPr lang="pt-BR" sz="2400" dirty="0" smtClean="0">
              <a:solidFill>
                <a:srgbClr val="FFFF00"/>
              </a:solidFill>
              <a:latin typeface="Cambria" panose="02040503050406030204" pitchFamily="18" charset="0"/>
              <a:ea typeface="Cambria" panose="02040503050406030204" pitchFamily="18" charset="0"/>
            </a:endParaRP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4" name="Imagem 3"/>
          <p:cNvPicPr>
            <a:picLocks noChangeAspect="1"/>
          </p:cNvPicPr>
          <p:nvPr/>
        </p:nvPicPr>
        <p:blipFill>
          <a:blip r:embed="rId3"/>
          <a:stretch>
            <a:fillRect/>
          </a:stretch>
        </p:blipFill>
        <p:spPr>
          <a:xfrm>
            <a:off x="1073411" y="3326875"/>
            <a:ext cx="4886325" cy="3190875"/>
          </a:xfrm>
          <a:prstGeom prst="rect">
            <a:avLst/>
          </a:prstGeom>
        </p:spPr>
      </p:pic>
      <p:pic>
        <p:nvPicPr>
          <p:cNvPr id="5" name="Imagem 4"/>
          <p:cNvPicPr>
            <a:picLocks noChangeAspect="1"/>
          </p:cNvPicPr>
          <p:nvPr/>
        </p:nvPicPr>
        <p:blipFill>
          <a:blip r:embed="rId4"/>
          <a:stretch>
            <a:fillRect/>
          </a:stretch>
        </p:blipFill>
        <p:spPr>
          <a:xfrm>
            <a:off x="6731558" y="3326874"/>
            <a:ext cx="4220735" cy="3190875"/>
          </a:xfrm>
          <a:prstGeom prst="rect">
            <a:avLst/>
          </a:prstGeom>
        </p:spPr>
      </p:pic>
    </p:spTree>
    <p:extLst>
      <p:ext uri="{BB962C8B-B14F-4D97-AF65-F5344CB8AC3E}">
        <p14:creationId xmlns:p14="http://schemas.microsoft.com/office/powerpoint/2010/main" val="99086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latin typeface="Cambria" panose="02040503050406030204" pitchFamily="18" charset="0"/>
                <a:ea typeface="Cambria" panose="02040503050406030204" pitchFamily="18" charset="0"/>
              </a:rPr>
              <a:t>Introdução</a:t>
            </a:r>
            <a:endParaRPr lang="pt-BR" i="1" dirty="0">
              <a:solidFill>
                <a:srgbClr val="FFFF00"/>
              </a:solidFill>
              <a:latin typeface="Cambria" panose="02040503050406030204" pitchFamily="18" charset="0"/>
              <a:ea typeface="Cambria" panose="02040503050406030204" pitchFamily="18" charset="0"/>
            </a:endParaRPr>
          </a:p>
        </p:txBody>
      </p:sp>
      <p:sp>
        <p:nvSpPr>
          <p:cNvPr id="3" name="Espaço Reservado para Conteúdo 2"/>
          <p:cNvSpPr>
            <a:spLocks noGrp="1"/>
          </p:cNvSpPr>
          <p:nvPr>
            <p:ph idx="1"/>
          </p:nvPr>
        </p:nvSpPr>
        <p:spPr>
          <a:xfrm>
            <a:off x="838200" y="2061275"/>
            <a:ext cx="10515600" cy="4115688"/>
          </a:xfrm>
          <a:ln>
            <a:noFill/>
          </a:ln>
        </p:spPr>
        <p:txBody>
          <a:bodyPr>
            <a:normAutofit/>
          </a:bodyPr>
          <a:lstStyle/>
          <a:p>
            <a:pPr marL="0" indent="0">
              <a:buNone/>
            </a:pPr>
            <a:r>
              <a:rPr lang="pt-BR" sz="2400" dirty="0" smtClean="0">
                <a:solidFill>
                  <a:srgbClr val="FFFF00"/>
                </a:solidFill>
                <a:latin typeface="Cambria" panose="02040503050406030204" pitchFamily="18" charset="0"/>
              </a:rPr>
              <a:t>Alguns exemplos de sistemas de controle:</a:t>
            </a:r>
          </a:p>
          <a:p>
            <a:r>
              <a:rPr lang="pt-BR" sz="2400" dirty="0" smtClean="0">
                <a:solidFill>
                  <a:srgbClr val="FFFF00"/>
                </a:solidFill>
                <a:latin typeface="Cambria" panose="02040503050406030204" pitchFamily="18" charset="0"/>
                <a:ea typeface="Cambria" panose="02040503050406030204" pitchFamily="18" charset="0"/>
              </a:rPr>
              <a:t>Sistema de controle de temperatura</a:t>
            </a:r>
          </a:p>
          <a:p>
            <a:endParaRPr lang="pt-BR" sz="2400" dirty="0" smtClean="0">
              <a:solidFill>
                <a:srgbClr val="FFFF00"/>
              </a:solidFill>
              <a:latin typeface="Cambria" panose="02040503050406030204" pitchFamily="18" charset="0"/>
              <a:ea typeface="Cambria" panose="02040503050406030204" pitchFamily="18" charset="0"/>
            </a:endParaRPr>
          </a:p>
          <a:p>
            <a:pPr marL="0" indent="0">
              <a:buNone/>
            </a:pPr>
            <a:endParaRPr lang="pt-BR" sz="2000" dirty="0" smtClean="0">
              <a:solidFill>
                <a:srgbClr val="FFFF00"/>
              </a:solidFill>
              <a:latin typeface="Cambria" panose="02040503050406030204" pitchFamily="18" charset="0"/>
              <a:ea typeface="Cambria" panose="02040503050406030204" pitchFamily="18" charset="0"/>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4596" y="475770"/>
            <a:ext cx="2159382" cy="763781"/>
          </a:xfrm>
          <a:prstGeom prst="rect">
            <a:avLst/>
          </a:prstGeom>
          <a:solidFill>
            <a:schemeClr val="bg1"/>
          </a:solidFill>
        </p:spPr>
      </p:pic>
      <p:pic>
        <p:nvPicPr>
          <p:cNvPr id="7" name="Imagem 6"/>
          <p:cNvPicPr>
            <a:picLocks noChangeAspect="1"/>
          </p:cNvPicPr>
          <p:nvPr/>
        </p:nvPicPr>
        <p:blipFill>
          <a:blip r:embed="rId3"/>
          <a:stretch>
            <a:fillRect/>
          </a:stretch>
        </p:blipFill>
        <p:spPr>
          <a:xfrm>
            <a:off x="838200" y="3660940"/>
            <a:ext cx="5267589" cy="2516023"/>
          </a:xfrm>
          <a:prstGeom prst="rect">
            <a:avLst/>
          </a:prstGeom>
        </p:spPr>
      </p:pic>
      <p:pic>
        <p:nvPicPr>
          <p:cNvPr id="8" name="Imagem 7"/>
          <p:cNvPicPr>
            <a:picLocks noChangeAspect="1"/>
          </p:cNvPicPr>
          <p:nvPr/>
        </p:nvPicPr>
        <p:blipFill>
          <a:blip r:embed="rId4"/>
          <a:stretch>
            <a:fillRect/>
          </a:stretch>
        </p:blipFill>
        <p:spPr>
          <a:xfrm>
            <a:off x="6919189" y="2860487"/>
            <a:ext cx="4370814" cy="3687063"/>
          </a:xfrm>
          <a:prstGeom prst="rect">
            <a:avLst/>
          </a:prstGeom>
        </p:spPr>
      </p:pic>
    </p:spTree>
    <p:extLst>
      <p:ext uri="{BB962C8B-B14F-4D97-AF65-F5344CB8AC3E}">
        <p14:creationId xmlns:p14="http://schemas.microsoft.com/office/powerpoint/2010/main" val="3022477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4785</TotalTime>
  <Words>1248</Words>
  <Application>Microsoft Office PowerPoint</Application>
  <PresentationFormat>Widescreen</PresentationFormat>
  <Paragraphs>182</Paragraphs>
  <Slides>31</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31</vt:i4>
      </vt:variant>
    </vt:vector>
  </HeadingPairs>
  <TitlesOfParts>
    <vt:vector size="39" baseType="lpstr">
      <vt:lpstr>Arial</vt:lpstr>
      <vt:lpstr>Calibri</vt:lpstr>
      <vt:lpstr>Calibri Light</vt:lpstr>
      <vt:lpstr>Cambria</vt:lpstr>
      <vt:lpstr>Cambria Math</vt:lpstr>
      <vt:lpstr>TimesNewRomanPSMT</vt:lpstr>
      <vt:lpstr>Wingdings</vt:lpstr>
      <vt:lpstr>Tema do Office</vt:lpstr>
      <vt:lpstr>CURSO DE MATLAB AVANÇADO </vt:lpstr>
      <vt:lpstr>AULA 1: APLICAÇÃO NA ÁREA DE CONTROLE</vt:lpstr>
      <vt:lpstr>Sumário</vt:lpstr>
      <vt:lpstr>Introdução</vt:lpstr>
      <vt:lpstr>Introdução</vt:lpstr>
      <vt:lpstr>Introdução</vt:lpstr>
      <vt:lpstr>Introdução</vt:lpstr>
      <vt:lpstr>Introdução</vt:lpstr>
      <vt:lpstr>Introdução</vt:lpstr>
      <vt:lpstr>Introdução</vt:lpstr>
      <vt:lpstr>Modelagem de sistemas</vt:lpstr>
      <vt:lpstr>Modelagem de sistemas</vt:lpstr>
      <vt:lpstr>Modelagem de sistemas</vt:lpstr>
      <vt:lpstr>Modelagem de sistemas</vt:lpstr>
      <vt:lpstr>Modelagem de sistemas</vt:lpstr>
      <vt:lpstr>Modelagem de sistemas</vt:lpstr>
      <vt:lpstr>Identificação</vt:lpstr>
      <vt:lpstr>Controladores</vt:lpstr>
      <vt:lpstr>Lugar Geométrico das Raízes</vt:lpstr>
      <vt:lpstr>Lugar Geométrico das Raízes</vt:lpstr>
      <vt:lpstr>Método de sintonia PID por LGR</vt:lpstr>
      <vt:lpstr>Método de sintonia PID por LGR</vt:lpstr>
      <vt:lpstr>Método de sintonia PID por LGR</vt:lpstr>
      <vt:lpstr>Método de sintonia PID por LGR</vt:lpstr>
      <vt:lpstr>Método de sintonia PID por LGR</vt:lpstr>
      <vt:lpstr>Método de sintonia PID por LGR</vt:lpstr>
      <vt:lpstr>Método de sintonia PID por LGR</vt:lpstr>
      <vt:lpstr>Método de sintonia PID por LGR</vt:lpstr>
      <vt:lpstr>Método de sintonia PID por LGR</vt:lpstr>
      <vt:lpstr>Implementação no MATLAB</vt:lpstr>
      <vt:lpstr>OFERECIMENTO: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MATLAB  OFERECIMENTO:</dc:title>
  <dc:creator>Lucas Lemos</dc:creator>
  <cp:lastModifiedBy>Dell</cp:lastModifiedBy>
  <cp:revision>166</cp:revision>
  <dcterms:created xsi:type="dcterms:W3CDTF">2021-02-23T21:25:09Z</dcterms:created>
  <dcterms:modified xsi:type="dcterms:W3CDTF">2021-06-12T22:05:42Z</dcterms:modified>
</cp:coreProperties>
</file>