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9" r:id="rId3"/>
    <p:sldId id="269" r:id="rId4"/>
    <p:sldId id="271" r:id="rId5"/>
    <p:sldId id="275" r:id="rId6"/>
    <p:sldId id="291" r:id="rId7"/>
    <p:sldId id="292" r:id="rId8"/>
    <p:sldId id="277" r:id="rId9"/>
    <p:sldId id="278" r:id="rId10"/>
    <p:sldId id="270" r:id="rId11"/>
    <p:sldId id="281" r:id="rId12"/>
    <p:sldId id="304" r:id="rId13"/>
    <p:sldId id="286" r:id="rId14"/>
    <p:sldId id="302" r:id="rId15"/>
    <p:sldId id="303" r:id="rId16"/>
    <p:sldId id="30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41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4: FUNÇÕES BÁSICAS </a:t>
            </a:r>
            <a:b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MATLAB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" y="4874527"/>
            <a:ext cx="2988339" cy="10569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Lucas Lemos</a:t>
            </a:r>
          </a:p>
        </p:txBody>
      </p:sp>
    </p:spTree>
    <p:extLst>
      <p:ext uri="{BB962C8B-B14F-4D97-AF65-F5344CB8AC3E}">
        <p14:creationId xmlns:p14="http://schemas.microsoft.com/office/powerpoint/2010/main" val="29795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4-2: FUNÇÕES DE USO GERAL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" y="4874527"/>
            <a:ext cx="2988339" cy="10569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Lucas Lemos</a:t>
            </a:r>
          </a:p>
        </p:txBody>
      </p:sp>
    </p:spTree>
    <p:extLst>
      <p:ext uri="{BB962C8B-B14F-4D97-AF65-F5344CB8AC3E}">
        <p14:creationId xmlns:p14="http://schemas.microsoft.com/office/powerpoint/2010/main" val="28375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Sobre a Aula: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4931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Nesta aula, você vai aprender a:</a:t>
            </a:r>
          </a:p>
          <a:p>
            <a:pPr lvl="1"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Chamar e utilizar funções básicas presentes no MATLAB;</a:t>
            </a:r>
          </a:p>
          <a:p>
            <a:pPr lvl="1"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a serem apresentadas:</a:t>
            </a:r>
          </a:p>
          <a:p>
            <a:pPr lvl="2"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Matemáticas:</a:t>
            </a:r>
          </a:p>
          <a:p>
            <a:pPr lvl="3" algn="just"/>
            <a:r>
              <a:rPr lang="pt-BR" sz="2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Exponencial;</a:t>
            </a:r>
          </a:p>
          <a:p>
            <a:pPr lvl="3" algn="just"/>
            <a:r>
              <a:rPr lang="pt-BR" sz="2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Logarítmica;</a:t>
            </a:r>
          </a:p>
          <a:p>
            <a:pPr lvl="3" algn="just"/>
            <a:r>
              <a:rPr lang="pt-BR" sz="2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Trigonometria;</a:t>
            </a:r>
          </a:p>
          <a:p>
            <a:pPr lvl="2" algn="just"/>
            <a:r>
              <a:rPr lang="pt-BR" sz="28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para Variáveis, Vetores e Matrizes;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2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MATLAB: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4486277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de Uso Geral: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123F76F-6262-4D60-97DB-07D80778F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13942"/>
              </p:ext>
            </p:extLst>
          </p:nvPr>
        </p:nvGraphicFramePr>
        <p:xfrm>
          <a:off x="838200" y="1690686"/>
          <a:ext cx="10515600" cy="45836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27310537"/>
                    </a:ext>
                  </a:extLst>
                </a:gridCol>
                <a:gridCol w="4476750">
                  <a:extLst>
                    <a:ext uri="{9D8B030D-6E8A-4147-A177-3AD203B41FA5}">
                      <a16:colId xmlns:a16="http://schemas.microsoft.com/office/drawing/2014/main" val="2711674605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027513352"/>
                    </a:ext>
                  </a:extLst>
                </a:gridCol>
              </a:tblGrid>
              <a:tr h="51126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Função: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O que faz: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Grafia: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319929"/>
                  </a:ext>
                </a:extLst>
              </a:tr>
              <a:tr h="51126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Retorna o sinal de X.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/>
                        <a:t>sign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499482"/>
                  </a:ext>
                </a:extLst>
              </a:tr>
              <a:tr h="8578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Resto da divisão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Retorna o resto de uma divisão de X por 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rem(</a:t>
                      </a:r>
                      <a:r>
                        <a:rPr lang="pt-BR" sz="2400" dirty="0" err="1"/>
                        <a:t>x,y</a:t>
                      </a:r>
                      <a:r>
                        <a:rPr lang="pt-BR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389135"/>
                  </a:ext>
                </a:extLst>
              </a:tr>
              <a:tr h="51126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Máximo Divisor Comum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Retorna o MDC.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/>
                        <a:t>gcd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552471"/>
                  </a:ext>
                </a:extLst>
              </a:tr>
              <a:tr h="51126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Mínimo Múltiplo Comum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Retorna o MMC.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/>
                        <a:t>lmc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605278"/>
                  </a:ext>
                </a:extLst>
              </a:tr>
              <a:tr h="8578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Fatorial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Retorna o valor de um fatorial.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/>
                        <a:t>factorial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839014"/>
                  </a:ext>
                </a:extLst>
              </a:tr>
              <a:tr h="51126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Randomizar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Retorna um valor randômico, de 0 a 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rand(x)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90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72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MATLAB: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123F76F-6262-4D60-97DB-07D80778F89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6"/>
          <a:ext cx="10515600" cy="4362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750">
                  <a:extLst>
                    <a:ext uri="{9D8B030D-6E8A-4147-A177-3AD203B41FA5}">
                      <a16:colId xmlns:a16="http://schemas.microsoft.com/office/drawing/2014/main" val="1727310537"/>
                    </a:ext>
                  </a:extLst>
                </a:gridCol>
                <a:gridCol w="4781550">
                  <a:extLst>
                    <a:ext uri="{9D8B030D-6E8A-4147-A177-3AD203B41FA5}">
                      <a16:colId xmlns:a16="http://schemas.microsoft.com/office/drawing/2014/main" val="2711674605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1027513352"/>
                    </a:ext>
                  </a:extLst>
                </a:gridCol>
              </a:tblGrid>
              <a:tr h="5220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Função: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O que faz: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Grafia: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19929"/>
                  </a:ext>
                </a:extLst>
              </a:tr>
              <a:tr h="5220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Comprimento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Retorna o número de linhas.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/>
                        <a:t>Length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99482"/>
                  </a:ext>
                </a:extLst>
              </a:tr>
              <a:tr h="5220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Tamanho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Retorna a dimensão (</a:t>
                      </a:r>
                      <a:r>
                        <a:rPr lang="pt-BR" sz="2400" dirty="0" err="1"/>
                        <a:t>MxN</a:t>
                      </a:r>
                      <a:r>
                        <a:rPr lang="pt-BR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/>
                        <a:t>Size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89135"/>
                  </a:ext>
                </a:extLst>
              </a:tr>
              <a:tr h="87591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Sortir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Ordena os elementos do menor pro maior.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/>
                        <a:t>Sort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52471"/>
                  </a:ext>
                </a:extLst>
              </a:tr>
              <a:tr h="5220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Máximo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Retorna o valor máximo.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Max(x)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605278"/>
                  </a:ext>
                </a:extLst>
              </a:tr>
              <a:tr h="5220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Mínimo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Retorna o valor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Min(x)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66360"/>
                  </a:ext>
                </a:extLst>
              </a:tr>
              <a:tr h="87591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Plotagem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Faz um gráfico com as medidas recebidas.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/>
                        <a:t>Plot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83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19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MATLAB: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123F76F-6262-4D60-97DB-07D80778F89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6"/>
          <a:ext cx="10515600" cy="41552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1727310537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711674605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027513352"/>
                    </a:ext>
                  </a:extLst>
                </a:gridCol>
              </a:tblGrid>
              <a:tr h="53893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Função: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O que faz: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Grafia: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19929"/>
                  </a:ext>
                </a:extLst>
              </a:tr>
              <a:tr h="90423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Primos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Retorna uma lista de números primos menores que 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Primes(x)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262272"/>
                  </a:ext>
                </a:extLst>
              </a:tr>
              <a:tr h="53893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Permutar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Permuta o vetor recebido.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/>
                        <a:t>Perms</a:t>
                      </a:r>
                      <a:r>
                        <a:rPr lang="pt-BR" sz="2400" dirty="0"/>
                        <a:t>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98607"/>
                  </a:ext>
                </a:extLst>
              </a:tr>
              <a:tr h="55630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Arrumar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Arredonda um vetor de valores.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Fix</a:t>
                      </a:r>
                      <a:r>
                        <a:rPr lang="pt-BR" sz="24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89135"/>
                  </a:ext>
                </a:extLst>
              </a:tr>
              <a:tr h="53893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Arredondar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Arredonda o valor de 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Round(x)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52471"/>
                  </a:ext>
                </a:extLst>
              </a:tr>
              <a:tr h="53893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Arredonda x para baixo.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Floor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605278"/>
                  </a:ext>
                </a:extLst>
              </a:tr>
              <a:tr h="53893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Telhado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Arredonda x para cima.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Ceil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6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28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3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4-1: FUNÇÕES MATEMÁTICAS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" y="4874527"/>
            <a:ext cx="2988339" cy="10569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Lucas Lemos</a:t>
            </a:r>
          </a:p>
        </p:txBody>
      </p:sp>
    </p:spTree>
    <p:extLst>
      <p:ext uri="{BB962C8B-B14F-4D97-AF65-F5344CB8AC3E}">
        <p14:creationId xmlns:p14="http://schemas.microsoft.com/office/powerpoint/2010/main" val="123208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Sobre a Aula: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4931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Nesta aula, você vai aprender a:</a:t>
            </a:r>
          </a:p>
          <a:p>
            <a:pPr lvl="1"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Chamar e utilizar funções básicas presentes no MATLAB;</a:t>
            </a:r>
          </a:p>
          <a:p>
            <a:pPr lvl="1"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a serem apresentadas:</a:t>
            </a:r>
          </a:p>
          <a:p>
            <a:pPr lvl="2" algn="just"/>
            <a:r>
              <a:rPr lang="pt-BR" sz="28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Matemáticas:</a:t>
            </a:r>
          </a:p>
          <a:p>
            <a:pPr lvl="3" algn="just"/>
            <a:r>
              <a:rPr lang="pt-BR" sz="2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Exponencial;</a:t>
            </a:r>
          </a:p>
          <a:p>
            <a:pPr lvl="3" algn="just"/>
            <a:r>
              <a:rPr lang="pt-BR" sz="2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Logarítmica;</a:t>
            </a:r>
          </a:p>
          <a:p>
            <a:pPr lvl="3" algn="just"/>
            <a:r>
              <a:rPr lang="pt-BR" sz="2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Trigonometria;</a:t>
            </a:r>
          </a:p>
          <a:p>
            <a:pPr lvl="2"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para Variáveis, Vetores e Matrizes;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Exponencial: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115688"/>
              </a:xfrm>
            </p:spPr>
            <p:txBody>
              <a:bodyPr/>
              <a:lstStyle/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Eleva um número a um expoente: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 função exp do MATLAB faz uma exponencial do número de Euler, e = 2.7183, muito utilizado em diversas equações.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115688"/>
              </a:xfrm>
              <a:blipFill>
                <a:blip r:embed="rId2"/>
                <a:stretch>
                  <a:fillRect l="-1043" t="-2519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4FAACFE-32DD-4278-96A7-C6E0AFC05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23805"/>
              </p:ext>
            </p:extLst>
          </p:nvPr>
        </p:nvGraphicFramePr>
        <p:xfrm>
          <a:off x="838200" y="3214021"/>
          <a:ext cx="10515600" cy="28832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429577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090118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41630025"/>
                    </a:ext>
                  </a:extLst>
                </a:gridCol>
              </a:tblGrid>
              <a:tr h="55523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Função Exponencial: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No MATLAB: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Exemplo: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472942"/>
                  </a:ext>
                </a:extLst>
              </a:tr>
              <a:tr h="65034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Exponencial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(X)^y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(2)^3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44781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Raiz quadrada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Sqrt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Sqrt</a:t>
                      </a:r>
                      <a:r>
                        <a:rPr lang="pt-BR" sz="2400" dirty="0"/>
                        <a:t>(64)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703425"/>
                  </a:ext>
                </a:extLst>
              </a:tr>
              <a:tr h="9918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Exponencial de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Exp(x)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Exp(2) = 2.718^(2)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599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44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Logarítmica: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5"/>
                <a:ext cx="10515600" cy="459940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Logaritmo: Expoente necessário para validar uma igualdade, da forma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y</m:t>
                    </m:r>
                    <m:r>
                      <a:rPr lang="pt-BR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.</m:t>
                    </m:r>
                  </m:oMath>
                </a14:m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Exemplo: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100= 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(100)</m:t>
                          </m:r>
                        </m:e>
                      </m:func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Usando a propriedade de logaritmos,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sub>
                        </m:sSub>
                      </m:fName>
                      <m:e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sub>
                        </m:sSub>
                      </m:fName>
                      <m:e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2∗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(10)</m:t>
                          </m:r>
                        </m:e>
                      </m:func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10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x = 2</a:t>
                </a:r>
              </a:p>
              <a:p>
                <a:pPr marL="0" indent="0" algn="just"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5"/>
                <a:ext cx="10515600" cy="4599401"/>
              </a:xfrm>
              <a:blipFill>
                <a:blip r:embed="rId2"/>
                <a:stretch>
                  <a:fillRect l="-1217" t="-2252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2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Logarítmica: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4773"/>
                <a:ext cx="5257800" cy="478531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Exemplo: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20= 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b="0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x=?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4773"/>
                <a:ext cx="5257800" cy="4785314"/>
              </a:xfrm>
              <a:blipFill>
                <a:blip r:embed="rId2"/>
                <a:stretch>
                  <a:fillRect l="-2088" t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6">
                <a:extLst>
                  <a:ext uri="{FF2B5EF4-FFF2-40B4-BE49-F238E27FC236}">
                    <a16:creationId xmlns:a16="http://schemas.microsoft.com/office/drawing/2014/main" id="{7EDDE4FA-EF89-4697-BA8B-3ADFD0FD2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1214922"/>
                  </p:ext>
                </p:extLst>
              </p:nvPr>
            </p:nvGraphicFramePr>
            <p:xfrm>
              <a:off x="838200" y="3162300"/>
              <a:ext cx="10515600" cy="299942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398711518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588447014"/>
                        </a:ext>
                      </a:extLst>
                    </a:gridCol>
                  </a:tblGrid>
                  <a:tr h="7127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>
                              <a:solidFill>
                                <a:srgbClr val="FFFF00"/>
                              </a:solidFill>
                            </a:rPr>
                            <a:t>Funções Logarítmicas: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>
                              <a:solidFill>
                                <a:srgbClr val="FFFF00"/>
                              </a:solidFill>
                            </a:rPr>
                            <a:t>No MATLAB: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77127450"/>
                      </a:ext>
                    </a:extLst>
                  </a:tr>
                  <a:tr h="71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Logaritmo na base 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Log10(x)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3707621"/>
                      </a:ext>
                    </a:extLst>
                  </a:tr>
                  <a:tr h="861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Logaritmo Natural</a:t>
                          </a:r>
                        </a:p>
                        <a:p>
                          <a:pPr algn="ctr"/>
                          <a:r>
                            <a:rPr lang="pt-BR" sz="2400" dirty="0"/>
                            <a:t> 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BR" sz="240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240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pt-BR" sz="24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Log(x)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4612328"/>
                      </a:ext>
                    </a:extLst>
                  </a:tr>
                  <a:tr h="7127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/>
                            <a:t>Logaritmo de x -&gt;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/>
                            <a:t>Log1p(x)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8117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6">
                <a:extLst>
                  <a:ext uri="{FF2B5EF4-FFF2-40B4-BE49-F238E27FC236}">
                    <a16:creationId xmlns:a16="http://schemas.microsoft.com/office/drawing/2014/main" id="{7EDDE4FA-EF89-4697-BA8B-3ADFD0FD2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1214922"/>
                  </p:ext>
                </p:extLst>
              </p:nvPr>
            </p:nvGraphicFramePr>
            <p:xfrm>
              <a:off x="838200" y="3162300"/>
              <a:ext cx="10515600" cy="299942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398711518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588447014"/>
                        </a:ext>
                      </a:extLst>
                    </a:gridCol>
                  </a:tblGrid>
                  <a:tr h="7127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>
                              <a:solidFill>
                                <a:srgbClr val="FFFF00"/>
                              </a:solidFill>
                            </a:rPr>
                            <a:t>Funções Logarítmicas: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>
                              <a:solidFill>
                                <a:srgbClr val="FFFF00"/>
                              </a:solidFill>
                            </a:rPr>
                            <a:t>No MATLAB: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77127450"/>
                      </a:ext>
                    </a:extLst>
                  </a:tr>
                  <a:tr h="71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Logaritmo na base 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Log10(x)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3707621"/>
                      </a:ext>
                    </a:extLst>
                  </a:tr>
                  <a:tr h="86125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6" t="-165493" r="-100463" b="-8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Log(x)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4612328"/>
                      </a:ext>
                    </a:extLst>
                  </a:tr>
                  <a:tr h="7127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/>
                            <a:t>Logaritmo de x -&gt;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/>
                            <a:t>Log1p(x)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81175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id="{15E5B39A-3589-4F79-81A0-47F14F884A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504773"/>
                <a:ext cx="5257800" cy="47853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20</m:t>
                      </m:r>
                      <m:r>
                        <a:rPr lang="pt-BR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y=?</a:t>
                </a:r>
              </a:p>
              <a:p>
                <a:pPr marL="0" indent="0" algn="just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id="{15E5B39A-3589-4F79-81A0-47F14F884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04773"/>
                <a:ext cx="5257800" cy="4785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57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5917"/>
            <a:ext cx="6912429" cy="1173389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Trigonométricas: 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2C925831-EF90-405A-8A59-B3F797F98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08955"/>
              </p:ext>
            </p:extLst>
          </p:nvPr>
        </p:nvGraphicFramePr>
        <p:xfrm>
          <a:off x="838200" y="2686050"/>
          <a:ext cx="10515600" cy="350779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5964220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61741175"/>
                    </a:ext>
                  </a:extLst>
                </a:gridCol>
              </a:tblGrid>
              <a:tr h="5011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Função Trigonométrica: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No MATLAB: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957"/>
                  </a:ext>
                </a:extLst>
              </a:tr>
              <a:tr h="5011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Sin(x)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97666"/>
                  </a:ext>
                </a:extLst>
              </a:tr>
              <a:tr h="5011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Cosseno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Cos(x)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0613"/>
                  </a:ext>
                </a:extLst>
              </a:tr>
              <a:tr h="5011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Tangente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Tan(x)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528567"/>
                  </a:ext>
                </a:extLst>
              </a:tr>
              <a:tr h="5011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Secante (=1/Cos)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Sec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99232"/>
                  </a:ext>
                </a:extLst>
              </a:tr>
              <a:tr h="5011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Cossecante (=1/Sen)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Csc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05053"/>
                  </a:ext>
                </a:extLst>
              </a:tr>
              <a:tr h="5011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Cotangente (=1/Tan)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Cot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34104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38123AFD-8A1B-4585-AC10-594BB119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0" y="505917"/>
            <a:ext cx="2762250" cy="195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5917"/>
            <a:ext cx="6912429" cy="1173389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Trigonométricas: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2DB300B-94DA-4262-9507-A61F85895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30419"/>
              </p:ext>
            </p:extLst>
          </p:nvPr>
        </p:nvGraphicFramePr>
        <p:xfrm>
          <a:off x="838200" y="2532800"/>
          <a:ext cx="10515600" cy="36610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884870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94264011"/>
                    </a:ext>
                  </a:extLst>
                </a:gridCol>
              </a:tblGrid>
              <a:tr h="61017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Função Trigonométrica: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No MATLAB: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7449"/>
                  </a:ext>
                </a:extLst>
              </a:tr>
              <a:tr h="61017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Seno em Radianos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Sin(x)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92649"/>
                  </a:ext>
                </a:extLst>
              </a:tr>
              <a:tr h="61017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Seno em Graus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Sind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33870"/>
                  </a:ext>
                </a:extLst>
              </a:tr>
              <a:tr h="61017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Arco Seno em Radianos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Asin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68674"/>
                  </a:ext>
                </a:extLst>
              </a:tr>
              <a:tr h="61017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Arco Seno em Graus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Asind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84877"/>
                  </a:ext>
                </a:extLst>
              </a:tr>
              <a:tr h="61017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Seno hiperbólico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Sinh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512668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2255A98D-BFD6-441C-A393-BC15206E7016}"/>
              </a:ext>
            </a:extLst>
          </p:cNvPr>
          <p:cNvSpPr txBox="1"/>
          <p:nvPr/>
        </p:nvSpPr>
        <p:spPr>
          <a:xfrm>
            <a:off x="1091174" y="1844443"/>
            <a:ext cx="9995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Variantes das F. Trigonométricas, usando Seno: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66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5917"/>
            <a:ext cx="6912429" cy="1173389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Trigonométricas: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FCE9922-E817-49CA-9C53-FB08C8E9880D}"/>
              </a:ext>
            </a:extLst>
          </p:cNvPr>
          <p:cNvSpPr txBox="1"/>
          <p:nvPr/>
        </p:nvSpPr>
        <p:spPr>
          <a:xfrm>
            <a:off x="962025" y="2044005"/>
            <a:ext cx="102679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Observações: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Variantes das F. Trigonométricas valem para todas as funções;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Combinações de variantes funcionam;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Sobre Radianos: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pt-BR" sz="2800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rad</a:t>
            </a:r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57.325º.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π </a:t>
            </a:r>
            <a:r>
              <a:rPr lang="pt-BR" sz="2800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rad</a:t>
            </a:r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180º.</a:t>
            </a:r>
          </a:p>
          <a:p>
            <a:pPr lvl="1" algn="just"/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7899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781</Words>
  <Application>Microsoft Office PowerPoint</Application>
  <PresentationFormat>Widescreen</PresentationFormat>
  <Paragraphs>196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Cambria Math</vt:lpstr>
      <vt:lpstr>Tema do Office</vt:lpstr>
      <vt:lpstr>AULA 4: FUNÇÕES BÁSICAS  DO MATLAB</vt:lpstr>
      <vt:lpstr>AULA 4-1: FUNÇÕES MATEMÁTICAS</vt:lpstr>
      <vt:lpstr>Sobre a Aula:</vt:lpstr>
      <vt:lpstr>Funções Exponencial:</vt:lpstr>
      <vt:lpstr>Funções Logarítmica:</vt:lpstr>
      <vt:lpstr>Funções Logarítmica:</vt:lpstr>
      <vt:lpstr>Funções Trigonométricas: </vt:lpstr>
      <vt:lpstr>Funções Trigonométricas: </vt:lpstr>
      <vt:lpstr>Funções Trigonométricas: </vt:lpstr>
      <vt:lpstr>OFERECIMENTO: </vt:lpstr>
      <vt:lpstr>AULA 4-2: FUNÇÕES DE USO GERAL</vt:lpstr>
      <vt:lpstr>Sobre a Aula:</vt:lpstr>
      <vt:lpstr>MATLAB:</vt:lpstr>
      <vt:lpstr>MATLAB:</vt:lpstr>
      <vt:lpstr>MATLAB: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Lucas Lemos</dc:creator>
  <cp:lastModifiedBy>Lucas Lemos</cp:lastModifiedBy>
  <cp:revision>94</cp:revision>
  <dcterms:created xsi:type="dcterms:W3CDTF">2021-02-23T21:25:09Z</dcterms:created>
  <dcterms:modified xsi:type="dcterms:W3CDTF">2021-04-01T00:21:33Z</dcterms:modified>
</cp:coreProperties>
</file>