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79" r:id="rId4"/>
    <p:sldId id="314" r:id="rId5"/>
    <p:sldId id="278" r:id="rId6"/>
    <p:sldId id="312" r:id="rId7"/>
    <p:sldId id="311" r:id="rId8"/>
    <p:sldId id="270" r:id="rId9"/>
    <p:sldId id="281" r:id="rId10"/>
    <p:sldId id="306" r:id="rId11"/>
    <p:sldId id="282" r:id="rId12"/>
    <p:sldId id="296" r:id="rId13"/>
    <p:sldId id="293" r:id="rId14"/>
    <p:sldId id="295" r:id="rId15"/>
    <p:sldId id="301" r:id="rId16"/>
    <p:sldId id="307" r:id="rId17"/>
    <p:sldId id="309" r:id="rId18"/>
    <p:sldId id="289" r:id="rId19"/>
    <p:sldId id="298" r:id="rId20"/>
    <p:sldId id="299" r:id="rId21"/>
    <p:sldId id="297" r:id="rId22"/>
    <p:sldId id="308" r:id="rId23"/>
    <p:sldId id="313" r:id="rId24"/>
    <p:sldId id="315" r:id="rId25"/>
    <p:sldId id="30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10: CÁLCULO COM MATLAB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 (10-2)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Elaborar programas para resolver polinômios;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Resolver problemas do cálculo usando o Matlab, como: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Diferenciação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</a:t>
            </a: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Limite: Analisa a tendência de um número quando ele tende a determinado valor.;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base do Cálculo Diferencial e Integral;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 conceito de Limites permite entender o comportamento de certas funções que seriam impossíveis de se analisar analiticamente.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Modelo:</a:t>
                </a:r>
                <a:r>
                  <a:rPr lang="pt-BR" dirty="0">
                    <a:solidFill>
                      <a:srgbClr val="FFFF00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  <a:blipFill>
                <a:blip r:embed="rId2"/>
                <a:stretch>
                  <a:fillRect l="-1043" t="-251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76DA5F32-FB06-4823-A3CF-7A6D23543E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614488"/>
                  </p:ext>
                </p:extLst>
              </p:nvPr>
            </p:nvGraphicFramePr>
            <p:xfrm>
              <a:off x="838200" y="2981739"/>
              <a:ext cx="10515600" cy="335942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8055509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49481012"/>
                        </a:ext>
                      </a:extLst>
                    </a:gridCol>
                  </a:tblGrid>
                  <a:tr h="70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Função: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2200083"/>
                      </a:ext>
                    </a:extLst>
                  </a:tr>
                  <a:tr h="1320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Limite: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80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2222904"/>
                      </a:ext>
                    </a:extLst>
                  </a:tr>
                  <a:tr h="1334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Limite lateral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280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a, ‘</a:t>
                          </a:r>
                          <a:r>
                            <a:rPr lang="pt-BR" sz="2800" dirty="0" err="1"/>
                            <a:t>left</a:t>
                          </a:r>
                          <a:r>
                            <a:rPr lang="pt-BR" sz="2800" dirty="0"/>
                            <a:t>’)</a:t>
                          </a:r>
                        </a:p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a, ‘</a:t>
                          </a:r>
                          <a:r>
                            <a:rPr lang="pt-BR" sz="2800" dirty="0" err="1"/>
                            <a:t>right</a:t>
                          </a:r>
                          <a:r>
                            <a:rPr lang="pt-BR" sz="2800" dirty="0"/>
                            <a:t>’)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23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76DA5F32-FB06-4823-A3CF-7A6D23543E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614488"/>
                  </p:ext>
                </p:extLst>
              </p:nvPr>
            </p:nvGraphicFramePr>
            <p:xfrm>
              <a:off x="838200" y="2981739"/>
              <a:ext cx="10515600" cy="335942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8055509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49481012"/>
                        </a:ext>
                      </a:extLst>
                    </a:gridCol>
                  </a:tblGrid>
                  <a:tr h="70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Função: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2200083"/>
                      </a:ext>
                    </a:extLst>
                  </a:tr>
                  <a:tr h="132044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4378" r="-100232" b="-101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2222904"/>
                      </a:ext>
                    </a:extLst>
                  </a:tr>
                  <a:tr h="133450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52968" r="-100232" b="-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a, ‘</a:t>
                          </a:r>
                          <a:r>
                            <a:rPr lang="pt-BR" sz="2800" dirty="0" err="1"/>
                            <a:t>left</a:t>
                          </a:r>
                          <a:r>
                            <a:rPr lang="pt-BR" sz="2800" dirty="0"/>
                            <a:t>’)</a:t>
                          </a:r>
                        </a:p>
                        <a:p>
                          <a:pPr algn="ctr"/>
                          <a:r>
                            <a:rPr lang="pt-BR" sz="2800" dirty="0" err="1"/>
                            <a:t>Limit</a:t>
                          </a:r>
                          <a:r>
                            <a:rPr lang="pt-BR" sz="2800" dirty="0"/>
                            <a:t>(f, x, a, ‘</a:t>
                          </a:r>
                          <a:r>
                            <a:rPr lang="pt-BR" sz="2800" dirty="0" err="1"/>
                            <a:t>right</a:t>
                          </a:r>
                          <a:r>
                            <a:rPr lang="pt-BR" sz="2800" dirty="0"/>
                            <a:t>’)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236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38679D6-5DC3-416A-922A-DDBCEC8C5D13}"/>
                  </a:ext>
                </a:extLst>
              </p:cNvPr>
              <p:cNvSpPr txBox="1"/>
              <p:nvPr/>
            </p:nvSpPr>
            <p:spPr>
              <a:xfrm>
                <a:off x="997225" y="1695756"/>
                <a:ext cx="9717157" cy="740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8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pt-BR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8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pt-BR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38679D6-5DC3-416A-922A-DDBCEC8C5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" y="1695756"/>
                <a:ext cx="9717157" cy="740267"/>
              </a:xfrm>
              <a:prstGeom prst="rect">
                <a:avLst/>
              </a:prstGeom>
              <a:blipFill>
                <a:blip r:embed="rId4"/>
                <a:stretch>
                  <a:fillRect l="-1317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Diferencial: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Derivação: Extrair a tendência, a taxa de variação de uma função.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 conceito de Derivação se baseia numa diferença infinitesimal de valores de uma função para extrair o comportamento dela analiticamente.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Definição: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f</m:t>
                    </m:r>
                    <m: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′(</m:t>
                    </m:r>
                    <m:r>
                      <m:rPr>
                        <m:sty m:val="p"/>
                      </m:rP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x</m:t>
                    </m:r>
                    <m: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pt-B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36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h</m:t>
                            </m:r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3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3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3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𝑓</m:t>
                            </m:r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pt-BR" sz="36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f</m:t>
                    </m:r>
                    <m: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′(</m:t>
                    </m:r>
                    <m:r>
                      <m:rPr>
                        <m:sty m:val="p"/>
                      </m:rP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x</m:t>
                    </m:r>
                    <m:r>
                      <a:rPr lang="pt-BR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𝑑𝑓</m:t>
                        </m:r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sz="36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275"/>
                <a:ext cx="10515600" cy="4115688"/>
              </a:xfrm>
              <a:blipFill>
                <a:blip r:embed="rId2"/>
                <a:stretch>
                  <a:fillRect l="-1043" t="-251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2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Diferencial: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11568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)=2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+3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+5</m:t>
                    </m:r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pt-BR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sz="36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  <m:r>
                          <a:rPr lang="pt-BR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115688"/>
              </a:xfrm>
              <a:blipFill>
                <a:blip r:embed="rId2"/>
                <a:stretch>
                  <a:fillRect l="-1043" t="-2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AA2E42C-076A-4C9D-8B16-E92662D8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57359"/>
              </p:ext>
            </p:extLst>
          </p:nvPr>
        </p:nvGraphicFramePr>
        <p:xfrm>
          <a:off x="838200" y="3429000"/>
          <a:ext cx="10515600" cy="30638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805550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49481012"/>
                    </a:ext>
                  </a:extLst>
                </a:gridCol>
              </a:tblGrid>
              <a:tr h="5213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0008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Diferenciação/Derivação simples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Diff</a:t>
                      </a:r>
                      <a:r>
                        <a:rPr lang="pt-BR" sz="2400" dirty="0"/>
                        <a:t>(f, 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222904"/>
                  </a:ext>
                </a:extLst>
              </a:tr>
              <a:tr h="6439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N-ésima</a:t>
                      </a:r>
                      <a:r>
                        <a:rPr lang="pt-BR" sz="2400" dirty="0"/>
                        <a:t> Derivada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Diff</a:t>
                      </a:r>
                      <a:r>
                        <a:rPr lang="pt-BR" sz="2400" dirty="0"/>
                        <a:t>(f, x,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236719"/>
                  </a:ext>
                </a:extLst>
              </a:tr>
              <a:tr h="6439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Derivada em n variáveis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Diff</a:t>
                      </a:r>
                      <a:r>
                        <a:rPr lang="pt-BR" sz="2400" dirty="0"/>
                        <a:t>(f, var1, var2, ..., </a:t>
                      </a:r>
                      <a:r>
                        <a:rPr lang="pt-BR" sz="2400" dirty="0" err="1"/>
                        <a:t>varN</a:t>
                      </a:r>
                      <a:r>
                        <a:rPr lang="pt-BR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900515"/>
                  </a:ext>
                </a:extLst>
              </a:tr>
              <a:tr h="6439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Derivada de um polinômio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Y = </a:t>
                      </a:r>
                      <a:r>
                        <a:rPr lang="pt-BR" sz="2400" dirty="0" err="1"/>
                        <a:t>Polyder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6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2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10-3: Conceitos do Cálculo (Integração e Séries Numéricas)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193100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 (10-3)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Elaborar programas para resolver polinômios;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Resolver problemas do cálculo usando o Matlab, como: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Diferenciação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Integração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Integral: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Integração: Cálculo de áreas, considerando unidades infinitesimalmente pequenas nas contas.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Forma: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∗</m:t>
                      </m:r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pt-BR" sz="32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Considerações: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  <a:blipFill>
                <a:blip r:embed="rId2"/>
                <a:stretch>
                  <a:fillRect l="-1217" t="-231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Integral: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D85625-A592-4394-AB2A-28A4D3B3C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61" y="1690688"/>
            <a:ext cx="5231709" cy="47546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7B9616-A953-44C5-9075-DD85549A5DDA}"/>
              </a:ext>
            </a:extLst>
          </p:cNvPr>
          <p:cNvSpPr txBox="1"/>
          <p:nvPr/>
        </p:nvSpPr>
        <p:spPr>
          <a:xfrm>
            <a:off x="8750062" y="5870672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Fonte: https://pt.wikipedia.org/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wiki/Integral </a:t>
            </a:r>
          </a:p>
        </p:txBody>
      </p:sp>
    </p:spTree>
    <p:extLst>
      <p:ext uri="{BB962C8B-B14F-4D97-AF65-F5344CB8AC3E}">
        <p14:creationId xmlns:p14="http://schemas.microsoft.com/office/powerpoint/2010/main" val="16174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8471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8700" y="1690686"/>
            <a:ext cx="10134600" cy="4223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Elaborar programas para resolver polinômios;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Resolver problemas do cálculo usando o Matlab, como: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Diferenciação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</a:t>
            </a: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Integral: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Integral indefinida: Uma função, ou família de funções. </a:t>
                </a:r>
              </a:p>
              <a:p>
                <a:pPr lvl="1"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Forma: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F(x) + C </a:t>
                </a:r>
              </a:p>
              <a:p>
                <a:pPr marL="457200" lvl="1" indent="0" algn="just">
                  <a:buNone/>
                </a:pPr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 algn="just">
                  <a:buNone/>
                </a:pPr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58763" lvl="1" indent="-258763"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Integral Definida: Uma função definida em um intervalo que assume valor numérico.</a:t>
                </a:r>
              </a:p>
              <a:p>
                <a:pPr marL="715963" lvl="2" indent="-258763"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Forma: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𝐹</m:t>
                            </m:r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  <m:r>
                              <a:rPr lang="pt-BR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  <a:blipFill>
                <a:blip r:embed="rId2"/>
                <a:stretch>
                  <a:fillRect l="-1043" t="-231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Integral: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76094"/>
                <a:ext cx="10515600" cy="4115688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+5</m:t>
                            </m:r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		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</a:p>
              <a:p>
                <a:pPr algn="just"/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76094"/>
                <a:ext cx="10515600" cy="4115688"/>
              </a:xfrm>
              <a:blipFill>
                <a:blip r:embed="rId2"/>
                <a:stretch>
                  <a:fillRect l="-986" t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7E6482CD-F301-4E7B-B9C9-A874E569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048786"/>
                  </p:ext>
                </p:extLst>
              </p:nvPr>
            </p:nvGraphicFramePr>
            <p:xfrm>
              <a:off x="838199" y="2702618"/>
              <a:ext cx="10515600" cy="3079752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8055509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49481012"/>
                        </a:ext>
                      </a:extLst>
                    </a:gridCol>
                  </a:tblGrid>
                  <a:tr h="526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Função: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2200083"/>
                      </a:ext>
                    </a:extLst>
                  </a:tr>
                  <a:tr h="616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Integração em 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Int(f, 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2222904"/>
                      </a:ext>
                    </a:extLst>
                  </a:tr>
                  <a:tr h="616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Integração, de a até b, em x: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Int(f, x, [a b]) </a:t>
                          </a:r>
                        </a:p>
                        <a:p>
                          <a:pPr algn="ctr"/>
                          <a:r>
                            <a:rPr lang="pt-BR" sz="2400" dirty="0"/>
                            <a:t>Ou </a:t>
                          </a:r>
                        </a:p>
                        <a:p>
                          <a:pPr algn="ctr"/>
                          <a:r>
                            <a:rPr lang="pt-BR" sz="2400" dirty="0"/>
                            <a:t>Int(f, x, a, b)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60920"/>
                      </a:ext>
                    </a:extLst>
                  </a:tr>
                  <a:tr h="65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Integração por partes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err="1"/>
                            <a:t>IntegrateByParts</a:t>
                          </a:r>
                          <a:r>
                            <a:rPr lang="pt-BR" sz="2400" dirty="0"/>
                            <a:t>(F, </a:t>
                          </a:r>
                          <a:r>
                            <a:rPr lang="pt-BR" sz="2400" dirty="0" err="1"/>
                            <a:t>diff</a:t>
                          </a:r>
                          <a:r>
                            <a:rPr lang="pt-BR" sz="2400" dirty="0"/>
                            <a:t>(u))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542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7E6482CD-F301-4E7B-B9C9-A874E569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048786"/>
                  </p:ext>
                </p:extLst>
              </p:nvPr>
            </p:nvGraphicFramePr>
            <p:xfrm>
              <a:off x="838199" y="2702618"/>
              <a:ext cx="10515600" cy="3079752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8055509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49481012"/>
                        </a:ext>
                      </a:extLst>
                    </a:gridCol>
                  </a:tblGrid>
                  <a:tr h="526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Função: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solidFill>
                                <a:srgbClr val="FFFF00"/>
                              </a:solidFill>
                            </a:rPr>
                            <a:t>No MATLAB: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2200083"/>
                      </a:ext>
                    </a:extLst>
                  </a:tr>
                  <a:tr h="616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Integração em 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Int(f, x)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2222904"/>
                      </a:ext>
                    </a:extLst>
                  </a:tr>
                  <a:tr h="128682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90047" r="-100232" b="-54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Int(f, x, [a b]) </a:t>
                          </a:r>
                        </a:p>
                        <a:p>
                          <a:pPr algn="ctr"/>
                          <a:r>
                            <a:rPr lang="pt-BR" sz="2400" dirty="0"/>
                            <a:t>Ou </a:t>
                          </a:r>
                        </a:p>
                        <a:p>
                          <a:pPr algn="ctr"/>
                          <a:r>
                            <a:rPr lang="pt-BR" sz="2400" dirty="0"/>
                            <a:t>Int(f, x, a, b)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60920"/>
                      </a:ext>
                    </a:extLst>
                  </a:tr>
                  <a:tr h="650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Integração por partes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err="1"/>
                            <a:t>IntegrateByParts</a:t>
                          </a:r>
                          <a:r>
                            <a:rPr lang="pt-BR" sz="2400" dirty="0"/>
                            <a:t>(F, </a:t>
                          </a:r>
                          <a:r>
                            <a:rPr lang="pt-BR" sz="2400" dirty="0" err="1"/>
                            <a:t>diff</a:t>
                          </a:r>
                          <a:r>
                            <a:rPr lang="pt-BR" sz="2400" dirty="0"/>
                            <a:t>(u))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5424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497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80218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Uma série é a soma de N termos que obedecem uma regra predefinida, da forma: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 termo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expressa o formato dos termos a serem somados, por exemplo:</a:t>
                </a:r>
              </a:p>
              <a:p>
                <a:pPr algn="just"/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pt-BR" sz="24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As Séries numéricas são uma forma de estimar valores e somas complexas usando de análise matemática.</a:t>
                </a:r>
              </a:p>
              <a:p>
                <a:pPr algn="just"/>
                <a:endParaRPr lang="pt-BR" sz="24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802189"/>
              </a:xfrm>
              <a:blipFill>
                <a:blip r:embed="rId2"/>
                <a:stretch>
                  <a:fillRect l="-1043" t="-215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Em especial, estaremos lidando com as Séries de Taylor no Matlab.</a:t>
                </a: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Para uma função F(x) pertencente aos reais e infinitamente derivável em torno de um ponto x0, o valor final da função pode ser estimado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pt-BR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Série pode convergir ou divergir, e seu valor pode ser estimado como uma soma de polinômios.</a:t>
                </a:r>
              </a:p>
              <a:p>
                <a:pPr algn="just"/>
                <a:endParaRPr lang="pt-BR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10515600" cy="4486277"/>
              </a:xfrm>
              <a:blipFill>
                <a:blip r:embed="rId2"/>
                <a:stretch>
                  <a:fillRect l="-1043" t="-231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E6482CD-F301-4E7B-B9C9-A874E569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63549"/>
              </p:ext>
            </p:extLst>
          </p:nvPr>
        </p:nvGraphicFramePr>
        <p:xfrm>
          <a:off x="838200" y="1690686"/>
          <a:ext cx="10515600" cy="31775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805550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49481012"/>
                    </a:ext>
                  </a:extLst>
                </a:gridCol>
              </a:tblGrid>
              <a:tr h="5256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Função: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00083"/>
                  </a:ext>
                </a:extLst>
              </a:tr>
              <a:tr h="8839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Série de Taylor</a:t>
                      </a:r>
                      <a:br>
                        <a:rPr lang="pt-BR" sz="2400" dirty="0"/>
                      </a:br>
                      <a:r>
                        <a:rPr lang="pt-BR" sz="2400" dirty="0"/>
                        <a:t>(para x0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Taylor (</a:t>
                      </a:r>
                      <a:r>
                        <a:rPr lang="pt-BR" sz="2400" dirty="0" err="1"/>
                        <a:t>f,x</a:t>
                      </a:r>
                      <a:r>
                        <a:rPr lang="pt-BR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222904"/>
                  </a:ext>
                </a:extLst>
              </a:tr>
              <a:tr h="8839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Série de Taylor</a:t>
                      </a:r>
                      <a:br>
                        <a:rPr lang="pt-BR" sz="2400" dirty="0"/>
                      </a:br>
                      <a:r>
                        <a:rPr lang="pt-BR" sz="2400" dirty="0"/>
                        <a:t>(para x0 = 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Taylor(</a:t>
                      </a:r>
                      <a:r>
                        <a:rPr lang="pt-BR" sz="2400" dirty="0" err="1"/>
                        <a:t>f,x,a</a:t>
                      </a:r>
                      <a:r>
                        <a:rPr lang="pt-BR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760920"/>
                  </a:ext>
                </a:extLst>
              </a:tr>
              <a:tr h="8839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Aumentar a ordem desejada </a:t>
                      </a:r>
                      <a:br>
                        <a:rPr lang="pt-BR" sz="2400" dirty="0"/>
                      </a:br>
                      <a:r>
                        <a:rPr lang="pt-BR" sz="2400" dirty="0"/>
                        <a:t>(Ordem = 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Taylor(</a:t>
                      </a:r>
                      <a:r>
                        <a:rPr lang="pt-BR" sz="2400" dirty="0" err="1"/>
                        <a:t>f,x</a:t>
                      </a:r>
                      <a:r>
                        <a:rPr lang="pt-BR" sz="2400" dirty="0"/>
                        <a:t>, ‘</a:t>
                      </a:r>
                      <a:r>
                        <a:rPr lang="pt-BR" sz="2400" dirty="0" err="1"/>
                        <a:t>Order</a:t>
                      </a:r>
                      <a:r>
                        <a:rPr lang="pt-BR" sz="2400" dirty="0"/>
                        <a:t>’,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2405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AD2FB29-FEF8-4EDA-89B8-5A78CC648D9E}"/>
              </a:ext>
            </a:extLst>
          </p:cNvPr>
          <p:cNvSpPr txBox="1"/>
          <p:nvPr/>
        </p:nvSpPr>
        <p:spPr>
          <a:xfrm>
            <a:off x="838201" y="5167314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Observação: O Matlab normalmente só expressa por padrão o resultado das séries até a quinta potência.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58923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10-1: Polinômios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123208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 (10-1)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93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Elaborar programas para resolver polinômios;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Resolver problemas do cálculo usando o Matlab, como: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Limites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Diferenciação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Integração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Séries numéricas</a:t>
            </a: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Polinômios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FCE9922-E817-49CA-9C53-FB08C8E9880D}"/>
                  </a:ext>
                </a:extLst>
              </p:cNvPr>
              <p:cNvSpPr txBox="1"/>
              <p:nvPr/>
            </p:nvSpPr>
            <p:spPr>
              <a:xfrm>
                <a:off x="962025" y="1679306"/>
                <a:ext cx="1026795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Um polinômio, por definição, é uma equação em função de uma ou mais variáveis. </a:t>
                </a:r>
              </a:p>
              <a:p>
                <a:pPr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Exemplo:</a:t>
                </a:r>
              </a:p>
              <a:p>
                <a:pPr algn="ctr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2x+3</a:t>
                </a:r>
              </a:p>
              <a:p>
                <a:pPr algn="ctr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x²-4x+4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pt-BR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+2∗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pt-BR" sz="2800" dirty="0">
                    <a:solidFill>
                      <a:srgbClr val="FFFF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equação pode ser resolvida para revelar o valor da variável que torna verdade a equação.</a:t>
                </a:r>
              </a:p>
              <a:p>
                <a:pPr algn="just"/>
                <a:endParaRPr lang="pt-BR" sz="2800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FCE9922-E817-49CA-9C53-FB08C8E9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679306"/>
                <a:ext cx="10267950" cy="4401205"/>
              </a:xfrm>
              <a:prstGeom prst="rect">
                <a:avLst/>
              </a:prstGeom>
              <a:blipFill>
                <a:blip r:embed="rId3"/>
                <a:stretch>
                  <a:fillRect l="-1247" t="-1385" r="-11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Polinômios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CE9922-E817-49CA-9C53-FB08C8E9880D}"/>
              </a:ext>
            </a:extLst>
          </p:cNvPr>
          <p:cNvSpPr txBox="1"/>
          <p:nvPr/>
        </p:nvSpPr>
        <p:spPr>
          <a:xfrm>
            <a:off x="962025" y="1679306"/>
            <a:ext cx="102679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Existem algumas formas de manipular polinômios pelo Matlab, e elas são mais adequadas de acordo com seus objetivos:</a:t>
            </a: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3ED8119-A4B9-4B23-87A0-8DA40D7E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78627"/>
              </p:ext>
            </p:extLst>
          </p:nvPr>
        </p:nvGraphicFramePr>
        <p:xfrm>
          <a:off x="838200" y="2852695"/>
          <a:ext cx="10515600" cy="36947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0950">
                  <a:extLst>
                    <a:ext uri="{9D8B030D-6E8A-4147-A177-3AD203B41FA5}">
                      <a16:colId xmlns:a16="http://schemas.microsoft.com/office/drawing/2014/main" val="980555093"/>
                    </a:ext>
                  </a:extLst>
                </a:gridCol>
                <a:gridCol w="6724650">
                  <a:extLst>
                    <a:ext uri="{9D8B030D-6E8A-4147-A177-3AD203B41FA5}">
                      <a16:colId xmlns:a16="http://schemas.microsoft.com/office/drawing/2014/main" val="1249481012"/>
                    </a:ext>
                  </a:extLst>
                </a:gridCol>
              </a:tblGrid>
              <a:tr h="44194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Método: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No MATLAB: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00083"/>
                  </a:ext>
                </a:extLst>
              </a:tr>
              <a:tr h="80484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Encontra um polinômio a partir das raízes.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3633"/>
                  </a:ext>
                </a:extLst>
              </a:tr>
              <a:tr h="804847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Roots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Encontra as raízes de um polinômio.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592847"/>
                  </a:ext>
                </a:extLst>
              </a:tr>
              <a:tr h="804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F. anônima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Declara uma função dependente de uma variável.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33653"/>
                  </a:ext>
                </a:extLst>
              </a:tr>
              <a:tr h="804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/>
                        <a:t>Syms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Define uma variável simbólica e realiza operações </a:t>
                      </a:r>
                      <a:br>
                        <a:rPr lang="pt-BR" sz="2400" dirty="0"/>
                      </a:br>
                      <a:r>
                        <a:rPr lang="pt-BR" sz="2400" dirty="0"/>
                        <a:t>com ela.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20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16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Extra: Funções Anônimas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CE9922-E817-49CA-9C53-FB08C8E9880D}"/>
              </a:ext>
            </a:extLst>
          </p:cNvPr>
          <p:cNvSpPr txBox="1"/>
          <p:nvPr/>
        </p:nvSpPr>
        <p:spPr>
          <a:xfrm>
            <a:off x="962025" y="1679306"/>
            <a:ext cx="102679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Aprendemos a declarar funções em aulas passadas, mas isso pode ser feito de forma simplificada para funções pouco complexas, com as </a:t>
            </a:r>
            <a:r>
              <a:rPr lang="pt-BR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Funções Anônimas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Exemplo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pt-BR" sz="2800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Clássica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      </a:t>
            </a:r>
            <a:r>
              <a:rPr lang="pt-BR" sz="2800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Anônima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y = quadrado(x)	    </a:t>
            </a:r>
            <a:r>
              <a:rPr lang="pt-BR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yquad =@(x) x^2;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y = x²;			    </a:t>
            </a:r>
            <a:r>
              <a:rPr lang="pt-BR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yquad(x)</a:t>
            </a:r>
          </a:p>
          <a:p>
            <a:pPr algn="just"/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10-2: Conceitos do Cálculo (Limites e Diferenciação)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 Lemos</a:t>
            </a:r>
          </a:p>
        </p:txBody>
      </p:sp>
    </p:spTree>
    <p:extLst>
      <p:ext uri="{BB962C8B-B14F-4D97-AF65-F5344CB8AC3E}">
        <p14:creationId xmlns:p14="http://schemas.microsoft.com/office/powerpoint/2010/main" val="283751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1085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Cambria Math</vt:lpstr>
      <vt:lpstr>Tema do Office</vt:lpstr>
      <vt:lpstr>AULA 10: CÁLCULO COM MATLAB</vt:lpstr>
      <vt:lpstr>Aula 10</vt:lpstr>
      <vt:lpstr>AULA 10-1: Polinômios</vt:lpstr>
      <vt:lpstr>Sobre a Aula (10-1)</vt:lpstr>
      <vt:lpstr>Polinômios</vt:lpstr>
      <vt:lpstr>Polinômios</vt:lpstr>
      <vt:lpstr>Extra: Funções Anônimas</vt:lpstr>
      <vt:lpstr>OFERECIMENTO: </vt:lpstr>
      <vt:lpstr>AULA 10-2: Conceitos do Cálculo (Limites e Diferenciação) </vt:lpstr>
      <vt:lpstr>Sobre a Aula (10-2)</vt:lpstr>
      <vt:lpstr>Limites:</vt:lpstr>
      <vt:lpstr>Limites:</vt:lpstr>
      <vt:lpstr>Cálculo Diferencial:</vt:lpstr>
      <vt:lpstr>Cálculo Diferencial:</vt:lpstr>
      <vt:lpstr>OFERECIMENTO: </vt:lpstr>
      <vt:lpstr>AULA 10-3: Conceitos do Cálculo (Integração e Séries Numéricas) </vt:lpstr>
      <vt:lpstr>Sobre a Aula (10-3)</vt:lpstr>
      <vt:lpstr>Cálculo Integral:</vt:lpstr>
      <vt:lpstr>Cálculo Integral:</vt:lpstr>
      <vt:lpstr>Cálculo Integral:</vt:lpstr>
      <vt:lpstr>Cálculo Integral:</vt:lpstr>
      <vt:lpstr>Séries Numéricas:</vt:lpstr>
      <vt:lpstr>Séries Numéricas:</vt:lpstr>
      <vt:lpstr>Séries Numéricas: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Lucas Lemos</cp:lastModifiedBy>
  <cp:revision>122</cp:revision>
  <dcterms:created xsi:type="dcterms:W3CDTF">2021-02-23T21:25:09Z</dcterms:created>
  <dcterms:modified xsi:type="dcterms:W3CDTF">2021-06-07T22:43:07Z</dcterms:modified>
</cp:coreProperties>
</file>