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60" r:id="rId3"/>
    <p:sldId id="261" r:id="rId4"/>
    <p:sldId id="279" r:id="rId5"/>
    <p:sldId id="269" r:id="rId6"/>
    <p:sldId id="318" r:id="rId7"/>
    <p:sldId id="283" r:id="rId8"/>
    <p:sldId id="299" r:id="rId9"/>
    <p:sldId id="292" r:id="rId10"/>
    <p:sldId id="31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6BF32"/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466" autoAdjust="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A6-8B24-4CBB-9860-53633287690C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935A-6041-4CD1-86CA-D52608191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8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Razões comuns para publicar código são compartilhar os documentos com outras pessoas para ensino ou demonstração, ou para gerar documentação externa legível de seu código.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935A-6041-4CD1-86CA-D526081910F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28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2096" y="79543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11: PUBLISH E EDITOR LIVE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6" y="5167731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</a:t>
            </a:r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Mariana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Sumário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 é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Menu 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utilizar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lvl="1" algn="just"/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como função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Gerando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arquivos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 diferentes formatos com 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Editor Live e Live Script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é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 um Live Script no Live Editor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 do Editor Live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Ambiente Live Script e ambiente de Script de códigos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simples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11-1: COMO GERAR DOCUMENTOS USANDO O PUBLISH DO MATLAB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3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é o </a:t>
            </a:r>
            <a:r>
              <a:rPr lang="pt-BR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pt-BR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MATLAB oferece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opções para apresentar seu código a outras pessoas. Você pode </a:t>
            </a:r>
            <a:r>
              <a:rPr lang="pt-BR" sz="24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publicar seus </a:t>
            </a:r>
            <a:r>
              <a:rPr lang="pt-BR" sz="24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arquivos .m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criar documentos formatados ou pode criar e compartilhar </a:t>
            </a:r>
            <a:r>
              <a:rPr lang="pt-BR" sz="24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live scripts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Editor Live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Publicar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 arquivo de código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 ( .m)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cria um documento formatado que inclui seu </a:t>
            </a:r>
            <a:r>
              <a:rPr lang="pt-BR" sz="24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código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pt-BR" sz="24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comentários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sz="24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saída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Isso é feito usando-se o menu 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Menu </a:t>
            </a:r>
            <a:r>
              <a:rPr lang="pt-BR" sz="36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endParaRPr lang="pt-BR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0" name="Agrupar 29"/>
          <p:cNvGrpSpPr/>
          <p:nvPr/>
        </p:nvGrpSpPr>
        <p:grpSpPr>
          <a:xfrm>
            <a:off x="9125341" y="5030667"/>
            <a:ext cx="2086511" cy="1168957"/>
            <a:chOff x="7154347" y="1651664"/>
            <a:chExt cx="2086511" cy="1168957"/>
          </a:xfrm>
        </p:grpSpPr>
        <p:grpSp>
          <p:nvGrpSpPr>
            <p:cNvPr id="23" name="Agrupar 22"/>
            <p:cNvGrpSpPr/>
            <p:nvPr/>
          </p:nvGrpSpPr>
          <p:grpSpPr>
            <a:xfrm>
              <a:off x="7154347" y="1651664"/>
              <a:ext cx="2086511" cy="1168957"/>
              <a:chOff x="4664833" y="1506681"/>
              <a:chExt cx="2086511" cy="11689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4664833" y="1533484"/>
                <a:ext cx="2021983" cy="114215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5" name="Retângulo com Único Canto Aparado 14"/>
              <p:cNvSpPr/>
              <p:nvPr/>
            </p:nvSpPr>
            <p:spPr>
              <a:xfrm>
                <a:off x="4738215" y="1506681"/>
                <a:ext cx="2013129" cy="1095375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Publicação/geração de arquivo </a:t>
                </a:r>
                <a:r>
                  <a:rPr lang="pt-BR" sz="1200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html</a:t>
                </a:r>
                <a:endParaRPr lang="pt-BR" sz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5" name="Retângulo 24"/>
            <p:cNvSpPr/>
            <p:nvPr/>
          </p:nvSpPr>
          <p:spPr>
            <a:xfrm>
              <a:off x="7496105" y="1783852"/>
              <a:ext cx="14763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 smtClean="0">
                  <a:latin typeface="Cambria" panose="02040503050406030204" pitchFamily="18" charset="0"/>
                </a:rPr>
                <a:t> </a:t>
              </a:r>
              <a:endParaRPr lang="pt-BR" sz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1025846" y="4119119"/>
            <a:ext cx="2086511" cy="1168957"/>
            <a:chOff x="2242665" y="4746064"/>
            <a:chExt cx="2086511" cy="1168957"/>
          </a:xfrm>
        </p:grpSpPr>
        <p:grpSp>
          <p:nvGrpSpPr>
            <p:cNvPr id="26" name="Agrupar 25"/>
            <p:cNvGrpSpPr/>
            <p:nvPr/>
          </p:nvGrpSpPr>
          <p:grpSpPr>
            <a:xfrm>
              <a:off x="2242665" y="4746064"/>
              <a:ext cx="2086511" cy="1168957"/>
              <a:chOff x="4664833" y="1506681"/>
              <a:chExt cx="2086511" cy="1168957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4664833" y="1533484"/>
                <a:ext cx="2021983" cy="114215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8" name="Retângulo com Único Canto Aparado 27"/>
              <p:cNvSpPr/>
              <p:nvPr/>
            </p:nvSpPr>
            <p:spPr>
              <a:xfrm>
                <a:off x="4738215" y="1506681"/>
                <a:ext cx="2013129" cy="1095375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9" name="Retângulo 28"/>
            <p:cNvSpPr/>
            <p:nvPr/>
          </p:nvSpPr>
          <p:spPr>
            <a:xfrm>
              <a:off x="2485885" y="4929846"/>
              <a:ext cx="167345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ambria" panose="02040503050406030204" pitchFamily="18" charset="0"/>
                </a:rPr>
                <a:t>S</a:t>
              </a:r>
              <a:r>
                <a:rPr lang="pt-BR" sz="1200" dirty="0" smtClean="0">
                  <a:latin typeface="Cambria" panose="02040503050406030204" pitchFamily="18" charset="0"/>
                </a:rPr>
                <a:t>alvamento </a:t>
              </a:r>
              <a:r>
                <a:rPr lang="pt-BR" sz="1200" dirty="0">
                  <a:latin typeface="Cambria" panose="02040503050406030204" pitchFamily="18" charset="0"/>
                </a:rPr>
                <a:t>do </a:t>
              </a:r>
              <a:r>
                <a:rPr lang="pt-BR" sz="1200" dirty="0" smtClean="0">
                  <a:latin typeface="Cambria" panose="02040503050406030204" pitchFamily="18" charset="0"/>
                </a:rPr>
                <a:t>arquivo, adição de seções com e sem título.</a:t>
              </a:r>
              <a:endParaRPr lang="pt-BR" sz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6343431" y="4082327"/>
            <a:ext cx="2086511" cy="1168957"/>
            <a:chOff x="7154347" y="1651664"/>
            <a:chExt cx="2086511" cy="1168957"/>
          </a:xfrm>
        </p:grpSpPr>
        <p:grpSp>
          <p:nvGrpSpPr>
            <p:cNvPr id="32" name="Agrupar 31"/>
            <p:cNvGrpSpPr/>
            <p:nvPr/>
          </p:nvGrpSpPr>
          <p:grpSpPr>
            <a:xfrm>
              <a:off x="7154347" y="1651664"/>
              <a:ext cx="2086511" cy="1168957"/>
              <a:chOff x="4664833" y="1506681"/>
              <a:chExt cx="2086511" cy="1168957"/>
            </a:xfrm>
          </p:grpSpPr>
          <p:sp>
            <p:nvSpPr>
              <p:cNvPr id="34" name="Retângulo 33"/>
              <p:cNvSpPr/>
              <p:nvPr/>
            </p:nvSpPr>
            <p:spPr>
              <a:xfrm>
                <a:off x="4664833" y="1533484"/>
                <a:ext cx="2021983" cy="114215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5" name="Retângulo com Único Canto Aparado 34"/>
              <p:cNvSpPr/>
              <p:nvPr/>
            </p:nvSpPr>
            <p:spPr>
              <a:xfrm>
                <a:off x="4738215" y="1506681"/>
                <a:ext cx="2013129" cy="1095375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3" name="Retângulo 32"/>
            <p:cNvSpPr/>
            <p:nvPr/>
          </p:nvSpPr>
          <p:spPr>
            <a:xfrm>
              <a:off x="7534672" y="1698077"/>
              <a:ext cx="1476375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100" dirty="0">
                  <a:latin typeface="Cambria" panose="02040503050406030204" pitchFamily="18" charset="0"/>
                </a:rPr>
                <a:t>Adição de </a:t>
              </a:r>
              <a:r>
                <a:rPr lang="pt-BR" sz="1100" dirty="0" smtClean="0">
                  <a:latin typeface="Cambria" panose="02040503050406030204" pitchFamily="18" charset="0"/>
                </a:rPr>
                <a:t>códigos, listas numeradas, adição de imagens, equações </a:t>
              </a:r>
              <a:r>
                <a:rPr lang="pt-BR" sz="1100" dirty="0" err="1" smtClean="0">
                  <a:latin typeface="Cambria" panose="02040503050406030204" pitchFamily="18" charset="0"/>
                </a:rPr>
                <a:t>inline</a:t>
              </a:r>
              <a:r>
                <a:rPr lang="pt-BR" sz="1100" dirty="0" smtClean="0">
                  <a:latin typeface="Cambria" panose="02040503050406030204" pitchFamily="18" charset="0"/>
                </a:rPr>
                <a:t>, hiperlinks.</a:t>
              </a:r>
              <a:endParaRPr lang="pt-BR" sz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3684638" y="5067459"/>
            <a:ext cx="2086511" cy="1168957"/>
            <a:chOff x="7154347" y="1651664"/>
            <a:chExt cx="2086511" cy="1168957"/>
          </a:xfrm>
        </p:grpSpPr>
        <p:grpSp>
          <p:nvGrpSpPr>
            <p:cNvPr id="43" name="Agrupar 42"/>
            <p:cNvGrpSpPr/>
            <p:nvPr/>
          </p:nvGrpSpPr>
          <p:grpSpPr>
            <a:xfrm>
              <a:off x="7154347" y="1651664"/>
              <a:ext cx="2086511" cy="1168957"/>
              <a:chOff x="4664833" y="1506681"/>
              <a:chExt cx="2086511" cy="1168957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4664833" y="1533484"/>
                <a:ext cx="2021983" cy="114215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Retângulo com Único Canto Aparado 45"/>
              <p:cNvSpPr/>
              <p:nvPr/>
            </p:nvSpPr>
            <p:spPr>
              <a:xfrm>
                <a:off x="4738215" y="1506681"/>
                <a:ext cx="2013129" cy="1095375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4" name="Retângulo 43"/>
            <p:cNvSpPr/>
            <p:nvPr/>
          </p:nvSpPr>
          <p:spPr>
            <a:xfrm>
              <a:off x="7496105" y="1783852"/>
              <a:ext cx="1476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ambria" panose="02040503050406030204" pitchFamily="18" charset="0"/>
                </a:rPr>
                <a:t>Adição de texto, formatação, criação de </a:t>
              </a:r>
              <a:r>
                <a:rPr lang="pt-BR" sz="1200" dirty="0" smtClean="0">
                  <a:latin typeface="Cambria" panose="02040503050406030204" pitchFamily="18" charset="0"/>
                </a:rPr>
                <a:t>cabeçalhos</a:t>
              </a:r>
              <a:r>
                <a:rPr lang="pt-BR" sz="1200" dirty="0">
                  <a:latin typeface="Cambria" panose="02040503050406030204" pitchFamily="18" charset="0"/>
                </a:rPr>
                <a:t>.</a:t>
              </a: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49" y="2294923"/>
            <a:ext cx="7866667" cy="14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</a:t>
            </a:r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utilizar </a:t>
            </a:r>
            <a:r>
              <a:rPr lang="pt-BR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</a:t>
            </a:r>
            <a:r>
              <a:rPr lang="pt-BR" sz="40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pt-BR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 publicar seu código: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4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Crie </a:t>
            </a:r>
            <a:r>
              <a:rPr lang="pt-BR" sz="24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 script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 função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MATLAB, com subdivisões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seção (%%). </a:t>
            </a: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4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Documente </a:t>
            </a:r>
            <a:r>
              <a:rPr lang="pt-BR" sz="24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código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adicionando comentários explicativos no início do arquivo e dentro de cada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seção.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Você pode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adicionar marcações que aumentam a legibilidade da saída. </a:t>
            </a: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Publique o código. Na guia </a:t>
            </a:r>
            <a:r>
              <a:rPr lang="pt-BR" sz="2400" dirty="0" err="1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clique em </a:t>
            </a:r>
            <a:r>
              <a:rPr lang="pt-BR" sz="24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1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Publish</a:t>
            </a:r>
            <a:r>
              <a:rPr lang="pt-BR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como </a:t>
            </a:r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</a:t>
            </a:r>
            <a:endParaRPr lang="pt-BR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Gerar visualização do arquivo MATLAB no formato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especificado. Há alguns sintaxes possíveis.</a:t>
            </a: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33887"/>
              </p:ext>
            </p:extLst>
          </p:nvPr>
        </p:nvGraphicFramePr>
        <p:xfrm>
          <a:off x="721428" y="3035428"/>
          <a:ext cx="10632372" cy="35121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09017">
                  <a:extLst>
                    <a:ext uri="{9D8B030D-6E8A-4147-A177-3AD203B41FA5}">
                      <a16:colId xmlns:a16="http://schemas.microsoft.com/office/drawing/2014/main" val="499734797"/>
                    </a:ext>
                  </a:extLst>
                </a:gridCol>
                <a:gridCol w="3479231">
                  <a:extLst>
                    <a:ext uri="{9D8B030D-6E8A-4147-A177-3AD203B41FA5}">
                      <a16:colId xmlns:a16="http://schemas.microsoft.com/office/drawing/2014/main" val="2262913181"/>
                    </a:ext>
                  </a:extLst>
                </a:gridCol>
                <a:gridCol w="3544124">
                  <a:extLst>
                    <a:ext uri="{9D8B030D-6E8A-4147-A177-3AD203B41FA5}">
                      <a16:colId xmlns:a16="http://schemas.microsoft.com/office/drawing/2014/main" val="1492578995"/>
                    </a:ext>
                  </a:extLst>
                </a:gridCol>
              </a:tblGrid>
              <a:tr h="246726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ambria" panose="02040503050406030204" pitchFamily="18" charset="0"/>
                        </a:rPr>
                        <a:t>Sintaxe</a:t>
                      </a:r>
                      <a:endParaRPr lang="pt-BR" sz="15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ambria" panose="02040503050406030204" pitchFamily="18" charset="0"/>
                        </a:rPr>
                        <a:t>Parâmetros</a:t>
                      </a:r>
                      <a:endParaRPr lang="pt-BR" sz="1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ambria" panose="02040503050406030204" pitchFamily="18" charset="0"/>
                        </a:rPr>
                        <a:t>Descrição</a:t>
                      </a:r>
                      <a:endParaRPr lang="pt-BR" sz="1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65408"/>
                  </a:ext>
                </a:extLst>
              </a:tr>
              <a:tr h="592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publish(file)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500" i="1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file: </a:t>
                      </a:r>
                      <a:r>
                        <a:rPr lang="pt-BR" sz="15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nome do arquivo</a:t>
                      </a:r>
                      <a:r>
                        <a:rPr lang="pt-BR" sz="15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.m </a:t>
                      </a:r>
                      <a:endParaRPr lang="pt-BR" sz="15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dirty="0" smtClean="0">
                          <a:effectLst/>
                          <a:latin typeface="Cambria" panose="02040503050406030204" pitchFamily="18" charset="0"/>
                        </a:rPr>
                        <a:t>gera uma visualização do arquivo de código</a:t>
                      </a:r>
                      <a:r>
                        <a:rPr lang="pt-BR" sz="1500" kern="1200" baseline="0" dirty="0" smtClean="0">
                          <a:effectLst/>
                          <a:latin typeface="Cambria" panose="02040503050406030204" pitchFamily="18" charset="0"/>
                        </a:rPr>
                        <a:t> .m </a:t>
                      </a:r>
                      <a:r>
                        <a:rPr lang="pt-BR" sz="1500" kern="1200" dirty="0" smtClean="0">
                          <a:effectLst/>
                          <a:latin typeface="Cambria" panose="02040503050406030204" pitchFamily="18" charset="0"/>
                        </a:rPr>
                        <a:t>especificado e a saída em um formato HTML.</a:t>
                      </a:r>
                      <a:endParaRPr lang="pt-BR" sz="1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02328"/>
                  </a:ext>
                </a:extLst>
              </a:tr>
              <a:tr h="419434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publish(</a:t>
                      </a:r>
                      <a:r>
                        <a:rPr lang="en-US" sz="15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file,format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)</a:t>
                      </a:r>
                      <a:endParaRPr lang="en-US" sz="15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i="1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format</a:t>
                      </a:r>
                      <a:r>
                        <a:rPr lang="pt-BR" sz="1500" i="1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: </a:t>
                      </a:r>
                      <a:r>
                        <a:rPr lang="pt-BR" sz="15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‘</a:t>
                      </a:r>
                      <a:r>
                        <a:rPr lang="pt-BR" sz="1500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html</a:t>
                      </a:r>
                      <a:r>
                        <a:rPr lang="pt-BR" sz="15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’</a:t>
                      </a:r>
                      <a:r>
                        <a:rPr lang="pt-BR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5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(padrão), ‘</a:t>
                      </a:r>
                      <a:r>
                        <a:rPr lang="pt-BR" sz="1500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doc</a:t>
                      </a:r>
                      <a:r>
                        <a:rPr lang="pt-BR" sz="15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’</a:t>
                      </a:r>
                      <a:r>
                        <a:rPr lang="pt-BR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, ‘</a:t>
                      </a:r>
                      <a:r>
                        <a:rPr lang="pt-BR" sz="1500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latex</a:t>
                      </a:r>
                      <a:r>
                        <a:rPr lang="pt-BR" sz="15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’, ‘</a:t>
                      </a:r>
                      <a:r>
                        <a:rPr lang="pt-BR" sz="1500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ppt</a:t>
                      </a:r>
                      <a:r>
                        <a:rPr lang="pt-BR" sz="15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’,  ’</a:t>
                      </a:r>
                      <a:r>
                        <a:rPr lang="pt-BR" sz="1500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xml</a:t>
                      </a:r>
                      <a:r>
                        <a:rPr lang="pt-BR" sz="15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’,</a:t>
                      </a:r>
                      <a:r>
                        <a:rPr lang="pt-BR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 ‘</a:t>
                      </a:r>
                      <a:r>
                        <a:rPr lang="pt-BR" sz="1500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pdf</a:t>
                      </a:r>
                      <a:r>
                        <a:rPr lang="pt-BR" sz="15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’.</a:t>
                      </a:r>
                      <a:endParaRPr lang="pt-BR" sz="150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dirty="0" smtClean="0">
                          <a:effectLst/>
                          <a:latin typeface="Cambria" panose="02040503050406030204" pitchFamily="18" charset="0"/>
                        </a:rPr>
                        <a:t>gera uma visualização no formato de arquivo especificado.</a:t>
                      </a:r>
                      <a:endParaRPr lang="pt-BR" sz="1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81594"/>
                  </a:ext>
                </a:extLst>
              </a:tr>
              <a:tr h="592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publish(</a:t>
                      </a:r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file,name,value</a:t>
                      </a:r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500" i="1" dirty="0" err="1" smtClean="0">
                          <a:latin typeface="Cambria" panose="02040503050406030204" pitchFamily="18" charset="0"/>
                        </a:rPr>
                        <a:t>name</a:t>
                      </a:r>
                      <a:r>
                        <a:rPr lang="pt-BR" sz="1500" i="1" dirty="0" smtClean="0">
                          <a:latin typeface="Cambria" panose="02040503050406030204" pitchFamily="18" charset="0"/>
                        </a:rPr>
                        <a:t>: </a:t>
                      </a:r>
                      <a:r>
                        <a:rPr lang="pt-BR" sz="1500" dirty="0" smtClean="0">
                          <a:latin typeface="Cambria" panose="02040503050406030204" pitchFamily="18" charset="0"/>
                        </a:rPr>
                        <a:t>nome</a:t>
                      </a:r>
                      <a:r>
                        <a:rPr lang="pt-BR" sz="1500" baseline="0" dirty="0" smtClean="0">
                          <a:latin typeface="Cambria" panose="02040503050406030204" pitchFamily="18" charset="0"/>
                        </a:rPr>
                        <a:t> do argumento</a:t>
                      </a:r>
                    </a:p>
                    <a:p>
                      <a:pPr algn="l"/>
                      <a:endParaRPr lang="pt-BR" sz="1500" baseline="0" dirty="0" smtClean="0">
                        <a:latin typeface="Cambria" panose="02040503050406030204" pitchFamily="18" charset="0"/>
                      </a:endParaRPr>
                    </a:p>
                    <a:p>
                      <a:pPr algn="l"/>
                      <a:r>
                        <a:rPr lang="pt-BR" sz="1500" i="1" baseline="0" dirty="0" err="1" smtClean="0">
                          <a:latin typeface="Cambria" panose="02040503050406030204" pitchFamily="18" charset="0"/>
                        </a:rPr>
                        <a:t>value</a:t>
                      </a:r>
                      <a:r>
                        <a:rPr lang="pt-BR" sz="1500" i="1" baseline="0" dirty="0" smtClean="0">
                          <a:latin typeface="Cambria" panose="02040503050406030204" pitchFamily="18" charset="0"/>
                        </a:rPr>
                        <a:t>: </a:t>
                      </a:r>
                      <a:r>
                        <a:rPr lang="pt-BR" sz="1500" baseline="0" dirty="0" smtClean="0">
                          <a:latin typeface="Cambria" panose="02040503050406030204" pitchFamily="18" charset="0"/>
                        </a:rPr>
                        <a:t>valor correspondente do argumento</a:t>
                      </a:r>
                      <a:endParaRPr lang="pt-BR" sz="1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dirty="0" smtClean="0">
                          <a:effectLst/>
                          <a:latin typeface="Cambria" panose="02040503050406030204" pitchFamily="18" charset="0"/>
                        </a:rPr>
                        <a:t>gera uma visualização com opções especificadas por um ou</a:t>
                      </a:r>
                      <a:r>
                        <a:rPr lang="pt-BR" sz="1500" kern="1200" baseline="0" dirty="0" smtClean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500" kern="1200" dirty="0" smtClean="0">
                          <a:effectLst/>
                          <a:latin typeface="Cambria" panose="02040503050406030204" pitchFamily="18" charset="0"/>
                        </a:rPr>
                        <a:t>mais </a:t>
                      </a:r>
                      <a:r>
                        <a:rPr lang="pt-BR" sz="1500" i="1" dirty="0" err="1" smtClean="0">
                          <a:latin typeface="Cambria" panose="02040503050406030204" pitchFamily="18" charset="0"/>
                        </a:rPr>
                        <a:t>name</a:t>
                      </a:r>
                      <a:r>
                        <a:rPr lang="pt-BR" sz="1500" i="1" dirty="0" smtClean="0">
                          <a:latin typeface="Cambria" panose="02040503050406030204" pitchFamily="18" charset="0"/>
                        </a:rPr>
                        <a:t>, </a:t>
                      </a:r>
                      <a:r>
                        <a:rPr lang="pt-BR" sz="1500" i="1" dirty="0" err="1" smtClean="0">
                          <a:latin typeface="Cambria" panose="02040503050406030204" pitchFamily="18" charset="0"/>
                        </a:rPr>
                        <a:t>value</a:t>
                      </a:r>
                      <a:r>
                        <a:rPr lang="pt-BR" sz="1500" i="1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500" kern="1200" dirty="0" smtClean="0">
                          <a:effectLst/>
                          <a:latin typeface="Cambria" panose="02040503050406030204" pitchFamily="18" charset="0"/>
                        </a:rPr>
                        <a:t>argumentos de pares.</a:t>
                      </a:r>
                      <a:endParaRPr lang="pt-BR" sz="15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74332"/>
                  </a:ext>
                </a:extLst>
              </a:tr>
              <a:tr h="860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latin typeface="Cambria" panose="02040503050406030204" pitchFamily="18" charset="0"/>
                        </a:rPr>
                        <a:t>publish(</a:t>
                      </a:r>
                      <a:r>
                        <a:rPr lang="en-US" sz="1500" b="0" dirty="0" err="1" smtClean="0">
                          <a:latin typeface="Cambria" panose="02040503050406030204" pitchFamily="18" charset="0"/>
                        </a:rPr>
                        <a:t>file,options</a:t>
                      </a:r>
                      <a:r>
                        <a:rPr lang="en-US" sz="1500" b="0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en-US" sz="1500" b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1" kern="1200" dirty="0" err="1" smtClean="0">
                          <a:effectLst/>
                          <a:latin typeface="Cambria" panose="02040503050406030204" pitchFamily="18" charset="0"/>
                        </a:rPr>
                        <a:t>options</a:t>
                      </a:r>
                      <a:r>
                        <a:rPr lang="pt-BR" sz="1500" b="0" i="1" kern="1200" dirty="0" smtClean="0">
                          <a:effectLst/>
                          <a:latin typeface="Cambria" panose="02040503050406030204" pitchFamily="18" charset="0"/>
                        </a:rPr>
                        <a:t>:</a:t>
                      </a:r>
                      <a:r>
                        <a:rPr lang="pt-BR" sz="1500" b="0" i="1" kern="1200" baseline="0" dirty="0" smtClean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500" b="0" kern="1200" baseline="0" dirty="0" smtClean="0">
                          <a:effectLst/>
                          <a:latin typeface="Cambria" panose="02040503050406030204" pitchFamily="18" charset="0"/>
                        </a:rPr>
                        <a:t>contém uma estrutura com campo e valor (</a:t>
                      </a:r>
                      <a:r>
                        <a:rPr lang="pt-BR" sz="1500" b="0" kern="1200" dirty="0" smtClean="0">
                          <a:effectLst/>
                          <a:latin typeface="Cambria" panose="02040503050406030204" pitchFamily="18" charset="0"/>
                        </a:rPr>
                        <a:t>argumentos do par nome-valor</a:t>
                      </a:r>
                      <a:r>
                        <a:rPr lang="pt-BR" sz="1500" b="0" kern="1200" baseline="0" dirty="0" smtClean="0">
                          <a:effectLst/>
                          <a:latin typeface="Cambria" panose="02040503050406030204" pitchFamily="18" charset="0"/>
                        </a:rPr>
                        <a:t>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500" dirty="0" smtClean="0">
                          <a:latin typeface="Cambria" panose="02040503050406030204" pitchFamily="18" charset="0"/>
                        </a:rPr>
                        <a:t>usa uma</a:t>
                      </a:r>
                      <a:r>
                        <a:rPr lang="pt-BR" sz="1500" baseline="0" dirty="0" smtClean="0">
                          <a:latin typeface="Cambria" panose="02040503050406030204" pitchFamily="18" charset="0"/>
                        </a:rPr>
                        <a:t> estrutura em </a:t>
                      </a:r>
                      <a:r>
                        <a:rPr lang="pt-BR" sz="1500" i="1" dirty="0" err="1" smtClean="0">
                          <a:latin typeface="Cambria" panose="02040503050406030204" pitchFamily="18" charset="0"/>
                        </a:rPr>
                        <a:t>options</a:t>
                      </a:r>
                      <a:r>
                        <a:rPr lang="pt-BR" sz="1500" dirty="0" smtClean="0">
                          <a:latin typeface="Cambria" panose="02040503050406030204" pitchFamily="18" charset="0"/>
                        </a:rPr>
                        <a:t> para gerar a visualização do arquivo MATLAB especificado.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27559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855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sz="3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Gerando arquivos em diferentes formatos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Formato de saída do arquivo publicado, especificado como um dos valores listados na tabela.</a:t>
            </a: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Exemplo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: </a:t>
            </a:r>
            <a:r>
              <a:rPr lang="pt-BR" sz="2400" dirty="0" err="1">
                <a:solidFill>
                  <a:srgbClr val="FFFF00"/>
                </a:solidFill>
                <a:latin typeface="Cambria" panose="02040503050406030204" pitchFamily="18" charset="0"/>
              </a:rPr>
              <a:t>publish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('myfile.m','</a:t>
            </a:r>
            <a:r>
              <a:rPr lang="pt-BR" sz="2400" dirty="0" err="1">
                <a:solidFill>
                  <a:srgbClr val="FFFF00"/>
                </a:solidFill>
                <a:latin typeface="Cambria" panose="02040503050406030204" pitchFamily="18" charset="0"/>
              </a:rPr>
              <a:t>format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','</a:t>
            </a:r>
            <a:r>
              <a:rPr lang="pt-BR" sz="2400" dirty="0" err="1">
                <a:solidFill>
                  <a:srgbClr val="FFFF00"/>
                </a:solidFill>
                <a:latin typeface="Cambria" panose="02040503050406030204" pitchFamily="18" charset="0"/>
              </a:rPr>
              <a:t>pdf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</a:rPr>
              <a:t>')</a:t>
            </a:r>
            <a:endParaRPr lang="pt-BR" sz="2400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96" y="475770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2856"/>
              </p:ext>
            </p:extLst>
          </p:nvPr>
        </p:nvGraphicFramePr>
        <p:xfrm>
          <a:off x="1252537" y="2656682"/>
          <a:ext cx="9686926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43463">
                  <a:extLst>
                    <a:ext uri="{9D8B030D-6E8A-4147-A177-3AD203B41FA5}">
                      <a16:colId xmlns:a16="http://schemas.microsoft.com/office/drawing/2014/main" val="218792829"/>
                    </a:ext>
                  </a:extLst>
                </a:gridCol>
                <a:gridCol w="4843463">
                  <a:extLst>
                    <a:ext uri="{9D8B030D-6E8A-4147-A177-3AD203B41FA5}">
                      <a16:colId xmlns:a16="http://schemas.microsoft.com/office/drawing/2014/main" val="3342236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Valor</a:t>
                      </a:r>
                      <a:endParaRPr lang="pt-BR" b="1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57150" marB="571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Formato de saída</a:t>
                      </a:r>
                      <a:endParaRPr lang="pt-BR" b="1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57150" marB="57150" anchor="ctr"/>
                </a:tc>
                <a:extLst>
                  <a:ext uri="{0D108BD9-81ED-4DB2-BD59-A6C34878D82A}">
                    <a16:rowId xmlns:a16="http://schemas.microsoft.com/office/drawing/2014/main" val="2715266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  <a:r>
                        <a:rPr lang="pt-BR" dirty="0" err="1">
                          <a:effectLst/>
                          <a:latin typeface="Cambria" panose="02040503050406030204" pitchFamily="18" charset="0"/>
                        </a:rPr>
                        <a:t>html</a:t>
                      </a:r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 (padrão)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  <a:latin typeface="Cambria" panose="02040503050406030204" pitchFamily="18" charset="0"/>
                        </a:rPr>
                        <a:t>Linguagem de marcação de hipertexto (HTML)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1124361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  <a:r>
                        <a:rPr lang="pt-BR" dirty="0" err="1">
                          <a:effectLst/>
                          <a:latin typeface="Cambria" panose="02040503050406030204" pitchFamily="18" charset="0"/>
                        </a:rPr>
                        <a:t>doc</a:t>
                      </a:r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Microsoft Word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21324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  <a:r>
                        <a:rPr lang="pt-BR" dirty="0" err="1">
                          <a:effectLst/>
                          <a:latin typeface="Cambria" panose="02040503050406030204" pitchFamily="18" charset="0"/>
                        </a:rPr>
                        <a:t>latex</a:t>
                      </a:r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Látex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97638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  <a:r>
                        <a:rPr lang="pt-BR" dirty="0" err="1">
                          <a:effectLst/>
                          <a:latin typeface="Cambria" panose="02040503050406030204" pitchFamily="18" charset="0"/>
                        </a:rPr>
                        <a:t>ppt</a:t>
                      </a:r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Microsoft PowerPoint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11271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  <a:r>
                        <a:rPr lang="pt-BR" dirty="0" err="1">
                          <a:effectLst/>
                          <a:latin typeface="Cambria" panose="02040503050406030204" pitchFamily="18" charset="0"/>
                        </a:rPr>
                        <a:t>xml</a:t>
                      </a:r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  <a:latin typeface="Cambria" panose="02040503050406030204" pitchFamily="18" charset="0"/>
                        </a:rPr>
                        <a:t>Extensible</a:t>
                      </a:r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dirty="0" err="1">
                          <a:effectLst/>
                          <a:latin typeface="Cambria" panose="02040503050406030204" pitchFamily="18" charset="0"/>
                        </a:rPr>
                        <a:t>Markup</a:t>
                      </a:r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dirty="0" err="1">
                          <a:effectLst/>
                          <a:latin typeface="Cambria" panose="02040503050406030204" pitchFamily="18" charset="0"/>
                        </a:rPr>
                        <a:t>Language</a:t>
                      </a:r>
                      <a:endParaRPr lang="pt-BR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1481013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  <a:r>
                        <a:rPr lang="pt-BR" dirty="0" err="1">
                          <a:effectLst/>
                          <a:latin typeface="Cambria" panose="02040503050406030204" pitchFamily="18" charset="0"/>
                        </a:rPr>
                        <a:t>pdf</a:t>
                      </a:r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'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  <a:latin typeface="Cambria" panose="02040503050406030204" pitchFamily="18" charset="0"/>
                        </a:rPr>
                        <a:t>Formato de documento portátil (PDF)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1949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0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520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Tema do Office</vt:lpstr>
      <vt:lpstr>CURSO DE MATLAB DO BÁSICO AO AVANÇADO </vt:lpstr>
      <vt:lpstr>AULA 11: PUBLISH E EDITOR LIVE</vt:lpstr>
      <vt:lpstr>Sumário</vt:lpstr>
      <vt:lpstr>AULA 11-1: COMO GERAR DOCUMENTOS USANDO O PUBLISH DO MATLAB</vt:lpstr>
      <vt:lpstr>O que é o Publish?</vt:lpstr>
      <vt:lpstr>Menu Publish</vt:lpstr>
      <vt:lpstr>Como utilizar o Publish?</vt:lpstr>
      <vt:lpstr>Publish como Função</vt:lpstr>
      <vt:lpstr>Gerando arquivos em diferentes formatos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Mariana Moura</dc:creator>
  <cp:lastModifiedBy>Dell</cp:lastModifiedBy>
  <cp:revision>153</cp:revision>
  <dcterms:created xsi:type="dcterms:W3CDTF">2021-02-23T21:25:09Z</dcterms:created>
  <dcterms:modified xsi:type="dcterms:W3CDTF">2021-06-20T02:17:15Z</dcterms:modified>
</cp:coreProperties>
</file>