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0" r:id="rId2"/>
    <p:sldId id="321" r:id="rId3"/>
    <p:sldId id="301" r:id="rId4"/>
    <p:sldId id="322" r:id="rId5"/>
    <p:sldId id="300" r:id="rId6"/>
    <p:sldId id="309" r:id="rId7"/>
    <p:sldId id="313" r:id="rId8"/>
    <p:sldId id="314" r:id="rId9"/>
    <p:sldId id="315" r:id="rId10"/>
    <p:sldId id="305" r:id="rId11"/>
    <p:sldId id="302" r:id="rId12"/>
    <p:sldId id="316" r:id="rId13"/>
    <p:sldId id="304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6BF32"/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466" autoAdjust="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A6-8B24-4CBB-9860-53633287690C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935A-6041-4CD1-86CA-D52608191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935A-6041-4CD1-86CA-D526081910F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5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 um Live Script no Live Editor?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84" y="1690688"/>
            <a:ext cx="9631919" cy="178949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49" y="2454469"/>
            <a:ext cx="8391141" cy="24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 do Editor Live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59" y="1690688"/>
            <a:ext cx="9505882" cy="50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 do Editor Live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0" y="3198442"/>
            <a:ext cx="9515475" cy="1200150"/>
          </a:xfrm>
          <a:prstGeom prst="rect">
            <a:avLst/>
          </a:prstGeom>
        </p:spPr>
      </p:pic>
      <p:grpSp>
        <p:nvGrpSpPr>
          <p:cNvPr id="30" name="Agrupar 29"/>
          <p:cNvGrpSpPr/>
          <p:nvPr/>
        </p:nvGrpSpPr>
        <p:grpSpPr>
          <a:xfrm>
            <a:off x="8823112" y="4966049"/>
            <a:ext cx="2086511" cy="1168957"/>
            <a:chOff x="7154347" y="1651664"/>
            <a:chExt cx="2086511" cy="1168957"/>
          </a:xfrm>
        </p:grpSpPr>
        <p:grpSp>
          <p:nvGrpSpPr>
            <p:cNvPr id="23" name="Agrupar 22"/>
            <p:cNvGrpSpPr/>
            <p:nvPr/>
          </p:nvGrpSpPr>
          <p:grpSpPr>
            <a:xfrm>
              <a:off x="7154347" y="1651664"/>
              <a:ext cx="2086511" cy="1168957"/>
              <a:chOff x="4664833" y="1506681"/>
              <a:chExt cx="2086511" cy="11689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5" name="Retângulo com Único Canto Aparado 14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5" name="Retângulo 24"/>
            <p:cNvSpPr/>
            <p:nvPr/>
          </p:nvSpPr>
          <p:spPr>
            <a:xfrm>
              <a:off x="7496105" y="1783852"/>
              <a:ext cx="14763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ambria" panose="02040503050406030204" pitchFamily="18" charset="0"/>
                </a:rPr>
                <a:t>Executar/rodar o código inteiro, seções, parar, depuração de códigos. </a:t>
              </a: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1216258" y="5008006"/>
            <a:ext cx="2086511" cy="1168957"/>
            <a:chOff x="2242665" y="4746064"/>
            <a:chExt cx="2086511" cy="1168957"/>
          </a:xfrm>
        </p:grpSpPr>
        <p:grpSp>
          <p:nvGrpSpPr>
            <p:cNvPr id="26" name="Agrupar 25"/>
            <p:cNvGrpSpPr/>
            <p:nvPr/>
          </p:nvGrpSpPr>
          <p:grpSpPr>
            <a:xfrm>
              <a:off x="2242665" y="4746064"/>
              <a:ext cx="2086511" cy="1168957"/>
              <a:chOff x="4664833" y="1506681"/>
              <a:chExt cx="2086511" cy="1168957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8" name="Retângulo com Único Canto Aparado 27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" name="Retângulo 28"/>
            <p:cNvSpPr/>
            <p:nvPr/>
          </p:nvSpPr>
          <p:spPr>
            <a:xfrm>
              <a:off x="2488297" y="5016114"/>
              <a:ext cx="16734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ambria" panose="02040503050406030204" pitchFamily="18" charset="0"/>
                </a:rPr>
                <a:t>Criação, abertura e salvamento do arquivo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4982994" y="5034809"/>
            <a:ext cx="2086511" cy="1169797"/>
            <a:chOff x="7154347" y="1651664"/>
            <a:chExt cx="2086511" cy="1169797"/>
          </a:xfrm>
        </p:grpSpPr>
        <p:grpSp>
          <p:nvGrpSpPr>
            <p:cNvPr id="32" name="Agrupar 31"/>
            <p:cNvGrpSpPr/>
            <p:nvPr/>
          </p:nvGrpSpPr>
          <p:grpSpPr>
            <a:xfrm>
              <a:off x="7154347" y="1651664"/>
              <a:ext cx="2086511" cy="1168957"/>
              <a:chOff x="4664833" y="1506681"/>
              <a:chExt cx="2086511" cy="1168957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Retângulo com Único Canto Aparado 34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3" name="Retângulo 32"/>
            <p:cNvSpPr/>
            <p:nvPr/>
          </p:nvSpPr>
          <p:spPr>
            <a:xfrm>
              <a:off x="7534672" y="1698077"/>
              <a:ext cx="1476375" cy="1123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100" dirty="0">
                  <a:latin typeface="Cambria" panose="02040503050406030204" pitchFamily="18" charset="0"/>
                </a:rPr>
                <a:t>Adição de códigos, botões deslizantes, botões de click, </a:t>
              </a:r>
              <a:r>
                <a:rPr lang="pt-BR" sz="1100" dirty="0" err="1">
                  <a:latin typeface="Cambria" panose="02040503050406030204" pitchFamily="18" charset="0"/>
                </a:rPr>
                <a:t>check</a:t>
              </a:r>
              <a:r>
                <a:rPr lang="pt-BR" sz="1100" dirty="0">
                  <a:latin typeface="Cambria" panose="02040503050406030204" pitchFamily="18" charset="0"/>
                </a:rPr>
                <a:t> box, criação de cabeçalhos, títulos e subtítulos</a:t>
              </a:r>
              <a:r>
                <a:rPr lang="pt-BR" sz="1200" dirty="0" smtClean="0">
                  <a:latin typeface="Cambria" panose="02040503050406030204" pitchFamily="18" charset="0"/>
                </a:rPr>
                <a:t>.</a:t>
              </a:r>
              <a:endParaRPr lang="pt-BR" sz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7264021" y="1625339"/>
            <a:ext cx="2086511" cy="1168957"/>
            <a:chOff x="7154347" y="1651664"/>
            <a:chExt cx="2086511" cy="1168957"/>
          </a:xfrm>
        </p:grpSpPr>
        <p:grpSp>
          <p:nvGrpSpPr>
            <p:cNvPr id="38" name="Agrupar 37"/>
            <p:cNvGrpSpPr/>
            <p:nvPr/>
          </p:nvGrpSpPr>
          <p:grpSpPr>
            <a:xfrm>
              <a:off x="7154347" y="1651664"/>
              <a:ext cx="2086511" cy="1168957"/>
              <a:chOff x="4664833" y="1506681"/>
              <a:chExt cx="2086511" cy="1168957"/>
            </a:xfrm>
          </p:grpSpPr>
          <p:sp>
            <p:nvSpPr>
              <p:cNvPr id="40" name="Retângulo 39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1" name="Retângulo com Único Canto Aparado 40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7496105" y="1783852"/>
              <a:ext cx="1476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ambria" panose="02040503050406030204" pitchFamily="18" charset="0"/>
                </a:rPr>
                <a:t>Comentários, </a:t>
              </a:r>
              <a:r>
                <a:rPr lang="pt-BR" sz="1200" dirty="0" smtClean="0">
                  <a:latin typeface="Cambria" panose="02040503050406030204" pitchFamily="18" charset="0"/>
                </a:rPr>
                <a:t>seções, </a:t>
              </a:r>
              <a:r>
                <a:rPr lang="pt-BR" sz="1200" dirty="0" err="1">
                  <a:latin typeface="Cambria" panose="02040503050406030204" pitchFamily="18" charset="0"/>
                </a:rPr>
                <a:t>identação</a:t>
              </a:r>
              <a:r>
                <a:rPr lang="pt-BR" sz="1200" dirty="0">
                  <a:latin typeface="Cambria" panose="02040503050406030204" pitchFamily="18" charset="0"/>
                </a:rPr>
                <a:t> do código.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2961011" y="1611938"/>
            <a:ext cx="2086511" cy="1168957"/>
            <a:chOff x="7154347" y="1651664"/>
            <a:chExt cx="2086511" cy="1168957"/>
          </a:xfrm>
        </p:grpSpPr>
        <p:grpSp>
          <p:nvGrpSpPr>
            <p:cNvPr id="43" name="Agrupar 42"/>
            <p:cNvGrpSpPr/>
            <p:nvPr/>
          </p:nvGrpSpPr>
          <p:grpSpPr>
            <a:xfrm>
              <a:off x="7154347" y="1651664"/>
              <a:ext cx="2086511" cy="1168957"/>
              <a:chOff x="4664833" y="1506681"/>
              <a:chExt cx="2086511" cy="1168957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4664833" y="1533484"/>
                <a:ext cx="2021983" cy="114215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etângulo com Único Canto Aparado 45"/>
              <p:cNvSpPr/>
              <p:nvPr/>
            </p:nvSpPr>
            <p:spPr>
              <a:xfrm>
                <a:off x="4738215" y="1506681"/>
                <a:ext cx="2013129" cy="1095375"/>
              </a:xfrm>
              <a:prstGeom prst="snip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4" name="Retângulo 43"/>
            <p:cNvSpPr/>
            <p:nvPr/>
          </p:nvSpPr>
          <p:spPr>
            <a:xfrm>
              <a:off x="7496105" y="1783852"/>
              <a:ext cx="14763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ambria" panose="02040503050406030204" pitchFamily="18" charset="0"/>
                </a:rPr>
                <a:t>Adição de texto, formatação, criação de cabeçalhos, títulos e subtítulos</a:t>
              </a:r>
              <a:r>
                <a:rPr lang="pt-BR" sz="1200" dirty="0" smtClean="0">
                  <a:latin typeface="Cambria" panose="02040503050406030204" pitchFamily="18" charset="0"/>
                </a:rPr>
                <a:t>.</a:t>
              </a:r>
              <a:endParaRPr lang="pt-BR" sz="12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363" y="507068"/>
            <a:ext cx="10884568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Ambiente Live Script e ambiente de Script </a:t>
            </a:r>
            <a:r>
              <a:rPr lang="pt-BR" sz="32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simples</a:t>
            </a:r>
            <a:endParaRPr lang="pt-BR" sz="3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363" y="1668857"/>
            <a:ext cx="10515600" cy="4115688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Os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live scripts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as funções 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live diferem </a:t>
            </a: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dos scripts e funções de código simples de várias maneiras. Esta tabela resume as principais diferenças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1099"/>
              </p:ext>
            </p:extLst>
          </p:nvPr>
        </p:nvGraphicFramePr>
        <p:xfrm>
          <a:off x="1024689" y="2575248"/>
          <a:ext cx="10391274" cy="41275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5640">
                  <a:extLst>
                    <a:ext uri="{9D8B030D-6E8A-4147-A177-3AD203B41FA5}">
                      <a16:colId xmlns:a16="http://schemas.microsoft.com/office/drawing/2014/main" val="3080553259"/>
                    </a:ext>
                  </a:extLst>
                </a:gridCol>
                <a:gridCol w="4641876">
                  <a:extLst>
                    <a:ext uri="{9D8B030D-6E8A-4147-A177-3AD203B41FA5}">
                      <a16:colId xmlns:a16="http://schemas.microsoft.com/office/drawing/2014/main" val="218792829"/>
                    </a:ext>
                  </a:extLst>
                </a:gridCol>
                <a:gridCol w="3463758">
                  <a:extLst>
                    <a:ext uri="{9D8B030D-6E8A-4147-A177-3AD203B41FA5}">
                      <a16:colId xmlns:a16="http://schemas.microsoft.com/office/drawing/2014/main" val="3342236842"/>
                    </a:ext>
                  </a:extLst>
                </a:gridCol>
              </a:tblGrid>
              <a:tr h="539804">
                <a:tc>
                  <a:txBody>
                    <a:bodyPr/>
                    <a:lstStyle/>
                    <a:p>
                      <a:pPr algn="l" fontAlgn="ctr"/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57150" marB="571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dirty="0" smtClean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</a:rPr>
                        <a:t>Live</a:t>
                      </a:r>
                      <a:r>
                        <a:rPr lang="pt-BR" sz="1600" b="1" baseline="0" dirty="0" smtClean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</a:rPr>
                        <a:t> scripts e funções live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57150" marB="571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dirty="0" smtClean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</a:rPr>
                        <a:t>Script</a:t>
                      </a:r>
                      <a:r>
                        <a:rPr lang="pt-BR" sz="1600" b="1" baseline="0" dirty="0" smtClean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</a:rPr>
                        <a:t> de códigos simples</a:t>
                      </a:r>
                      <a:endParaRPr lang="pt-BR" sz="1600" b="1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57150" marB="57150" anchor="ctr"/>
                </a:tc>
                <a:extLst>
                  <a:ext uri="{0D108BD9-81ED-4DB2-BD59-A6C34878D82A}">
                    <a16:rowId xmlns:a16="http://schemas.microsoft.com/office/drawing/2014/main" val="2715266495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latin typeface="Cambria" panose="02040503050406030204" pitchFamily="18" charset="0"/>
                        </a:rPr>
                        <a:t>Formato de arquivo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Formato de arquivo Live </a:t>
                      </a:r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Code</a:t>
                      </a:r>
                      <a:r>
                        <a:rPr lang="pt-BR" sz="1600" dirty="0" smtClean="0">
                          <a:latin typeface="Cambria" panose="02040503050406030204" pitchFamily="18" charset="0"/>
                        </a:rPr>
                        <a:t> 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Formato de arquivo de texto simples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1124361128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latin typeface="Cambria" panose="02040503050406030204" pitchFamily="18" charset="0"/>
                        </a:rPr>
                        <a:t>Extensão de arquivo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mlx</a:t>
                      </a:r>
                      <a:endParaRPr lang="pt-BR" sz="1600" b="0" i="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latin typeface="Cambria" panose="02040503050406030204" pitchFamily="18" charset="0"/>
                        </a:rPr>
                        <a:t>.m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21324860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latin typeface="Cambria" panose="02040503050406030204" pitchFamily="18" charset="0"/>
                        </a:rPr>
                        <a:t>Display de saída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Com o código no Live Editor (somente scripts live)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Na janela de comando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976383366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latin typeface="Cambria" panose="02040503050406030204" pitchFamily="18" charset="0"/>
                        </a:rPr>
                        <a:t>Formatação de Texto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latin typeface="Cambria" panose="02040503050406030204" pitchFamily="18" charset="0"/>
                        </a:rPr>
                        <a:t>Adicione </a:t>
                      </a:r>
                      <a:r>
                        <a:rPr lang="pt-BR" sz="1600" dirty="0">
                          <a:effectLst/>
                          <a:latin typeface="Cambria" panose="02040503050406030204" pitchFamily="18" charset="0"/>
                        </a:rPr>
                        <a:t>e visualize o texto formatado no Live Editor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Use a marcação de publicação para adicionar texto formatado, publique para visualizar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11271021"/>
                  </a:ext>
                </a:extLst>
              </a:tr>
              <a:tr h="1417832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  <a:latin typeface="Cambria" panose="02040503050406030204" pitchFamily="18" charset="0"/>
                        </a:rPr>
                        <a:t>Representação visual</a:t>
                      </a:r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endParaRPr lang="pt-BR" sz="1600" dirty="0" smtClean="0"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l" fontAlgn="t"/>
                      <a:endParaRPr lang="pt-BR" sz="1600" dirty="0" smtClean="0"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l" fontAlgn="t"/>
                      <a:endParaRPr lang="pt-BR" sz="1600" dirty="0" smtClean="0"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l" fontAlgn="t"/>
                      <a:endParaRPr lang="pt-BR" sz="1600" dirty="0" smtClean="0">
                        <a:effectLst/>
                        <a:latin typeface="Cambria" panose="02040503050406030204" pitchFamily="18" charset="0"/>
                      </a:endParaRPr>
                    </a:p>
                    <a:p>
                      <a:pPr algn="l" fontAlgn="t"/>
                      <a:endParaRPr lang="pt-BR" sz="1600" dirty="0" smtClean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1481013230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80" y="5476689"/>
            <a:ext cx="2333765" cy="1226128"/>
          </a:xfrm>
          <a:prstGeom prst="rect">
            <a:avLst/>
          </a:prstGeom>
          <a:ln>
            <a:solidFill>
              <a:srgbClr val="E6BF32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305" y="5460763"/>
            <a:ext cx="1957438" cy="1257980"/>
          </a:xfrm>
          <a:prstGeom prst="rect">
            <a:avLst/>
          </a:prstGeom>
          <a:ln>
            <a:solidFill>
              <a:srgbClr val="E6BF32"/>
            </a:solidFill>
          </a:ln>
        </p:spPr>
      </p:pic>
    </p:spTree>
    <p:extLst>
      <p:ext uri="{BB962C8B-B14F-4D97-AF65-F5344CB8AC3E}">
        <p14:creationId xmlns:p14="http://schemas.microsoft.com/office/powerpoint/2010/main" val="35678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11: PUBLISH E EDITOR LIVE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" y="5167731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</a:t>
            </a:r>
            <a:r>
              <a:rPr lang="pt-BR" sz="28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Mariana</a:t>
            </a:r>
            <a:endParaRPr lang="pt-BR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11-2: COMO GERAR DOCUMENTOS USANDO O EDITOR LIVE NO MATLAB</a:t>
            </a:r>
            <a:endParaRPr lang="pt-BR" sz="4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880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Sumário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Editor Live e Live Script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</a:t>
            </a:r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é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Como criar um Live Script no Live Editor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lvl="1" algn="just"/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 do Editor Live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Ambiente Live Script e ambiente de Script de códigos </a:t>
            </a:r>
            <a:r>
              <a:rPr lang="pt-BR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simples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739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é o Editor Live?</a:t>
            </a:r>
            <a:endParaRPr lang="pt-BR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7794"/>
            <a:ext cx="10515600" cy="4289169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Ambiente que permite combinar códigos, saídas, textos, imagens, hiperlinks e equações. Permite a visualização da saída ao lado do código que a gerou.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pt-BR" sz="24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rincipais vantagens de se usar o Editor Live: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Criar um notebook executável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Compartilhar seu trabalho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Obter seus resultados mais rapidamente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FF00"/>
                </a:solidFill>
                <a:latin typeface="Cambria" panose="02040503050406030204" pitchFamily="18" charset="0"/>
              </a:rPr>
              <a:t>Concluir as etapas de forma interativa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61" y="3482319"/>
            <a:ext cx="3895725" cy="21763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40060"/>
            <a:ext cx="3659627" cy="20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7603958" y="2155352"/>
            <a:ext cx="3790440" cy="2994162"/>
          </a:xfrm>
          <a:prstGeom prst="rect">
            <a:avLst/>
          </a:prstGeom>
          <a:solidFill>
            <a:srgbClr val="E6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edondar Retângulo em um Canto Diagonal 14"/>
          <p:cNvSpPr/>
          <p:nvPr/>
        </p:nvSpPr>
        <p:spPr>
          <a:xfrm>
            <a:off x="697832" y="2406316"/>
            <a:ext cx="5426242" cy="2462312"/>
          </a:xfrm>
          <a:prstGeom prst="round2DiagRect">
            <a:avLst>
              <a:gd name="adj1" fmla="val 41922"/>
              <a:gd name="adj2" fmla="val 0"/>
            </a:avLst>
          </a:prstGeom>
          <a:solidFill>
            <a:srgbClr val="E6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é o Editor Live?</a:t>
            </a:r>
            <a:endParaRPr lang="pt-BR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com Canto Diagonal Aparado 3"/>
          <p:cNvSpPr/>
          <p:nvPr/>
        </p:nvSpPr>
        <p:spPr>
          <a:xfrm>
            <a:off x="884972" y="2614267"/>
            <a:ext cx="5454993" cy="2032348"/>
          </a:xfrm>
          <a:prstGeom prst="round2DiagRect">
            <a:avLst>
              <a:gd name="adj1" fmla="val 42610"/>
              <a:gd name="adj2" fmla="val 0"/>
            </a:avLst>
          </a:prstGeom>
          <a:solidFill>
            <a:schemeClr val="bg1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Criar um notebook executável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Compartilhar seu trabalho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Obter seus resultados </a:t>
            </a:r>
            <a:r>
              <a:rPr lang="pt-BR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mais rapidamente</a:t>
            </a:r>
            <a:endParaRPr lang="pt-BR" sz="2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Concluir as etapas de forma </a:t>
            </a:r>
            <a:r>
              <a:rPr lang="pt-BR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interativa</a:t>
            </a:r>
            <a:endParaRPr lang="pt-BR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7867977" y="2061567"/>
            <a:ext cx="3658093" cy="2807061"/>
          </a:xfrm>
          <a:prstGeom prst="snip1Rect">
            <a:avLst>
              <a:gd name="adj" fmla="val 21389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Crie scripts que combinam código, </a:t>
            </a:r>
            <a:r>
              <a:rPr lang="pt-B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saída, </a:t>
            </a: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texto </a:t>
            </a:r>
            <a:r>
              <a:rPr lang="pt-B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formatado,</a:t>
            </a: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 cabeçalhos, imagens, equações e hiperlinks</a:t>
            </a:r>
            <a:r>
              <a:rPr lang="pt-B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 </a:t>
            </a:r>
            <a:endParaRPr lang="pt-BR" sz="1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Divida </a:t>
            </a: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o código em seções gerenciáveis ​​que podem ser executadas de forma independente</a:t>
            </a:r>
            <a:r>
              <a:rPr lang="pt-B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 Visualize a saída e as visualizações ao lado do código que as produziu</a:t>
            </a:r>
            <a:r>
              <a:rPr lang="pt-B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pt-BR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7603958" y="2155352"/>
            <a:ext cx="3790440" cy="2994162"/>
          </a:xfrm>
          <a:prstGeom prst="rect">
            <a:avLst/>
          </a:prstGeom>
          <a:solidFill>
            <a:srgbClr val="E6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edondar Retângulo em um Canto Diagonal 14"/>
          <p:cNvSpPr/>
          <p:nvPr/>
        </p:nvSpPr>
        <p:spPr>
          <a:xfrm>
            <a:off x="697832" y="2406316"/>
            <a:ext cx="5426242" cy="2462312"/>
          </a:xfrm>
          <a:prstGeom prst="round2DiagRect">
            <a:avLst>
              <a:gd name="adj1" fmla="val 41922"/>
              <a:gd name="adj2" fmla="val 0"/>
            </a:avLst>
          </a:prstGeom>
          <a:solidFill>
            <a:srgbClr val="E6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é o Editor Live?</a:t>
            </a:r>
            <a:endParaRPr lang="pt-BR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com Canto Diagonal Aparado 3"/>
          <p:cNvSpPr/>
          <p:nvPr/>
        </p:nvSpPr>
        <p:spPr>
          <a:xfrm>
            <a:off x="884972" y="2614267"/>
            <a:ext cx="5454993" cy="2032348"/>
          </a:xfrm>
          <a:prstGeom prst="round2DiagRect">
            <a:avLst>
              <a:gd name="adj1" fmla="val 42610"/>
              <a:gd name="adj2" fmla="val 0"/>
            </a:avLst>
          </a:prstGeom>
          <a:solidFill>
            <a:schemeClr val="bg1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Criar um notebook executável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Compartilhar seu trabalho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Obter seus resultados mais rapidamente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Concluir as etapas de forma interativa</a:t>
            </a: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7867977" y="2061567"/>
            <a:ext cx="3658093" cy="2807061"/>
          </a:xfrm>
          <a:prstGeom prst="snip1Rect">
            <a:avLst>
              <a:gd name="adj" fmla="val 21389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latin typeface="Cambria" panose="02040503050406030204" pitchFamily="18" charset="0"/>
              </a:rPr>
              <a:t>Publique scripts ativos como HTML, PDF, </a:t>
            </a:r>
            <a:r>
              <a:rPr lang="pt-BR" sz="1400" dirty="0" err="1">
                <a:latin typeface="Cambria" panose="02040503050406030204" pitchFamily="18" charset="0"/>
              </a:rPr>
              <a:t>LaTeX</a:t>
            </a:r>
            <a:r>
              <a:rPr lang="pt-BR" sz="1400" dirty="0">
                <a:latin typeface="Cambria" panose="02040503050406030204" pitchFamily="18" charset="0"/>
              </a:rPr>
              <a:t> ou Microsoft Word.</a:t>
            </a:r>
            <a:endParaRPr lang="pt-BR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7603958" y="2155352"/>
            <a:ext cx="3790440" cy="2994162"/>
          </a:xfrm>
          <a:prstGeom prst="rect">
            <a:avLst/>
          </a:prstGeom>
          <a:solidFill>
            <a:srgbClr val="E6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edondar Retângulo em um Canto Diagonal 14"/>
          <p:cNvSpPr/>
          <p:nvPr/>
        </p:nvSpPr>
        <p:spPr>
          <a:xfrm>
            <a:off x="697832" y="2406316"/>
            <a:ext cx="5426242" cy="2462312"/>
          </a:xfrm>
          <a:prstGeom prst="round2DiagRect">
            <a:avLst>
              <a:gd name="adj1" fmla="val 41922"/>
              <a:gd name="adj2" fmla="val 0"/>
            </a:avLst>
          </a:prstGeom>
          <a:solidFill>
            <a:srgbClr val="E6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é o Editor Live?</a:t>
            </a:r>
            <a:endParaRPr lang="pt-BR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com Canto Diagonal Aparado 3"/>
          <p:cNvSpPr/>
          <p:nvPr/>
        </p:nvSpPr>
        <p:spPr>
          <a:xfrm>
            <a:off x="884972" y="2614267"/>
            <a:ext cx="5454993" cy="2032348"/>
          </a:xfrm>
          <a:prstGeom prst="round2DiagRect">
            <a:avLst>
              <a:gd name="adj1" fmla="val 42610"/>
              <a:gd name="adj2" fmla="val 0"/>
            </a:avLst>
          </a:prstGeom>
          <a:solidFill>
            <a:schemeClr val="bg1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Criar um notebook executável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Compartilhar seu trabalho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Obter seus resultados mais rapidamente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Concluir as etapas de forma interativa</a:t>
            </a: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7867977" y="2061567"/>
            <a:ext cx="3658093" cy="2807061"/>
          </a:xfrm>
          <a:prstGeom prst="snip1Rect">
            <a:avLst>
              <a:gd name="adj" fmla="val 21389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Use ferramentas interativas para explorar figuras e tabelas na saída. Em seguida, obtenha o código gerado automaticamente para reproduzir suas alterações. 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Use o depurador totalmente integrado para solucionar problemas de seu código</a:t>
            </a:r>
            <a:r>
              <a:rPr lang="pt-BR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pt-BR" sz="1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7603958" y="2155352"/>
            <a:ext cx="3790440" cy="2994162"/>
          </a:xfrm>
          <a:prstGeom prst="rect">
            <a:avLst/>
          </a:prstGeom>
          <a:solidFill>
            <a:srgbClr val="E6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edondar Retângulo em um Canto Diagonal 14"/>
          <p:cNvSpPr/>
          <p:nvPr/>
        </p:nvSpPr>
        <p:spPr>
          <a:xfrm>
            <a:off x="697832" y="2406316"/>
            <a:ext cx="5426242" cy="2462312"/>
          </a:xfrm>
          <a:prstGeom prst="round2DiagRect">
            <a:avLst>
              <a:gd name="adj1" fmla="val 41922"/>
              <a:gd name="adj2" fmla="val 0"/>
            </a:avLst>
          </a:prstGeom>
          <a:solidFill>
            <a:srgbClr val="E6B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é o Editor Live?</a:t>
            </a:r>
            <a:endParaRPr lang="pt-BR" sz="4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24" y="365125"/>
            <a:ext cx="2159382" cy="7637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com Canto Diagonal Aparado 3"/>
          <p:cNvSpPr/>
          <p:nvPr/>
        </p:nvSpPr>
        <p:spPr>
          <a:xfrm>
            <a:off x="884972" y="2614267"/>
            <a:ext cx="5454993" cy="2032348"/>
          </a:xfrm>
          <a:prstGeom prst="round2DiagRect">
            <a:avLst>
              <a:gd name="adj1" fmla="val 42610"/>
              <a:gd name="adj2" fmla="val 0"/>
            </a:avLst>
          </a:prstGeom>
          <a:solidFill>
            <a:schemeClr val="bg1"/>
          </a:solidFill>
          <a:ln w="28575"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Criar um notebook executável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Compartilhar seu trabalho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Cambria" panose="02040503050406030204" pitchFamily="18" charset="0"/>
              </a:rPr>
              <a:t>Obter seus resultados mais rapidamente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Concluir as etapas de forma interativa</a:t>
            </a: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7867977" y="2061567"/>
            <a:ext cx="3658093" cy="2807061"/>
          </a:xfrm>
          <a:prstGeom prst="snip1Rect">
            <a:avLst>
              <a:gd name="adj" fmla="val 21389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Use o </a:t>
            </a:r>
            <a:r>
              <a:rPr lang="pt-BR" sz="1400" dirty="0" err="1">
                <a:solidFill>
                  <a:schemeClr val="tx1"/>
                </a:solidFill>
                <a:latin typeface="Cambria" panose="02040503050406030204" pitchFamily="18" charset="0"/>
              </a:rPr>
              <a:t>Tasks</a:t>
            </a: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 no Live Editor para concluir as etapas de sua análise. 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mbria" panose="02040503050406030204" pitchFamily="18" charset="0"/>
              </a:rPr>
              <a:t>Explore parâmetros e opções interativamente e veja os resultados imediatamente.</a:t>
            </a:r>
          </a:p>
        </p:txBody>
      </p:sp>
    </p:spTree>
    <p:extLst>
      <p:ext uri="{BB962C8B-B14F-4D97-AF65-F5344CB8AC3E}">
        <p14:creationId xmlns:p14="http://schemas.microsoft.com/office/powerpoint/2010/main" val="33323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517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Tema do Office</vt:lpstr>
      <vt:lpstr>CURSO DE MATLAB DO BÁSICO AO AVANÇADO </vt:lpstr>
      <vt:lpstr>AULA 11: PUBLISH E EDITOR LIVE</vt:lpstr>
      <vt:lpstr>AULA 11-2: COMO GERAR DOCUMENTOS USANDO O EDITOR LIVE NO MATLAB</vt:lpstr>
      <vt:lpstr>Sumário</vt:lpstr>
      <vt:lpstr>O que é o Editor Live?</vt:lpstr>
      <vt:lpstr>O que é o Editor Live?</vt:lpstr>
      <vt:lpstr>O que é o Editor Live?</vt:lpstr>
      <vt:lpstr>O que é o Editor Live?</vt:lpstr>
      <vt:lpstr>O que é o Editor Live?</vt:lpstr>
      <vt:lpstr>Como criar um Live Script no Live Editor?</vt:lpstr>
      <vt:lpstr>Interface do Editor Live</vt:lpstr>
      <vt:lpstr>Interface do Editor Live</vt:lpstr>
      <vt:lpstr>Ambiente Live Script e ambiente de Script simples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Mariana Moura</dc:creator>
  <cp:lastModifiedBy>Dell</cp:lastModifiedBy>
  <cp:revision>153</cp:revision>
  <dcterms:created xsi:type="dcterms:W3CDTF">2021-02-23T21:25:09Z</dcterms:created>
  <dcterms:modified xsi:type="dcterms:W3CDTF">2021-06-20T02:17:44Z</dcterms:modified>
</cp:coreProperties>
</file>