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61" r:id="rId4"/>
    <p:sldId id="269" r:id="rId5"/>
    <p:sldId id="283" r:id="rId6"/>
    <p:sldId id="288" r:id="rId7"/>
    <p:sldId id="301" r:id="rId8"/>
    <p:sldId id="300" r:id="rId9"/>
    <p:sldId id="302" r:id="rId10"/>
    <p:sldId id="292" r:id="rId11"/>
    <p:sldId id="304" r:id="rId12"/>
    <p:sldId id="296" r:id="rId13"/>
    <p:sldId id="303" r:id="rId14"/>
    <p:sldId id="298" r:id="rId15"/>
    <p:sldId id="305" r:id="rId16"/>
    <p:sldId id="270"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20041"/>
    <a:srgbClr val="000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3" autoAdjust="0"/>
    <p:restoredTop sz="94660"/>
  </p:normalViewPr>
  <p:slideViewPr>
    <p:cSldViewPr snapToGrid="0">
      <p:cViewPr varScale="1">
        <p:scale>
          <a:sx n="70" d="100"/>
          <a:sy n="70" d="100"/>
        </p:scale>
        <p:origin x="4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84BD1-7148-46D6-B8E5-2F7BC9C693B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1E298AF-BE75-4A1D-B18F-F7A34E361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593EF4B-BBF7-494B-9F8B-6C943706B07E}"/>
              </a:ext>
            </a:extLst>
          </p:cNvPr>
          <p:cNvSpPr>
            <a:spLocks noGrp="1"/>
          </p:cNvSpPr>
          <p:nvPr>
            <p:ph type="dt" sz="half" idx="10"/>
          </p:nvPr>
        </p:nvSpPr>
        <p:spPr/>
        <p:txBody>
          <a:bodyPr/>
          <a:lstStyle/>
          <a:p>
            <a:fld id="{A8EDC65B-2734-4A88-9942-6F778C5C54A3}" type="datetimeFigureOut">
              <a:rPr lang="pt-BR" smtClean="0"/>
              <a:t>06/05/2021</a:t>
            </a:fld>
            <a:endParaRPr lang="pt-BR"/>
          </a:p>
        </p:txBody>
      </p:sp>
      <p:sp>
        <p:nvSpPr>
          <p:cNvPr id="5" name="Espaço Reservado para Rodapé 4">
            <a:extLst>
              <a:ext uri="{FF2B5EF4-FFF2-40B4-BE49-F238E27FC236}">
                <a16:creationId xmlns:a16="http://schemas.microsoft.com/office/drawing/2014/main" id="{EC715849-94F5-4D66-8ACE-F5123BD317F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16D69FA-F482-45B9-A409-1FB0AE61F4DD}"/>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177348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FA896-E7C1-40E5-8223-11573BC8B0D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7FE25B9-CFC4-4817-BDBF-28CBACBBA67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DF67F4B-D56E-4B1F-96FD-CA2AAF555F56}"/>
              </a:ext>
            </a:extLst>
          </p:cNvPr>
          <p:cNvSpPr>
            <a:spLocks noGrp="1"/>
          </p:cNvSpPr>
          <p:nvPr>
            <p:ph type="dt" sz="half" idx="10"/>
          </p:nvPr>
        </p:nvSpPr>
        <p:spPr/>
        <p:txBody>
          <a:bodyPr/>
          <a:lstStyle/>
          <a:p>
            <a:fld id="{A8EDC65B-2734-4A88-9942-6F778C5C54A3}" type="datetimeFigureOut">
              <a:rPr lang="pt-BR" smtClean="0"/>
              <a:t>06/05/2021</a:t>
            </a:fld>
            <a:endParaRPr lang="pt-BR"/>
          </a:p>
        </p:txBody>
      </p:sp>
      <p:sp>
        <p:nvSpPr>
          <p:cNvPr id="5" name="Espaço Reservado para Rodapé 4">
            <a:extLst>
              <a:ext uri="{FF2B5EF4-FFF2-40B4-BE49-F238E27FC236}">
                <a16:creationId xmlns:a16="http://schemas.microsoft.com/office/drawing/2014/main" id="{C3A14B70-9C3E-4A32-ACB9-97E39D4AFE5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0DB330-E5EC-4938-B8FA-448267837E02}"/>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30827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BDCBE5-7E49-44CA-9A68-21E628A78CB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84C162B-715C-4FC1-8C6E-157F655E11F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6078213-453B-4472-A2D3-463DD2781A07}"/>
              </a:ext>
            </a:extLst>
          </p:cNvPr>
          <p:cNvSpPr>
            <a:spLocks noGrp="1"/>
          </p:cNvSpPr>
          <p:nvPr>
            <p:ph type="dt" sz="half" idx="10"/>
          </p:nvPr>
        </p:nvSpPr>
        <p:spPr/>
        <p:txBody>
          <a:bodyPr/>
          <a:lstStyle/>
          <a:p>
            <a:fld id="{A8EDC65B-2734-4A88-9942-6F778C5C54A3}" type="datetimeFigureOut">
              <a:rPr lang="pt-BR" smtClean="0"/>
              <a:t>06/05/2021</a:t>
            </a:fld>
            <a:endParaRPr lang="pt-BR"/>
          </a:p>
        </p:txBody>
      </p:sp>
      <p:sp>
        <p:nvSpPr>
          <p:cNvPr id="5" name="Espaço Reservado para Rodapé 4">
            <a:extLst>
              <a:ext uri="{FF2B5EF4-FFF2-40B4-BE49-F238E27FC236}">
                <a16:creationId xmlns:a16="http://schemas.microsoft.com/office/drawing/2014/main" id="{212FE650-BEEB-42CF-AD9E-F474F0BAFA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9E76E45-0D6D-45DC-AB5C-FBDB13488A23}"/>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61333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283B6-348D-492D-A051-53D67AC12AB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73237DF-16DF-44DA-930E-A872061CD6F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CF2F142-9150-4B3D-B0BC-C8AC0A1971AA}"/>
              </a:ext>
            </a:extLst>
          </p:cNvPr>
          <p:cNvSpPr>
            <a:spLocks noGrp="1"/>
          </p:cNvSpPr>
          <p:nvPr>
            <p:ph type="dt" sz="half" idx="10"/>
          </p:nvPr>
        </p:nvSpPr>
        <p:spPr/>
        <p:txBody>
          <a:bodyPr/>
          <a:lstStyle/>
          <a:p>
            <a:fld id="{A8EDC65B-2734-4A88-9942-6F778C5C54A3}" type="datetimeFigureOut">
              <a:rPr lang="pt-BR" smtClean="0"/>
              <a:t>06/05/2021</a:t>
            </a:fld>
            <a:endParaRPr lang="pt-BR"/>
          </a:p>
        </p:txBody>
      </p:sp>
      <p:sp>
        <p:nvSpPr>
          <p:cNvPr id="5" name="Espaço Reservado para Rodapé 4">
            <a:extLst>
              <a:ext uri="{FF2B5EF4-FFF2-40B4-BE49-F238E27FC236}">
                <a16:creationId xmlns:a16="http://schemas.microsoft.com/office/drawing/2014/main" id="{33A622F3-DF9A-4BEB-A808-73A3A5A5F29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135504D-B10C-4F0F-B72C-FBB1FA4130E8}"/>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147338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01FE3-22CD-4617-9E18-63DDB9A43A3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6584D7F-3D1C-44F4-AC6A-BD708345F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82385DE-15F3-4CDA-BE91-1A5B5391AC5C}"/>
              </a:ext>
            </a:extLst>
          </p:cNvPr>
          <p:cNvSpPr>
            <a:spLocks noGrp="1"/>
          </p:cNvSpPr>
          <p:nvPr>
            <p:ph type="dt" sz="half" idx="10"/>
          </p:nvPr>
        </p:nvSpPr>
        <p:spPr/>
        <p:txBody>
          <a:bodyPr/>
          <a:lstStyle/>
          <a:p>
            <a:fld id="{A8EDC65B-2734-4A88-9942-6F778C5C54A3}" type="datetimeFigureOut">
              <a:rPr lang="pt-BR" smtClean="0"/>
              <a:t>06/05/2021</a:t>
            </a:fld>
            <a:endParaRPr lang="pt-BR"/>
          </a:p>
        </p:txBody>
      </p:sp>
      <p:sp>
        <p:nvSpPr>
          <p:cNvPr id="5" name="Espaço Reservado para Rodapé 4">
            <a:extLst>
              <a:ext uri="{FF2B5EF4-FFF2-40B4-BE49-F238E27FC236}">
                <a16:creationId xmlns:a16="http://schemas.microsoft.com/office/drawing/2014/main" id="{9F3B9BE8-8984-4A1F-A118-91C83B85C3C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0CCE102-AA16-417A-B28B-992CF97E6DEC}"/>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64225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67898-CD86-48A9-BAA4-5ECE5C58EBD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0284333-45DF-4ACB-AA3E-A1FB3DC6A51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49BB326-7FC2-4EF4-B8BD-CF6AC64F77A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B5FF35E-705D-422F-B9C7-3A779EB077EE}"/>
              </a:ext>
            </a:extLst>
          </p:cNvPr>
          <p:cNvSpPr>
            <a:spLocks noGrp="1"/>
          </p:cNvSpPr>
          <p:nvPr>
            <p:ph type="dt" sz="half" idx="10"/>
          </p:nvPr>
        </p:nvSpPr>
        <p:spPr/>
        <p:txBody>
          <a:bodyPr/>
          <a:lstStyle/>
          <a:p>
            <a:fld id="{A8EDC65B-2734-4A88-9942-6F778C5C54A3}" type="datetimeFigureOut">
              <a:rPr lang="pt-BR" smtClean="0"/>
              <a:t>06/05/2021</a:t>
            </a:fld>
            <a:endParaRPr lang="pt-BR"/>
          </a:p>
        </p:txBody>
      </p:sp>
      <p:sp>
        <p:nvSpPr>
          <p:cNvPr id="6" name="Espaço Reservado para Rodapé 5">
            <a:extLst>
              <a:ext uri="{FF2B5EF4-FFF2-40B4-BE49-F238E27FC236}">
                <a16:creationId xmlns:a16="http://schemas.microsoft.com/office/drawing/2014/main" id="{DD6493CB-1831-4393-970D-D7BFAFDC01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783927C-898A-4A1A-B83B-A55878FE2BD9}"/>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45610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AD227-3499-4C18-B0FA-03BF330819C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5E706C4-03BF-4DFC-93C9-435D08E88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4598F76-ECF3-42F6-8202-87A6225EC4D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B166260-4EF6-403A-9EB9-1FCE2C0B97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637F688-9B9B-4FC4-9BDF-B3CAD9F2191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633B8D2-4083-4F57-A331-37BC48DEF15A}"/>
              </a:ext>
            </a:extLst>
          </p:cNvPr>
          <p:cNvSpPr>
            <a:spLocks noGrp="1"/>
          </p:cNvSpPr>
          <p:nvPr>
            <p:ph type="dt" sz="half" idx="10"/>
          </p:nvPr>
        </p:nvSpPr>
        <p:spPr/>
        <p:txBody>
          <a:bodyPr/>
          <a:lstStyle/>
          <a:p>
            <a:fld id="{A8EDC65B-2734-4A88-9942-6F778C5C54A3}" type="datetimeFigureOut">
              <a:rPr lang="pt-BR" smtClean="0"/>
              <a:t>06/05/2021</a:t>
            </a:fld>
            <a:endParaRPr lang="pt-BR"/>
          </a:p>
        </p:txBody>
      </p:sp>
      <p:sp>
        <p:nvSpPr>
          <p:cNvPr id="8" name="Espaço Reservado para Rodapé 7">
            <a:extLst>
              <a:ext uri="{FF2B5EF4-FFF2-40B4-BE49-F238E27FC236}">
                <a16:creationId xmlns:a16="http://schemas.microsoft.com/office/drawing/2014/main" id="{3257E0E5-3D47-42AE-9518-ACB8FCBFE70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16E6A71-9918-4F04-84C4-4178D505BE45}"/>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99962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74965C-AA38-4F16-B644-CF37419A6B1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8C3D2F2-49EB-487E-82B0-E11C13ACE7BE}"/>
              </a:ext>
            </a:extLst>
          </p:cNvPr>
          <p:cNvSpPr>
            <a:spLocks noGrp="1"/>
          </p:cNvSpPr>
          <p:nvPr>
            <p:ph type="dt" sz="half" idx="10"/>
          </p:nvPr>
        </p:nvSpPr>
        <p:spPr/>
        <p:txBody>
          <a:bodyPr/>
          <a:lstStyle/>
          <a:p>
            <a:fld id="{A8EDC65B-2734-4A88-9942-6F778C5C54A3}" type="datetimeFigureOut">
              <a:rPr lang="pt-BR" smtClean="0"/>
              <a:t>06/05/2021</a:t>
            </a:fld>
            <a:endParaRPr lang="pt-BR"/>
          </a:p>
        </p:txBody>
      </p:sp>
      <p:sp>
        <p:nvSpPr>
          <p:cNvPr id="4" name="Espaço Reservado para Rodapé 3">
            <a:extLst>
              <a:ext uri="{FF2B5EF4-FFF2-40B4-BE49-F238E27FC236}">
                <a16:creationId xmlns:a16="http://schemas.microsoft.com/office/drawing/2014/main" id="{A7E4B511-1A58-4336-BD09-8382CB0D641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3B1F6F6-9CEA-4A2A-B275-ABB99D35C471}"/>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76461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471C056-7B43-4148-A185-8E434D779C00}"/>
              </a:ext>
            </a:extLst>
          </p:cNvPr>
          <p:cNvSpPr>
            <a:spLocks noGrp="1"/>
          </p:cNvSpPr>
          <p:nvPr>
            <p:ph type="dt" sz="half" idx="10"/>
          </p:nvPr>
        </p:nvSpPr>
        <p:spPr/>
        <p:txBody>
          <a:bodyPr/>
          <a:lstStyle/>
          <a:p>
            <a:fld id="{A8EDC65B-2734-4A88-9942-6F778C5C54A3}" type="datetimeFigureOut">
              <a:rPr lang="pt-BR" smtClean="0"/>
              <a:t>06/05/2021</a:t>
            </a:fld>
            <a:endParaRPr lang="pt-BR"/>
          </a:p>
        </p:txBody>
      </p:sp>
      <p:sp>
        <p:nvSpPr>
          <p:cNvPr id="3" name="Espaço Reservado para Rodapé 2">
            <a:extLst>
              <a:ext uri="{FF2B5EF4-FFF2-40B4-BE49-F238E27FC236}">
                <a16:creationId xmlns:a16="http://schemas.microsoft.com/office/drawing/2014/main" id="{F3D6E8BE-DED1-45C8-97CA-03FB7CFAFEA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9894C42-FCFB-4E49-9149-8DB3DEDFD909}"/>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427340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F93F8-4D87-411D-86C4-3DB3196D07B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F96973A-91B0-40C5-ABE8-9C4332B34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201762A-54C8-47AF-88B5-F4980ECCA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50B7A9E-710C-44B5-81A1-4F1C75577E05}"/>
              </a:ext>
            </a:extLst>
          </p:cNvPr>
          <p:cNvSpPr>
            <a:spLocks noGrp="1"/>
          </p:cNvSpPr>
          <p:nvPr>
            <p:ph type="dt" sz="half" idx="10"/>
          </p:nvPr>
        </p:nvSpPr>
        <p:spPr/>
        <p:txBody>
          <a:bodyPr/>
          <a:lstStyle/>
          <a:p>
            <a:fld id="{A8EDC65B-2734-4A88-9942-6F778C5C54A3}" type="datetimeFigureOut">
              <a:rPr lang="pt-BR" smtClean="0"/>
              <a:t>06/05/2021</a:t>
            </a:fld>
            <a:endParaRPr lang="pt-BR"/>
          </a:p>
        </p:txBody>
      </p:sp>
      <p:sp>
        <p:nvSpPr>
          <p:cNvPr id="6" name="Espaço Reservado para Rodapé 5">
            <a:extLst>
              <a:ext uri="{FF2B5EF4-FFF2-40B4-BE49-F238E27FC236}">
                <a16:creationId xmlns:a16="http://schemas.microsoft.com/office/drawing/2014/main" id="{D975A4BC-413D-4101-8D72-3EA43BDCFE6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D4CC791-B2AA-4B93-A8A2-BBB5DFED975B}"/>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423520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4BDBA-AEBB-45C3-B524-12BA7D60818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14FDFA4-FB40-4EE3-8148-FB8F255D8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4F6564D-5604-413B-B04B-D21DC2112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311AC12-20FB-48D2-BA0E-4284376F0F0D}"/>
              </a:ext>
            </a:extLst>
          </p:cNvPr>
          <p:cNvSpPr>
            <a:spLocks noGrp="1"/>
          </p:cNvSpPr>
          <p:nvPr>
            <p:ph type="dt" sz="half" idx="10"/>
          </p:nvPr>
        </p:nvSpPr>
        <p:spPr/>
        <p:txBody>
          <a:bodyPr/>
          <a:lstStyle/>
          <a:p>
            <a:fld id="{A8EDC65B-2734-4A88-9942-6F778C5C54A3}" type="datetimeFigureOut">
              <a:rPr lang="pt-BR" smtClean="0"/>
              <a:t>06/05/2021</a:t>
            </a:fld>
            <a:endParaRPr lang="pt-BR"/>
          </a:p>
        </p:txBody>
      </p:sp>
      <p:sp>
        <p:nvSpPr>
          <p:cNvPr id="6" name="Espaço Reservado para Rodapé 5">
            <a:extLst>
              <a:ext uri="{FF2B5EF4-FFF2-40B4-BE49-F238E27FC236}">
                <a16:creationId xmlns:a16="http://schemas.microsoft.com/office/drawing/2014/main" id="{CF32FDCA-A578-4971-A4F4-99C5FAA9CBC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F0BFFF0-84D3-40D0-B9BA-69D624C20AA2}"/>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4543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5EC8E54-F178-4A5F-A599-1199358385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DC8B809-94DF-4F67-BA17-BBF4417E7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97EF1C1-F8D2-47AE-B9FA-1B60BD216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DC65B-2734-4A88-9942-6F778C5C54A3}" type="datetimeFigureOut">
              <a:rPr lang="pt-BR" smtClean="0"/>
              <a:t>06/05/2021</a:t>
            </a:fld>
            <a:endParaRPr lang="pt-BR"/>
          </a:p>
        </p:txBody>
      </p:sp>
      <p:sp>
        <p:nvSpPr>
          <p:cNvPr id="5" name="Espaço Reservado para Rodapé 4">
            <a:extLst>
              <a:ext uri="{FF2B5EF4-FFF2-40B4-BE49-F238E27FC236}">
                <a16:creationId xmlns:a16="http://schemas.microsoft.com/office/drawing/2014/main" id="{41624AB0-CED9-4224-A6A0-4F411619F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83094BA-493F-4D60-A6C2-EAEDB3E4A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4B0A4-DD2F-42F7-A6F4-78B2866773CE}" type="slidenum">
              <a:rPr lang="pt-BR" smtClean="0"/>
              <a:t>‹nº›</a:t>
            </a:fld>
            <a:endParaRPr lang="pt-BR"/>
          </a:p>
        </p:txBody>
      </p:sp>
    </p:spTree>
    <p:extLst>
      <p:ext uri="{BB962C8B-B14F-4D97-AF65-F5344CB8AC3E}">
        <p14:creationId xmlns:p14="http://schemas.microsoft.com/office/powerpoint/2010/main" val="170877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10140" y="2192729"/>
            <a:ext cx="10571720" cy="2735056"/>
          </a:xfrm>
        </p:spPr>
        <p:txBody>
          <a:bodyPr anchor="ctr">
            <a:normAutofit/>
          </a:bodyPr>
          <a:lstStyle/>
          <a:p>
            <a:r>
              <a:rPr lang="pt-BR" sz="5400" dirty="0">
                <a:solidFill>
                  <a:srgbClr val="FFFF00"/>
                </a:solidFill>
                <a:latin typeface="Cambria" panose="02040503050406030204" pitchFamily="18" charset="0"/>
                <a:ea typeface="Cambria" panose="02040503050406030204" pitchFamily="18" charset="0"/>
              </a:rPr>
              <a:t>CURSO DE MATLAB</a:t>
            </a:r>
            <a:br>
              <a:rPr lang="pt-BR" sz="5400" dirty="0">
                <a:solidFill>
                  <a:srgbClr val="FFFF00"/>
                </a:solidFill>
                <a:latin typeface="Cambria" panose="02040503050406030204" pitchFamily="18" charset="0"/>
                <a:ea typeface="Cambria" panose="02040503050406030204" pitchFamily="18" charset="0"/>
              </a:rPr>
            </a:br>
            <a:r>
              <a:rPr lang="pt-BR" sz="5400" dirty="0">
                <a:solidFill>
                  <a:srgbClr val="FFFF00"/>
                </a:solidFill>
                <a:latin typeface="Cambria" panose="02040503050406030204" pitchFamily="18" charset="0"/>
                <a:ea typeface="Cambria" panose="02040503050406030204" pitchFamily="18" charset="0"/>
              </a:rPr>
              <a:t>DO BÁSICO AO AVANÇADO </a:t>
            </a:r>
          </a:p>
        </p:txBody>
      </p:sp>
      <p:sp>
        <p:nvSpPr>
          <p:cNvPr id="3" name="Subtítulo 2"/>
          <p:cNvSpPr>
            <a:spLocks noGrp="1"/>
          </p:cNvSpPr>
          <p:nvPr>
            <p:ph type="subTitle" idx="1"/>
          </p:nvPr>
        </p:nvSpPr>
        <p:spPr>
          <a:xfrm>
            <a:off x="1453551" y="365941"/>
            <a:ext cx="9284898" cy="1571347"/>
          </a:xfrm>
        </p:spPr>
        <p:txBody>
          <a:bodyPr>
            <a:normAutofit/>
          </a:bodyPr>
          <a:lstStyle/>
          <a:p>
            <a:r>
              <a:rPr lang="pt-BR" dirty="0">
                <a:solidFill>
                  <a:srgbClr val="FFFF00"/>
                </a:solidFill>
                <a:latin typeface="Cambria" panose="02040503050406030204" pitchFamily="18" charset="0"/>
                <a:ea typeface="Cambria" panose="02040503050406030204" pitchFamily="18" charset="0"/>
              </a:rPr>
              <a:t>UNIVERSIDADE FEDERAL DO PIAUÍ (UFPI)</a:t>
            </a:r>
          </a:p>
          <a:p>
            <a:r>
              <a:rPr lang="pt-BR" dirty="0">
                <a:solidFill>
                  <a:srgbClr val="FFFF00"/>
                </a:solidFill>
                <a:latin typeface="Cambria" panose="02040503050406030204" pitchFamily="18" charset="0"/>
                <a:ea typeface="Cambria" panose="02040503050406030204" pitchFamily="18" charset="0"/>
              </a:rPr>
              <a:t>CURSO DE ENGENHARIA ELÉTRICA</a:t>
            </a:r>
          </a:p>
          <a:p>
            <a:r>
              <a:rPr lang="pt-BR" dirty="0">
                <a:solidFill>
                  <a:srgbClr val="FFFF00"/>
                </a:solidFill>
                <a:latin typeface="Cambria" panose="02040503050406030204" pitchFamily="18" charset="0"/>
                <a:ea typeface="Cambria" panose="02040503050406030204" pitchFamily="18" charset="0"/>
              </a:rPr>
              <a:t>LIGA ACADÊMICA DE SISTEMAS INTELIGENTES (LASI)</a:t>
            </a: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1" y="432674"/>
            <a:ext cx="1972386" cy="1354372"/>
          </a:xfrm>
          <a:prstGeom prst="rect">
            <a:avLst/>
          </a:prstGeom>
        </p:spPr>
      </p:pic>
      <p:pic>
        <p:nvPicPr>
          <p:cNvPr id="14" name="Imagem 13">
            <a:extLst>
              <a:ext uri="{FF2B5EF4-FFF2-40B4-BE49-F238E27FC236}">
                <a16:creationId xmlns:a16="http://schemas.microsoft.com/office/drawing/2014/main" id="{5130124E-5BC8-498A-A3E1-7C8741477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7" y="5049891"/>
            <a:ext cx="2879864" cy="1238824"/>
          </a:xfrm>
          <a:prstGeom prst="rect">
            <a:avLst/>
          </a:prstGeom>
        </p:spPr>
      </p:pic>
    </p:spTree>
    <p:extLst>
      <p:ext uri="{BB962C8B-B14F-4D97-AF65-F5344CB8AC3E}">
        <p14:creationId xmlns:p14="http://schemas.microsoft.com/office/powerpoint/2010/main" val="2698683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rPr>
              <a:t>Visualizando o conteúdo</a:t>
            </a:r>
            <a:endParaRPr lang="pt-BR" dirty="0">
              <a:solidFill>
                <a:srgbClr val="FFFF00"/>
              </a:solidFill>
              <a:latin typeface="Cambria" panose="02040503050406030204" pitchFamily="18" charset="0"/>
            </a:endParaRPr>
          </a:p>
        </p:txBody>
      </p:sp>
      <p:sp>
        <p:nvSpPr>
          <p:cNvPr id="3" name="Espaço Reservado para Conteúdo 2"/>
          <p:cNvSpPr>
            <a:spLocks noGrp="1"/>
          </p:cNvSpPr>
          <p:nvPr>
            <p:ph idx="1"/>
          </p:nvPr>
        </p:nvSpPr>
        <p:spPr/>
        <p:txBody>
          <a:bodyPr>
            <a:normAutofit/>
          </a:bodyPr>
          <a:lstStyle/>
          <a:p>
            <a:r>
              <a:rPr lang="pt-BR" sz="2400" dirty="0" smtClean="0">
                <a:solidFill>
                  <a:srgbClr val="FFFF00"/>
                </a:solidFill>
                <a:latin typeface="Cambria" panose="02040503050406030204" pitchFamily="18" charset="0"/>
              </a:rPr>
              <a:t>O conteúdo de cada elemento pode ser apresentado digitando-se o elemento separadamente na Janela de Comandos.</a:t>
            </a:r>
            <a:endParaRPr lang="pt-BR" sz="2400" dirty="0">
              <a:solidFill>
                <a:srgbClr val="FFFF00"/>
              </a:solidFill>
              <a:latin typeface="Cambria" panose="02040503050406030204" pitchFamily="18" charset="0"/>
            </a:endParaRPr>
          </a:p>
          <a:p>
            <a:endParaRPr lang="pt-BR" sz="2400" dirty="0" smtClean="0">
              <a:solidFill>
                <a:srgbClr val="FFFF00"/>
              </a:solidFill>
              <a:latin typeface="Cambria" panose="02040503050406030204" pitchFamily="18" charset="0"/>
            </a:endParaRPr>
          </a:p>
          <a:p>
            <a:endParaRPr lang="pt-BR" sz="2400" dirty="0">
              <a:solidFill>
                <a:srgbClr val="FFFF00"/>
              </a:solidFill>
              <a:latin typeface="Cambria" panose="02040503050406030204" pitchFamily="18" charset="0"/>
            </a:endParaRPr>
          </a:p>
          <a:p>
            <a:endParaRPr lang="pt-BR" sz="2400" dirty="0" smtClean="0">
              <a:solidFill>
                <a:srgbClr val="FFFF00"/>
              </a:solidFill>
              <a:latin typeface="Cambria" panose="02040503050406030204" pitchFamily="18" charset="0"/>
            </a:endParaRPr>
          </a:p>
          <a:p>
            <a:endParaRPr lang="pt-BR" sz="2400" dirty="0">
              <a:solidFill>
                <a:srgbClr val="FFFF00"/>
              </a:solidFill>
              <a:latin typeface="Cambria" panose="02040503050406030204" pitchFamily="18" charset="0"/>
            </a:endParaRPr>
          </a:p>
          <a:p>
            <a:endParaRPr lang="pt-BR" sz="2400" dirty="0" smtClean="0">
              <a:solidFill>
                <a:srgbClr val="FFFF00"/>
              </a:solidFill>
              <a:latin typeface="Cambria" panose="02040503050406030204" pitchFamily="18" charset="0"/>
            </a:endParaRPr>
          </a:p>
          <a:p>
            <a:endParaRPr lang="pt-BR" sz="2400" dirty="0">
              <a:solidFill>
                <a:srgbClr val="FFFF00"/>
              </a:solidFill>
              <a:latin typeface="Cambria" panose="02040503050406030204" pitchFamily="18" charset="0"/>
            </a:endParaRPr>
          </a:p>
          <a:p>
            <a:pPr marL="0" indent="0">
              <a:buNone/>
            </a:pPr>
            <a:r>
              <a:rPr lang="pt-BR" sz="2400" dirty="0" smtClean="0">
                <a:solidFill>
                  <a:srgbClr val="FFFF00"/>
                </a:solidFill>
                <a:latin typeface="Cambria" panose="02040503050406030204" pitchFamily="18" charset="0"/>
              </a:rPr>
              <a:t>Usando a função </a:t>
            </a:r>
            <a:r>
              <a:rPr lang="pt-BR" sz="2400" i="1" dirty="0" err="1" smtClean="0">
                <a:solidFill>
                  <a:srgbClr val="FFFF00"/>
                </a:solidFill>
                <a:latin typeface="Cambria" panose="02040503050406030204" pitchFamily="18" charset="0"/>
              </a:rPr>
              <a:t>fieldnames</a:t>
            </a:r>
            <a:r>
              <a:rPr lang="pt-BR" sz="2400" dirty="0" smtClean="0">
                <a:solidFill>
                  <a:srgbClr val="FFFF00"/>
                </a:solidFill>
                <a:latin typeface="Cambria" panose="02040503050406030204" pitchFamily="18" charset="0"/>
              </a:rPr>
              <a:t> é possível retornar uma lista dos nome dos campos em uma matriz celular de cadeia de caracteres.</a:t>
            </a:r>
          </a:p>
          <a:p>
            <a:pPr marL="0" indent="0">
              <a:buNone/>
            </a:pPr>
            <a:endParaRPr lang="pt-BR" sz="2400" dirty="0" smtClean="0">
              <a:solidFill>
                <a:srgbClr val="FFFF00"/>
              </a:solidFill>
              <a:latin typeface="Cambria" panose="02040503050406030204" pitchFamily="18" charset="0"/>
            </a:endParaRPr>
          </a:p>
        </p:txBody>
      </p:sp>
      <p:sp>
        <p:nvSpPr>
          <p:cNvPr id="8" name="CaixaDeTexto 7"/>
          <p:cNvSpPr txBox="1"/>
          <p:nvPr/>
        </p:nvSpPr>
        <p:spPr>
          <a:xfrm>
            <a:off x="2467048" y="2985631"/>
            <a:ext cx="3046648" cy="1754326"/>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smtClean="0"/>
              <a:t>&gt;&gt;  </a:t>
            </a:r>
            <a:r>
              <a:rPr lang="pt-BR" b="1" dirty="0" smtClean="0"/>
              <a:t>aluno(1)</a:t>
            </a:r>
          </a:p>
          <a:p>
            <a:r>
              <a:rPr lang="pt-BR" dirty="0" err="1" smtClean="0"/>
              <a:t>ans</a:t>
            </a:r>
            <a:r>
              <a:rPr lang="pt-BR" dirty="0" smtClean="0"/>
              <a:t>  = </a:t>
            </a:r>
          </a:p>
          <a:p>
            <a:r>
              <a:rPr lang="pt-BR" dirty="0" smtClean="0">
                <a:solidFill>
                  <a:schemeClr val="tx1">
                    <a:lumMod val="95000"/>
                    <a:lumOff val="5000"/>
                  </a:schemeClr>
                </a:solidFill>
                <a:latin typeface="Cambria" panose="02040503050406030204" pitchFamily="18" charset="0"/>
              </a:rPr>
              <a:t>                nome</a:t>
            </a:r>
            <a:r>
              <a:rPr lang="pt-BR" dirty="0">
                <a:solidFill>
                  <a:schemeClr val="tx1">
                    <a:lumMod val="95000"/>
                    <a:lumOff val="5000"/>
                  </a:schemeClr>
                </a:solidFill>
                <a:latin typeface="Cambria" panose="02040503050406030204" pitchFamily="18" charset="0"/>
              </a:rPr>
              <a:t>: ‘Pedro’</a:t>
            </a:r>
          </a:p>
          <a:p>
            <a:r>
              <a:rPr lang="pt-BR" dirty="0" smtClean="0">
                <a:solidFill>
                  <a:schemeClr val="tx1">
                    <a:lumMod val="95000"/>
                    <a:lumOff val="5000"/>
                  </a:schemeClr>
                </a:solidFill>
                <a:latin typeface="Cambria" panose="02040503050406030204" pitchFamily="18" charset="0"/>
              </a:rPr>
              <a:t>                idade</a:t>
            </a:r>
            <a:r>
              <a:rPr lang="pt-BR" dirty="0">
                <a:solidFill>
                  <a:schemeClr val="tx1">
                    <a:lumMod val="95000"/>
                    <a:lumOff val="5000"/>
                  </a:schemeClr>
                </a:solidFill>
                <a:latin typeface="Cambria" panose="02040503050406030204" pitchFamily="18" charset="0"/>
              </a:rPr>
              <a:t>: 20</a:t>
            </a:r>
          </a:p>
          <a:p>
            <a:r>
              <a:rPr lang="pt-BR" dirty="0" smtClean="0">
                <a:solidFill>
                  <a:schemeClr val="tx1">
                    <a:lumMod val="95000"/>
                    <a:lumOff val="5000"/>
                  </a:schemeClr>
                </a:solidFill>
                <a:latin typeface="Cambria" panose="02040503050406030204" pitchFamily="18" charset="0"/>
              </a:rPr>
              <a:t>        matricula</a:t>
            </a:r>
            <a:r>
              <a:rPr lang="pt-BR" dirty="0">
                <a:solidFill>
                  <a:schemeClr val="tx1">
                    <a:lumMod val="95000"/>
                    <a:lumOff val="5000"/>
                  </a:schemeClr>
                </a:solidFill>
                <a:latin typeface="Cambria" panose="02040503050406030204" pitchFamily="18" charset="0"/>
              </a:rPr>
              <a:t>: 202101</a:t>
            </a:r>
          </a:p>
          <a:p>
            <a:r>
              <a:rPr lang="pt-BR" dirty="0" smtClean="0">
                <a:solidFill>
                  <a:schemeClr val="tx1">
                    <a:lumMod val="95000"/>
                    <a:lumOff val="5000"/>
                  </a:schemeClr>
                </a:solidFill>
                <a:latin typeface="Cambria" panose="02040503050406030204" pitchFamily="18" charset="0"/>
              </a:rPr>
              <a:t>                curso</a:t>
            </a:r>
            <a:r>
              <a:rPr lang="pt-BR" dirty="0">
                <a:solidFill>
                  <a:schemeClr val="tx1">
                    <a:lumMod val="95000"/>
                    <a:lumOff val="5000"/>
                  </a:schemeClr>
                </a:solidFill>
                <a:latin typeface="Cambria" panose="02040503050406030204" pitchFamily="18" charset="0"/>
              </a:rPr>
              <a:t>: ‘Engenharia</a:t>
            </a:r>
            <a:r>
              <a:rPr lang="pt-BR" dirty="0" smtClean="0">
                <a:solidFill>
                  <a:schemeClr val="tx1">
                    <a:lumMod val="95000"/>
                    <a:lumOff val="5000"/>
                  </a:schemeClr>
                </a:solidFill>
                <a:latin typeface="Cambria" panose="02040503050406030204" pitchFamily="18" charset="0"/>
              </a:rPr>
              <a:t>’</a:t>
            </a:r>
            <a:endParaRPr lang="pt-BR" dirty="0">
              <a:solidFill>
                <a:schemeClr val="tx1">
                  <a:lumMod val="95000"/>
                  <a:lumOff val="5000"/>
                </a:schemeClr>
              </a:solidFill>
              <a:latin typeface="Cambria" panose="02040503050406030204" pitchFamily="18" charset="0"/>
            </a:endParaRPr>
          </a:p>
        </p:txBody>
      </p:sp>
      <p:sp>
        <p:nvSpPr>
          <p:cNvPr id="10" name="CaixaDeTexto 9"/>
          <p:cNvSpPr txBox="1"/>
          <p:nvPr/>
        </p:nvSpPr>
        <p:spPr>
          <a:xfrm>
            <a:off x="6722659" y="2985631"/>
            <a:ext cx="3035490" cy="1754326"/>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smtClean="0"/>
              <a:t>&gt;&gt;  </a:t>
            </a:r>
            <a:r>
              <a:rPr lang="pt-BR" b="1" dirty="0" smtClean="0"/>
              <a:t>aluno(2)</a:t>
            </a:r>
          </a:p>
          <a:p>
            <a:r>
              <a:rPr lang="pt-BR" dirty="0" err="1" smtClean="0"/>
              <a:t>ans</a:t>
            </a:r>
            <a:r>
              <a:rPr lang="pt-BR" dirty="0" smtClean="0"/>
              <a:t>  = </a:t>
            </a:r>
          </a:p>
          <a:p>
            <a:r>
              <a:rPr lang="pt-BR" dirty="0" smtClean="0">
                <a:solidFill>
                  <a:schemeClr val="tx1">
                    <a:lumMod val="95000"/>
                    <a:lumOff val="5000"/>
                  </a:schemeClr>
                </a:solidFill>
                <a:latin typeface="Cambria" panose="02040503050406030204" pitchFamily="18" charset="0"/>
              </a:rPr>
              <a:t>                nome</a:t>
            </a:r>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‘Ana Clara’</a:t>
            </a:r>
            <a:endParaRPr lang="pt-BR" dirty="0">
              <a:solidFill>
                <a:schemeClr val="tx1">
                  <a:lumMod val="95000"/>
                  <a:lumOff val="5000"/>
                </a:schemeClr>
              </a:solidFill>
              <a:latin typeface="Cambria" panose="02040503050406030204" pitchFamily="18" charset="0"/>
            </a:endParaRPr>
          </a:p>
          <a:p>
            <a:r>
              <a:rPr lang="pt-BR" dirty="0" smtClean="0">
                <a:solidFill>
                  <a:schemeClr val="tx1">
                    <a:lumMod val="95000"/>
                    <a:lumOff val="5000"/>
                  </a:schemeClr>
                </a:solidFill>
                <a:latin typeface="Cambria" panose="02040503050406030204" pitchFamily="18" charset="0"/>
              </a:rPr>
              <a:t>                idade</a:t>
            </a:r>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a:t>
            </a:r>
            <a:endParaRPr lang="pt-BR" dirty="0">
              <a:solidFill>
                <a:schemeClr val="tx1">
                  <a:lumMod val="95000"/>
                  <a:lumOff val="5000"/>
                </a:schemeClr>
              </a:solidFill>
              <a:latin typeface="Cambria" panose="02040503050406030204" pitchFamily="18" charset="0"/>
            </a:endParaRPr>
          </a:p>
          <a:p>
            <a:r>
              <a:rPr lang="pt-BR" dirty="0" smtClean="0">
                <a:solidFill>
                  <a:schemeClr val="tx1">
                    <a:lumMod val="95000"/>
                    <a:lumOff val="5000"/>
                  </a:schemeClr>
                </a:solidFill>
                <a:latin typeface="Cambria" panose="02040503050406030204" pitchFamily="18" charset="0"/>
              </a:rPr>
              <a:t>        matricula</a:t>
            </a:r>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a:t>
            </a:r>
            <a:endParaRPr lang="pt-BR" dirty="0">
              <a:solidFill>
                <a:schemeClr val="tx1">
                  <a:lumMod val="95000"/>
                  <a:lumOff val="5000"/>
                </a:schemeClr>
              </a:solidFill>
              <a:latin typeface="Cambria" panose="02040503050406030204" pitchFamily="18" charset="0"/>
            </a:endParaRPr>
          </a:p>
          <a:p>
            <a:r>
              <a:rPr lang="pt-BR" dirty="0" smtClean="0">
                <a:solidFill>
                  <a:schemeClr val="tx1">
                    <a:lumMod val="95000"/>
                    <a:lumOff val="5000"/>
                  </a:schemeClr>
                </a:solidFill>
                <a:latin typeface="Cambria" panose="02040503050406030204" pitchFamily="18" charset="0"/>
              </a:rPr>
              <a:t>                curso</a:t>
            </a:r>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a:t>
            </a:r>
            <a:endParaRPr lang="pt-BR" dirty="0">
              <a:solidFill>
                <a:schemeClr val="tx1">
                  <a:lumMod val="95000"/>
                  <a:lumOff val="5000"/>
                </a:schemeClr>
              </a:solidFill>
              <a:latin typeface="Cambria" panose="02040503050406030204" pitchFamily="18" charset="0"/>
            </a:endParaRPr>
          </a:p>
        </p:txBody>
      </p:sp>
    </p:spTree>
    <p:extLst>
      <p:ext uri="{BB962C8B-B14F-4D97-AF65-F5344CB8AC3E}">
        <p14:creationId xmlns:p14="http://schemas.microsoft.com/office/powerpoint/2010/main" val="574006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rPr>
              <a:t>Visualizando o conteúdo</a:t>
            </a:r>
            <a:endParaRPr lang="pt-BR" dirty="0">
              <a:solidFill>
                <a:srgbClr val="FFFF00"/>
              </a:solidFill>
              <a:latin typeface="Cambria" panose="02040503050406030204" pitchFamily="18" charset="0"/>
            </a:endParaRPr>
          </a:p>
        </p:txBody>
      </p:sp>
      <p:sp>
        <p:nvSpPr>
          <p:cNvPr id="3" name="Espaço Reservado para Conteúdo 2"/>
          <p:cNvSpPr>
            <a:spLocks noGrp="1"/>
          </p:cNvSpPr>
          <p:nvPr>
            <p:ph idx="1"/>
          </p:nvPr>
        </p:nvSpPr>
        <p:spPr/>
        <p:txBody>
          <a:bodyPr>
            <a:normAutofit/>
          </a:bodyPr>
          <a:lstStyle/>
          <a:p>
            <a:pPr marL="0" indent="0">
              <a:buNone/>
            </a:pPr>
            <a:r>
              <a:rPr lang="pt-BR" sz="2400" dirty="0" smtClean="0">
                <a:solidFill>
                  <a:srgbClr val="FFFF00"/>
                </a:solidFill>
                <a:latin typeface="Cambria" panose="02040503050406030204" pitchFamily="18" charset="0"/>
              </a:rPr>
              <a:t>Além disso, a informação de qualquer elemento da matriz pode ser acessada nomeando-se o elemento da matriz, seguido pelo ponto e pelo nome do campo.</a:t>
            </a:r>
            <a:endParaRPr lang="pt-BR" sz="2400" dirty="0">
              <a:solidFill>
                <a:srgbClr val="FFFF00"/>
              </a:solidFill>
              <a:latin typeface="Cambria" panose="02040503050406030204" pitchFamily="18" charset="0"/>
            </a:endParaRPr>
          </a:p>
          <a:p>
            <a:endParaRPr lang="pt-BR" sz="2400" dirty="0" smtClean="0">
              <a:solidFill>
                <a:srgbClr val="FFFF00"/>
              </a:solidFill>
              <a:latin typeface="Cambria" panose="02040503050406030204" pitchFamily="18" charset="0"/>
            </a:endParaRPr>
          </a:p>
          <a:p>
            <a:endParaRPr lang="pt-BR" sz="2400" dirty="0">
              <a:solidFill>
                <a:srgbClr val="FFFF00"/>
              </a:solidFill>
              <a:latin typeface="Cambria" panose="02040503050406030204" pitchFamily="18" charset="0"/>
            </a:endParaRPr>
          </a:p>
          <a:p>
            <a:endParaRPr lang="pt-BR" sz="2400" dirty="0" smtClean="0">
              <a:solidFill>
                <a:srgbClr val="FFFF00"/>
              </a:solidFill>
              <a:latin typeface="Cambria" panose="02040503050406030204" pitchFamily="18" charset="0"/>
            </a:endParaRPr>
          </a:p>
          <a:p>
            <a:endParaRPr lang="pt-BR" sz="2400" dirty="0">
              <a:solidFill>
                <a:srgbClr val="FFFF00"/>
              </a:solidFill>
              <a:latin typeface="Cambria" panose="02040503050406030204" pitchFamily="18" charset="0"/>
            </a:endParaRPr>
          </a:p>
          <a:p>
            <a:endParaRPr lang="pt-BR" sz="2400" dirty="0" smtClean="0">
              <a:solidFill>
                <a:srgbClr val="FFFF00"/>
              </a:solidFill>
              <a:latin typeface="Cambria" panose="02040503050406030204" pitchFamily="18" charset="0"/>
            </a:endParaRPr>
          </a:p>
          <a:p>
            <a:endParaRPr lang="pt-BR" sz="2400" dirty="0">
              <a:solidFill>
                <a:srgbClr val="FFFF00"/>
              </a:solidFill>
              <a:latin typeface="Cambria" panose="02040503050406030204" pitchFamily="18" charset="0"/>
            </a:endParaRPr>
          </a:p>
          <a:p>
            <a:pPr marL="0" indent="0">
              <a:buNone/>
            </a:pPr>
            <a:r>
              <a:rPr lang="pt-BR" sz="2400" dirty="0" smtClean="0">
                <a:solidFill>
                  <a:srgbClr val="FFFF00"/>
                </a:solidFill>
                <a:latin typeface="Cambria" panose="02040503050406030204" pitchFamily="18" charset="0"/>
              </a:rPr>
              <a:t>.</a:t>
            </a:r>
          </a:p>
          <a:p>
            <a:pPr marL="0" indent="0">
              <a:buNone/>
            </a:pPr>
            <a:endParaRPr lang="pt-BR" sz="2400" dirty="0" smtClean="0">
              <a:solidFill>
                <a:srgbClr val="FFFF00"/>
              </a:solidFill>
              <a:latin typeface="Cambria" panose="02040503050406030204" pitchFamily="18" charset="0"/>
            </a:endParaRPr>
          </a:p>
        </p:txBody>
      </p:sp>
      <p:sp>
        <p:nvSpPr>
          <p:cNvPr id="8" name="CaixaDeTexto 7"/>
          <p:cNvSpPr txBox="1"/>
          <p:nvPr/>
        </p:nvSpPr>
        <p:spPr>
          <a:xfrm>
            <a:off x="4950750" y="3168560"/>
            <a:ext cx="2290499" cy="2585323"/>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pt-BR" dirty="0" smtClean="0"/>
              <a:t>&gt;&gt;  </a:t>
            </a:r>
            <a:r>
              <a:rPr lang="pt-BR" b="1" dirty="0" smtClean="0"/>
              <a:t>aluno(1).matricula</a:t>
            </a:r>
          </a:p>
          <a:p>
            <a:r>
              <a:rPr lang="pt-BR" dirty="0" err="1" smtClean="0"/>
              <a:t>ans</a:t>
            </a:r>
            <a:r>
              <a:rPr lang="pt-BR" dirty="0" smtClean="0"/>
              <a:t>  = </a:t>
            </a:r>
          </a:p>
          <a:p>
            <a:r>
              <a:rPr lang="pt-BR" dirty="0" smtClean="0">
                <a:solidFill>
                  <a:schemeClr val="tx1">
                    <a:lumMod val="95000"/>
                    <a:lumOff val="5000"/>
                  </a:schemeClr>
                </a:solidFill>
                <a:latin typeface="Cambria" panose="02040503050406030204" pitchFamily="18" charset="0"/>
              </a:rPr>
              <a:t>         202101</a:t>
            </a:r>
          </a:p>
          <a:p>
            <a:r>
              <a:rPr lang="pt-BR" dirty="0" smtClean="0">
                <a:solidFill>
                  <a:schemeClr val="tx1">
                    <a:lumMod val="95000"/>
                    <a:lumOff val="5000"/>
                  </a:schemeClr>
                </a:solidFill>
                <a:latin typeface="Cambria" panose="02040503050406030204" pitchFamily="18" charset="0"/>
              </a:rPr>
              <a:t>&gt;&gt;  </a:t>
            </a:r>
            <a:r>
              <a:rPr lang="pt-BR" b="1" dirty="0" smtClean="0">
                <a:solidFill>
                  <a:schemeClr val="tx1">
                    <a:lumMod val="95000"/>
                    <a:lumOff val="5000"/>
                  </a:schemeClr>
                </a:solidFill>
                <a:latin typeface="Cambria" panose="02040503050406030204" pitchFamily="18" charset="0"/>
              </a:rPr>
              <a:t>aluno(2).nome</a:t>
            </a:r>
            <a:r>
              <a:rPr lang="pt-BR" dirty="0" smtClean="0">
                <a:solidFill>
                  <a:schemeClr val="tx1">
                    <a:lumMod val="95000"/>
                    <a:lumOff val="5000"/>
                  </a:schemeClr>
                </a:solidFill>
                <a:latin typeface="Cambria" panose="02040503050406030204" pitchFamily="18" charset="0"/>
              </a:rPr>
              <a:t>  </a:t>
            </a:r>
          </a:p>
          <a:p>
            <a:r>
              <a:rPr lang="pt-BR" dirty="0" err="1" smtClean="0">
                <a:solidFill>
                  <a:schemeClr val="tx1">
                    <a:lumMod val="95000"/>
                    <a:lumOff val="5000"/>
                  </a:schemeClr>
                </a:solidFill>
                <a:latin typeface="Cambria" panose="02040503050406030204" pitchFamily="18" charset="0"/>
              </a:rPr>
              <a:t>ans</a:t>
            </a:r>
            <a:r>
              <a:rPr lang="pt-BR" dirty="0" smtClean="0">
                <a:solidFill>
                  <a:schemeClr val="tx1">
                    <a:lumMod val="95000"/>
                    <a:lumOff val="5000"/>
                  </a:schemeClr>
                </a:solidFill>
                <a:latin typeface="Cambria" panose="02040503050406030204" pitchFamily="18" charset="0"/>
              </a:rPr>
              <a:t> =</a:t>
            </a:r>
          </a:p>
          <a:p>
            <a:r>
              <a:rPr lang="pt-BR" dirty="0" smtClean="0">
                <a:solidFill>
                  <a:schemeClr val="tx1">
                    <a:lumMod val="95000"/>
                    <a:lumOff val="5000"/>
                  </a:schemeClr>
                </a:solidFill>
                <a:latin typeface="Cambria" panose="02040503050406030204" pitchFamily="18" charset="0"/>
              </a:rPr>
              <a:t>Ana Clara</a:t>
            </a:r>
          </a:p>
          <a:p>
            <a:r>
              <a:rPr lang="pt-BR" dirty="0" smtClean="0">
                <a:solidFill>
                  <a:schemeClr val="tx1">
                    <a:lumMod val="95000"/>
                    <a:lumOff val="5000"/>
                  </a:schemeClr>
                </a:solidFill>
                <a:latin typeface="Cambria" panose="02040503050406030204" pitchFamily="18" charset="0"/>
              </a:rPr>
              <a:t>&gt;&gt; </a:t>
            </a:r>
            <a:r>
              <a:rPr lang="pt-BR" b="1" dirty="0"/>
              <a:t>aluno(1</a:t>
            </a:r>
            <a:r>
              <a:rPr lang="pt-BR" b="1" dirty="0" smtClean="0"/>
              <a:t>).curso</a:t>
            </a:r>
          </a:p>
          <a:p>
            <a:r>
              <a:rPr lang="pt-BR" dirty="0" err="1" smtClean="0"/>
              <a:t>ans</a:t>
            </a:r>
            <a:r>
              <a:rPr lang="pt-BR" dirty="0" smtClean="0"/>
              <a:t>  = </a:t>
            </a:r>
          </a:p>
          <a:p>
            <a:r>
              <a:rPr lang="pt-BR" dirty="0" smtClean="0"/>
              <a:t>Engenharia</a:t>
            </a:r>
          </a:p>
        </p:txBody>
      </p:sp>
    </p:spTree>
    <p:extLst>
      <p:ext uri="{BB962C8B-B14F-4D97-AF65-F5344CB8AC3E}">
        <p14:creationId xmlns:p14="http://schemas.microsoft.com/office/powerpoint/2010/main" val="3531328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1" algn="l" rtl="0">
              <a:lnSpc>
                <a:spcPct val="90000"/>
              </a:lnSpc>
              <a:spcBef>
                <a:spcPct val="0"/>
              </a:spcBef>
            </a:pPr>
            <a:r>
              <a:rPr lang="pt-BR" sz="4400" dirty="0" smtClean="0">
                <a:solidFill>
                  <a:srgbClr val="FFFF00"/>
                </a:solidFill>
                <a:latin typeface="Cambria" panose="02040503050406030204" pitchFamily="18" charset="0"/>
                <a:ea typeface="Cambria" panose="02040503050406030204" pitchFamily="18" charset="0"/>
              </a:rPr>
              <a:t>Adicionando ou removendo campos</a:t>
            </a:r>
            <a:endParaRPr lang="pt-BR" sz="4400" dirty="0"/>
          </a:p>
        </p:txBody>
      </p:sp>
      <p:sp>
        <p:nvSpPr>
          <p:cNvPr id="3" name="Espaço Reservado para Conteúdo 2"/>
          <p:cNvSpPr>
            <a:spLocks noGrp="1"/>
          </p:cNvSpPr>
          <p:nvPr>
            <p:ph idx="1"/>
          </p:nvPr>
        </p:nvSpPr>
        <p:spPr>
          <a:xfrm>
            <a:off x="532262" y="2079567"/>
            <a:ext cx="10467834" cy="3311300"/>
          </a:xfrm>
        </p:spPr>
        <p:txBody>
          <a:bodyPr>
            <a:normAutofit/>
          </a:bodyPr>
          <a:lstStyle/>
          <a:p>
            <a:pPr marL="0" indent="0" algn="just">
              <a:buNone/>
            </a:pPr>
            <a:r>
              <a:rPr lang="pt-BR" sz="2000" dirty="0" smtClean="0">
                <a:solidFill>
                  <a:srgbClr val="FFFF00"/>
                </a:solidFill>
                <a:latin typeface="Cambria" panose="02040503050406030204" pitchFamily="18" charset="0"/>
              </a:rPr>
              <a:t>Se um novo nome de campo for definido para qualquer elemento em uma matriz estrutura, o campo será automaticamente adicionado a todos os elementos da matriz. Por exemplo, supondo que  adicionaremos as notas de exame ao registro da aluna Ana Clara:</a:t>
            </a:r>
          </a:p>
          <a:p>
            <a:pPr marL="0" indent="0" algn="just">
              <a:buNone/>
            </a:pPr>
            <a:endParaRPr lang="pt-BR" sz="2000" dirty="0" smtClean="0">
              <a:solidFill>
                <a:srgbClr val="FFFF00"/>
              </a:solidFill>
              <a:latin typeface="Cambria" panose="02040503050406030204" pitchFamily="18" charset="0"/>
            </a:endParaRPr>
          </a:p>
        </p:txBody>
      </p:sp>
      <p:sp>
        <p:nvSpPr>
          <p:cNvPr id="5" name="CaixaDeTexto 4"/>
          <p:cNvSpPr txBox="1"/>
          <p:nvPr/>
        </p:nvSpPr>
        <p:spPr>
          <a:xfrm>
            <a:off x="532262" y="1423462"/>
            <a:ext cx="3165418" cy="461665"/>
          </a:xfrm>
          <a:prstGeom prst="rect">
            <a:avLst/>
          </a:prstGeom>
          <a:noFill/>
        </p:spPr>
        <p:txBody>
          <a:bodyPr wrap="none" rtlCol="0">
            <a:spAutoFit/>
          </a:bodyPr>
          <a:lstStyle/>
          <a:p>
            <a:pPr marL="342900" indent="-342900">
              <a:buFont typeface="Wingdings" panose="05000000000000000000" pitchFamily="2" charset="2"/>
              <a:buChar char="Ø"/>
            </a:pPr>
            <a:r>
              <a:rPr lang="pt-BR" sz="2400" dirty="0" smtClean="0">
                <a:solidFill>
                  <a:srgbClr val="FFFF00"/>
                </a:solidFill>
                <a:latin typeface="Cambria" panose="02040503050406030204" pitchFamily="18" charset="0"/>
                <a:ea typeface="Cambria" panose="02040503050406030204" pitchFamily="18" charset="0"/>
              </a:rPr>
              <a:t>Adicionando células</a:t>
            </a:r>
            <a:endParaRPr lang="pt-BR" sz="2400" i="1" dirty="0">
              <a:solidFill>
                <a:srgbClr val="FFFF00"/>
              </a:solidFill>
              <a:latin typeface="Cambria" panose="02040503050406030204" pitchFamily="18" charset="0"/>
              <a:ea typeface="Cambria" panose="02040503050406030204" pitchFamily="18" charset="0"/>
            </a:endParaRPr>
          </a:p>
        </p:txBody>
      </p:sp>
      <p:sp>
        <p:nvSpPr>
          <p:cNvPr id="6" name="CaixaDeTexto 5"/>
          <p:cNvSpPr txBox="1"/>
          <p:nvPr/>
        </p:nvSpPr>
        <p:spPr>
          <a:xfrm>
            <a:off x="4464944" y="3478497"/>
            <a:ext cx="3357009" cy="2308324"/>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rtlCol="0">
            <a:spAutoFit/>
          </a:bodyPr>
          <a:lstStyle/>
          <a:p>
            <a:r>
              <a:rPr lang="pt-BR" dirty="0" smtClean="0">
                <a:solidFill>
                  <a:schemeClr val="tx1">
                    <a:lumMod val="95000"/>
                    <a:lumOff val="5000"/>
                  </a:schemeClr>
                </a:solidFill>
                <a:latin typeface="Cambria" panose="02040503050406030204" pitchFamily="18" charset="0"/>
              </a:rPr>
              <a:t>&gt;&gt; </a:t>
            </a:r>
            <a:r>
              <a:rPr lang="pt-BR" b="1" dirty="0" smtClean="0">
                <a:solidFill>
                  <a:schemeClr val="tx1">
                    <a:lumMod val="95000"/>
                    <a:lumOff val="5000"/>
                  </a:schemeClr>
                </a:solidFill>
                <a:latin typeface="Cambria" panose="02040503050406030204" pitchFamily="18" charset="0"/>
              </a:rPr>
              <a:t>aluno(2).notas= [10 8 6 7]</a:t>
            </a:r>
          </a:p>
          <a:p>
            <a:r>
              <a:rPr lang="pt-BR" dirty="0" smtClean="0">
                <a:solidFill>
                  <a:schemeClr val="tx1">
                    <a:lumMod val="95000"/>
                    <a:lumOff val="5000"/>
                  </a:schemeClr>
                </a:solidFill>
                <a:latin typeface="Cambria" panose="02040503050406030204" pitchFamily="18" charset="0"/>
              </a:rPr>
              <a:t>aluno = </a:t>
            </a:r>
          </a:p>
          <a:p>
            <a:r>
              <a:rPr lang="pt-BR" dirty="0" smtClean="0">
                <a:solidFill>
                  <a:schemeClr val="tx1">
                    <a:lumMod val="95000"/>
                    <a:lumOff val="5000"/>
                  </a:schemeClr>
                </a:solidFill>
                <a:latin typeface="Cambria" panose="02040503050406030204" pitchFamily="18" charset="0"/>
              </a:rPr>
              <a:t>1x2 </a:t>
            </a:r>
            <a:r>
              <a:rPr lang="pt-BR" dirty="0" err="1" smtClean="0">
                <a:solidFill>
                  <a:schemeClr val="tx1">
                    <a:lumMod val="95000"/>
                    <a:lumOff val="5000"/>
                  </a:schemeClr>
                </a:solidFill>
                <a:latin typeface="Cambria" panose="02040503050406030204" pitchFamily="18" charset="0"/>
              </a:rPr>
              <a:t>struct</a:t>
            </a:r>
            <a:r>
              <a:rPr lang="pt-BR" dirty="0" smtClean="0">
                <a:solidFill>
                  <a:schemeClr val="tx1">
                    <a:lumMod val="95000"/>
                    <a:lumOff val="5000"/>
                  </a:schemeClr>
                </a:solidFill>
                <a:latin typeface="Cambria" panose="02040503050406030204" pitchFamily="18" charset="0"/>
              </a:rPr>
              <a:t> </a:t>
            </a:r>
            <a:r>
              <a:rPr lang="pt-BR" dirty="0" err="1" smtClean="0">
                <a:solidFill>
                  <a:schemeClr val="tx1">
                    <a:lumMod val="95000"/>
                    <a:lumOff val="5000"/>
                  </a:schemeClr>
                </a:solidFill>
                <a:latin typeface="Cambria" panose="02040503050406030204" pitchFamily="18" charset="0"/>
              </a:rPr>
              <a:t>array</a:t>
            </a:r>
            <a:r>
              <a:rPr lang="pt-BR" dirty="0" smtClean="0">
                <a:solidFill>
                  <a:schemeClr val="tx1">
                    <a:lumMod val="95000"/>
                    <a:lumOff val="5000"/>
                  </a:schemeClr>
                </a:solidFill>
                <a:latin typeface="Cambria" panose="02040503050406030204" pitchFamily="18" charset="0"/>
              </a:rPr>
              <a:t> </a:t>
            </a:r>
            <a:r>
              <a:rPr lang="pt-BR" dirty="0" err="1" smtClean="0">
                <a:solidFill>
                  <a:schemeClr val="tx1">
                    <a:lumMod val="95000"/>
                    <a:lumOff val="5000"/>
                  </a:schemeClr>
                </a:solidFill>
                <a:latin typeface="Cambria" panose="02040503050406030204" pitchFamily="18" charset="0"/>
              </a:rPr>
              <a:t>with</a:t>
            </a:r>
            <a:r>
              <a:rPr lang="pt-BR" dirty="0" smtClean="0">
                <a:solidFill>
                  <a:schemeClr val="tx1">
                    <a:lumMod val="95000"/>
                    <a:lumOff val="5000"/>
                  </a:schemeClr>
                </a:solidFill>
                <a:latin typeface="Cambria" panose="02040503050406030204" pitchFamily="18" charset="0"/>
              </a:rPr>
              <a:t> </a:t>
            </a:r>
            <a:r>
              <a:rPr lang="pt-BR" dirty="0" err="1" smtClean="0">
                <a:solidFill>
                  <a:schemeClr val="tx1">
                    <a:lumMod val="95000"/>
                    <a:lumOff val="5000"/>
                  </a:schemeClr>
                </a:solidFill>
                <a:latin typeface="Cambria" panose="02040503050406030204" pitchFamily="18" charset="0"/>
              </a:rPr>
              <a:t>fields</a:t>
            </a:r>
            <a:r>
              <a:rPr lang="pt-BR" dirty="0" smtClean="0">
                <a:solidFill>
                  <a:schemeClr val="tx1">
                    <a:lumMod val="95000"/>
                    <a:lumOff val="5000"/>
                  </a:schemeClr>
                </a:solidFill>
                <a:latin typeface="Cambria" panose="02040503050406030204" pitchFamily="18" charset="0"/>
              </a:rPr>
              <a:t>:</a:t>
            </a: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nome</a:t>
            </a:r>
            <a:endParaRPr lang="pt-BR" dirty="0">
              <a:solidFill>
                <a:schemeClr val="tx1">
                  <a:lumMod val="95000"/>
                  <a:lumOff val="5000"/>
                </a:schemeClr>
              </a:solidFill>
              <a:latin typeface="Cambria" panose="02040503050406030204" pitchFamily="18" charset="0"/>
            </a:endParaRP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idade</a:t>
            </a:r>
            <a:endParaRPr lang="pt-BR" dirty="0">
              <a:solidFill>
                <a:schemeClr val="tx1">
                  <a:lumMod val="95000"/>
                  <a:lumOff val="5000"/>
                </a:schemeClr>
              </a:solidFill>
              <a:latin typeface="Cambria" panose="02040503050406030204" pitchFamily="18" charset="0"/>
            </a:endParaRP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matricula</a:t>
            </a:r>
            <a:endParaRPr lang="pt-BR" dirty="0">
              <a:solidFill>
                <a:schemeClr val="tx1">
                  <a:lumMod val="95000"/>
                  <a:lumOff val="5000"/>
                </a:schemeClr>
              </a:solidFill>
              <a:latin typeface="Cambria" panose="02040503050406030204" pitchFamily="18" charset="0"/>
            </a:endParaRP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curso</a:t>
            </a: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notas</a:t>
            </a:r>
          </a:p>
        </p:txBody>
      </p:sp>
    </p:spTree>
    <p:extLst>
      <p:ext uri="{BB962C8B-B14F-4D97-AF65-F5344CB8AC3E}">
        <p14:creationId xmlns:p14="http://schemas.microsoft.com/office/powerpoint/2010/main" val="911523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1" algn="l" rtl="0">
              <a:lnSpc>
                <a:spcPct val="90000"/>
              </a:lnSpc>
              <a:spcBef>
                <a:spcPct val="0"/>
              </a:spcBef>
            </a:pPr>
            <a:r>
              <a:rPr lang="pt-BR" sz="4400" dirty="0" smtClean="0">
                <a:solidFill>
                  <a:srgbClr val="FFFF00"/>
                </a:solidFill>
                <a:latin typeface="Cambria" panose="02040503050406030204" pitchFamily="18" charset="0"/>
                <a:ea typeface="Cambria" panose="02040503050406030204" pitchFamily="18" charset="0"/>
              </a:rPr>
              <a:t>Adicionando ou removendo campos</a:t>
            </a:r>
            <a:endParaRPr lang="pt-BR" sz="4400" dirty="0"/>
          </a:p>
        </p:txBody>
      </p:sp>
      <p:sp>
        <p:nvSpPr>
          <p:cNvPr id="3" name="Espaço Reservado para Conteúdo 2"/>
          <p:cNvSpPr>
            <a:spLocks noGrp="1"/>
          </p:cNvSpPr>
          <p:nvPr>
            <p:ph idx="1"/>
          </p:nvPr>
        </p:nvSpPr>
        <p:spPr>
          <a:xfrm>
            <a:off x="532262" y="2079567"/>
            <a:ext cx="10467834" cy="3311300"/>
          </a:xfrm>
        </p:spPr>
        <p:txBody>
          <a:bodyPr>
            <a:normAutofit/>
          </a:bodyPr>
          <a:lstStyle/>
          <a:p>
            <a:pPr marL="0" indent="0" algn="just">
              <a:buNone/>
            </a:pPr>
            <a:r>
              <a:rPr lang="pt-BR" sz="2000" dirty="0" smtClean="0">
                <a:solidFill>
                  <a:srgbClr val="FFFF00"/>
                </a:solidFill>
                <a:latin typeface="Cambria" panose="02040503050406030204" pitchFamily="18" charset="0"/>
              </a:rPr>
              <a:t>Há agora um campo chamado notas em todos os registros da matriz, conforme pode ser visto a seguir: </a:t>
            </a:r>
          </a:p>
          <a:p>
            <a:pPr marL="0" indent="0" algn="just">
              <a:buNone/>
            </a:pPr>
            <a:endParaRPr lang="pt-BR" sz="2000" dirty="0" smtClean="0">
              <a:solidFill>
                <a:srgbClr val="FFFF00"/>
              </a:solidFill>
              <a:latin typeface="Cambria" panose="02040503050406030204" pitchFamily="18" charset="0"/>
            </a:endParaRPr>
          </a:p>
        </p:txBody>
      </p:sp>
      <p:sp>
        <p:nvSpPr>
          <p:cNvPr id="5" name="CaixaDeTexto 4"/>
          <p:cNvSpPr txBox="1"/>
          <p:nvPr/>
        </p:nvSpPr>
        <p:spPr>
          <a:xfrm>
            <a:off x="532262" y="1423462"/>
            <a:ext cx="3165418" cy="461665"/>
          </a:xfrm>
          <a:prstGeom prst="rect">
            <a:avLst/>
          </a:prstGeom>
          <a:noFill/>
        </p:spPr>
        <p:txBody>
          <a:bodyPr wrap="none" rtlCol="0">
            <a:spAutoFit/>
          </a:bodyPr>
          <a:lstStyle/>
          <a:p>
            <a:pPr marL="342900" indent="-342900">
              <a:buFont typeface="Wingdings" panose="05000000000000000000" pitchFamily="2" charset="2"/>
              <a:buChar char="Ø"/>
            </a:pPr>
            <a:r>
              <a:rPr lang="pt-BR" sz="2400" dirty="0" smtClean="0">
                <a:solidFill>
                  <a:srgbClr val="FFFF00"/>
                </a:solidFill>
                <a:latin typeface="Cambria" panose="02040503050406030204" pitchFamily="18" charset="0"/>
                <a:ea typeface="Cambria" panose="02040503050406030204" pitchFamily="18" charset="0"/>
              </a:rPr>
              <a:t>Adicionando células</a:t>
            </a:r>
            <a:endParaRPr lang="pt-BR" sz="2400" i="1" dirty="0">
              <a:solidFill>
                <a:srgbClr val="FFFF00"/>
              </a:solidFill>
              <a:latin typeface="Cambria" panose="02040503050406030204" pitchFamily="18" charset="0"/>
              <a:ea typeface="Cambria" panose="02040503050406030204" pitchFamily="18" charset="0"/>
            </a:endParaRPr>
          </a:p>
        </p:txBody>
      </p:sp>
      <p:sp>
        <p:nvSpPr>
          <p:cNvPr id="7" name="CaixaDeTexto 6"/>
          <p:cNvSpPr txBox="1"/>
          <p:nvPr/>
        </p:nvSpPr>
        <p:spPr>
          <a:xfrm>
            <a:off x="2114971" y="3275299"/>
            <a:ext cx="2938305" cy="2031325"/>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pt-BR" dirty="0" smtClean="0"/>
              <a:t>&gt;&gt;  </a:t>
            </a:r>
            <a:r>
              <a:rPr lang="pt-BR" b="1" dirty="0" smtClean="0"/>
              <a:t>aluno(1)</a:t>
            </a:r>
          </a:p>
          <a:p>
            <a:r>
              <a:rPr lang="pt-BR" dirty="0" err="1" smtClean="0"/>
              <a:t>ans</a:t>
            </a:r>
            <a:r>
              <a:rPr lang="pt-BR" dirty="0" smtClean="0"/>
              <a:t>  = </a:t>
            </a:r>
          </a:p>
          <a:p>
            <a:r>
              <a:rPr lang="pt-BR" dirty="0" smtClean="0">
                <a:solidFill>
                  <a:schemeClr val="tx1">
                    <a:lumMod val="95000"/>
                    <a:lumOff val="5000"/>
                  </a:schemeClr>
                </a:solidFill>
                <a:latin typeface="Cambria" panose="02040503050406030204" pitchFamily="18" charset="0"/>
              </a:rPr>
              <a:t>                nome</a:t>
            </a:r>
            <a:r>
              <a:rPr lang="pt-BR" dirty="0">
                <a:solidFill>
                  <a:schemeClr val="tx1">
                    <a:lumMod val="95000"/>
                    <a:lumOff val="5000"/>
                  </a:schemeClr>
                </a:solidFill>
                <a:latin typeface="Cambria" panose="02040503050406030204" pitchFamily="18" charset="0"/>
              </a:rPr>
              <a:t>: ‘Pedro’</a:t>
            </a:r>
          </a:p>
          <a:p>
            <a:r>
              <a:rPr lang="pt-BR" dirty="0" smtClean="0">
                <a:solidFill>
                  <a:schemeClr val="tx1">
                    <a:lumMod val="95000"/>
                    <a:lumOff val="5000"/>
                  </a:schemeClr>
                </a:solidFill>
                <a:latin typeface="Cambria" panose="02040503050406030204" pitchFamily="18" charset="0"/>
              </a:rPr>
              <a:t>                idade</a:t>
            </a:r>
            <a:r>
              <a:rPr lang="pt-BR" dirty="0">
                <a:solidFill>
                  <a:schemeClr val="tx1">
                    <a:lumMod val="95000"/>
                    <a:lumOff val="5000"/>
                  </a:schemeClr>
                </a:solidFill>
                <a:latin typeface="Cambria" panose="02040503050406030204" pitchFamily="18" charset="0"/>
              </a:rPr>
              <a:t>: 20</a:t>
            </a:r>
          </a:p>
          <a:p>
            <a:r>
              <a:rPr lang="pt-BR" dirty="0" smtClean="0">
                <a:solidFill>
                  <a:schemeClr val="tx1">
                    <a:lumMod val="95000"/>
                    <a:lumOff val="5000"/>
                  </a:schemeClr>
                </a:solidFill>
                <a:latin typeface="Cambria" panose="02040503050406030204" pitchFamily="18" charset="0"/>
              </a:rPr>
              <a:t>        matricula</a:t>
            </a:r>
            <a:r>
              <a:rPr lang="pt-BR" dirty="0">
                <a:solidFill>
                  <a:schemeClr val="tx1">
                    <a:lumMod val="95000"/>
                    <a:lumOff val="5000"/>
                  </a:schemeClr>
                </a:solidFill>
                <a:latin typeface="Cambria" panose="02040503050406030204" pitchFamily="18" charset="0"/>
              </a:rPr>
              <a:t>: 202101</a:t>
            </a:r>
          </a:p>
          <a:p>
            <a:r>
              <a:rPr lang="pt-BR" dirty="0" smtClean="0">
                <a:solidFill>
                  <a:schemeClr val="tx1">
                    <a:lumMod val="95000"/>
                    <a:lumOff val="5000"/>
                  </a:schemeClr>
                </a:solidFill>
                <a:latin typeface="Cambria" panose="02040503050406030204" pitchFamily="18" charset="0"/>
              </a:rPr>
              <a:t>                curso</a:t>
            </a:r>
            <a:r>
              <a:rPr lang="pt-BR" dirty="0">
                <a:solidFill>
                  <a:schemeClr val="tx1">
                    <a:lumMod val="95000"/>
                    <a:lumOff val="5000"/>
                  </a:schemeClr>
                </a:solidFill>
                <a:latin typeface="Cambria" panose="02040503050406030204" pitchFamily="18" charset="0"/>
              </a:rPr>
              <a:t>: ‘Engenharia’</a:t>
            </a:r>
          </a:p>
          <a:p>
            <a:r>
              <a:rPr lang="pt-BR" dirty="0" smtClean="0"/>
              <a:t>                notas: [ ]</a:t>
            </a:r>
          </a:p>
        </p:txBody>
      </p:sp>
      <p:sp>
        <p:nvSpPr>
          <p:cNvPr id="8" name="CaixaDeTexto 7"/>
          <p:cNvSpPr txBox="1"/>
          <p:nvPr/>
        </p:nvSpPr>
        <p:spPr>
          <a:xfrm>
            <a:off x="6482687" y="3275299"/>
            <a:ext cx="3016155" cy="2031326"/>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smtClean="0"/>
              <a:t>&gt;&gt;  </a:t>
            </a:r>
            <a:r>
              <a:rPr lang="pt-BR" b="1" dirty="0" smtClean="0"/>
              <a:t>aluno(2)</a:t>
            </a:r>
          </a:p>
          <a:p>
            <a:r>
              <a:rPr lang="pt-BR" dirty="0" err="1" smtClean="0"/>
              <a:t>ans</a:t>
            </a:r>
            <a:r>
              <a:rPr lang="pt-BR" dirty="0" smtClean="0"/>
              <a:t>  = </a:t>
            </a:r>
          </a:p>
          <a:p>
            <a:r>
              <a:rPr lang="pt-BR" dirty="0" smtClean="0">
                <a:solidFill>
                  <a:schemeClr val="tx1">
                    <a:lumMod val="95000"/>
                    <a:lumOff val="5000"/>
                  </a:schemeClr>
                </a:solidFill>
                <a:latin typeface="Cambria" panose="02040503050406030204" pitchFamily="18" charset="0"/>
              </a:rPr>
              <a:t>                nome</a:t>
            </a:r>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‘Ana Clara’</a:t>
            </a:r>
            <a:endParaRPr lang="pt-BR" dirty="0">
              <a:solidFill>
                <a:schemeClr val="tx1">
                  <a:lumMod val="95000"/>
                  <a:lumOff val="5000"/>
                </a:schemeClr>
              </a:solidFill>
              <a:latin typeface="Cambria" panose="02040503050406030204" pitchFamily="18" charset="0"/>
            </a:endParaRPr>
          </a:p>
          <a:p>
            <a:r>
              <a:rPr lang="pt-BR" dirty="0" smtClean="0">
                <a:solidFill>
                  <a:schemeClr val="tx1">
                    <a:lumMod val="95000"/>
                    <a:lumOff val="5000"/>
                  </a:schemeClr>
                </a:solidFill>
                <a:latin typeface="Cambria" panose="02040503050406030204" pitchFamily="18" charset="0"/>
              </a:rPr>
              <a:t>                idade</a:t>
            </a:r>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a:t>
            </a:r>
            <a:endParaRPr lang="pt-BR" dirty="0">
              <a:solidFill>
                <a:schemeClr val="tx1">
                  <a:lumMod val="95000"/>
                  <a:lumOff val="5000"/>
                </a:schemeClr>
              </a:solidFill>
              <a:latin typeface="Cambria" panose="02040503050406030204" pitchFamily="18" charset="0"/>
            </a:endParaRPr>
          </a:p>
          <a:p>
            <a:r>
              <a:rPr lang="pt-BR" dirty="0" smtClean="0">
                <a:solidFill>
                  <a:schemeClr val="tx1">
                    <a:lumMod val="95000"/>
                    <a:lumOff val="5000"/>
                  </a:schemeClr>
                </a:solidFill>
                <a:latin typeface="Cambria" panose="02040503050406030204" pitchFamily="18" charset="0"/>
              </a:rPr>
              <a:t>        matricula</a:t>
            </a:r>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a:t>
            </a:r>
            <a:endParaRPr lang="pt-BR" dirty="0">
              <a:solidFill>
                <a:schemeClr val="tx1">
                  <a:lumMod val="95000"/>
                  <a:lumOff val="5000"/>
                </a:schemeClr>
              </a:solidFill>
              <a:latin typeface="Cambria" panose="02040503050406030204" pitchFamily="18" charset="0"/>
            </a:endParaRPr>
          </a:p>
          <a:p>
            <a:r>
              <a:rPr lang="pt-BR" dirty="0" smtClean="0">
                <a:solidFill>
                  <a:schemeClr val="tx1">
                    <a:lumMod val="95000"/>
                    <a:lumOff val="5000"/>
                  </a:schemeClr>
                </a:solidFill>
                <a:latin typeface="Cambria" panose="02040503050406030204" pitchFamily="18" charset="0"/>
              </a:rPr>
              <a:t>                curso</a:t>
            </a:r>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a:t>
            </a:r>
          </a:p>
          <a:p>
            <a:r>
              <a:rPr lang="pt-BR" dirty="0" smtClean="0">
                <a:solidFill>
                  <a:schemeClr val="tx1">
                    <a:lumMod val="95000"/>
                    <a:lumOff val="5000"/>
                  </a:schemeClr>
                </a:solidFill>
                <a:latin typeface="Cambria" panose="02040503050406030204" pitchFamily="18" charset="0"/>
              </a:rPr>
              <a:t>                notas: [10 8 6 7]</a:t>
            </a:r>
            <a:endParaRPr lang="pt-BR" dirty="0">
              <a:solidFill>
                <a:schemeClr val="tx1">
                  <a:lumMod val="95000"/>
                  <a:lumOff val="5000"/>
                </a:schemeClr>
              </a:solidFill>
              <a:latin typeface="Cambria" panose="02040503050406030204" pitchFamily="18" charset="0"/>
            </a:endParaRPr>
          </a:p>
        </p:txBody>
      </p:sp>
    </p:spTree>
    <p:extLst>
      <p:ext uri="{BB962C8B-B14F-4D97-AF65-F5344CB8AC3E}">
        <p14:creationId xmlns:p14="http://schemas.microsoft.com/office/powerpoint/2010/main" val="965016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1" algn="l" rtl="0">
              <a:lnSpc>
                <a:spcPct val="90000"/>
              </a:lnSpc>
              <a:spcBef>
                <a:spcPct val="0"/>
              </a:spcBef>
            </a:pPr>
            <a:r>
              <a:rPr lang="pt-BR" sz="4400" dirty="0" smtClean="0">
                <a:solidFill>
                  <a:srgbClr val="FFFF00"/>
                </a:solidFill>
                <a:latin typeface="Cambria" panose="02040503050406030204" pitchFamily="18" charset="0"/>
                <a:ea typeface="Cambria" panose="02040503050406030204" pitchFamily="18" charset="0"/>
              </a:rPr>
              <a:t>Adicionando ou removendo células</a:t>
            </a:r>
            <a:endParaRPr lang="pt-BR" sz="4400" dirty="0"/>
          </a:p>
        </p:txBody>
      </p:sp>
      <p:sp>
        <p:nvSpPr>
          <p:cNvPr id="3" name="Espaço Reservado para Conteúdo 2"/>
          <p:cNvSpPr>
            <a:spLocks noGrp="1"/>
          </p:cNvSpPr>
          <p:nvPr>
            <p:ph idx="1"/>
          </p:nvPr>
        </p:nvSpPr>
        <p:spPr>
          <a:xfrm>
            <a:off x="838200" y="2079567"/>
            <a:ext cx="10515600" cy="3311300"/>
          </a:xfrm>
        </p:spPr>
        <p:txBody>
          <a:bodyPr>
            <a:normAutofit/>
          </a:bodyPr>
          <a:lstStyle/>
          <a:p>
            <a:pPr marL="0" indent="0" algn="just">
              <a:buNone/>
            </a:pPr>
            <a:r>
              <a:rPr lang="pt-BR" sz="2000" dirty="0" smtClean="0">
                <a:solidFill>
                  <a:srgbClr val="FFFF00"/>
                </a:solidFill>
                <a:latin typeface="Cambria" panose="02040503050406030204" pitchFamily="18" charset="0"/>
              </a:rPr>
              <a:t>Um campo pode ser removido de uma matriz de estruturas pela função </a:t>
            </a:r>
            <a:r>
              <a:rPr lang="pt-BR" sz="2000" i="1" dirty="0" smtClean="0">
                <a:solidFill>
                  <a:srgbClr val="FFFF00"/>
                </a:solidFill>
                <a:latin typeface="Cambria" panose="02040503050406030204" pitchFamily="18" charset="0"/>
              </a:rPr>
              <a:t>rmfield</a:t>
            </a:r>
            <a:r>
              <a:rPr lang="pt-BR" sz="2000" dirty="0" smtClean="0">
                <a:solidFill>
                  <a:srgbClr val="FFFF00"/>
                </a:solidFill>
                <a:latin typeface="Cambria" panose="02040503050406030204" pitchFamily="18" charset="0"/>
              </a:rPr>
              <a:t>. A forma geral é:</a:t>
            </a:r>
          </a:p>
          <a:p>
            <a:pPr marL="0" indent="0" algn="just">
              <a:buNone/>
            </a:pPr>
            <a:endParaRPr lang="pt-BR" sz="300" dirty="0" smtClean="0">
              <a:solidFill>
                <a:srgbClr val="FFFF00"/>
              </a:solidFill>
              <a:latin typeface="Cambria" panose="02040503050406030204" pitchFamily="18" charset="0"/>
            </a:endParaRPr>
          </a:p>
          <a:p>
            <a:pPr algn="just"/>
            <a:r>
              <a:rPr lang="pt-BR" sz="2000" dirty="0">
                <a:solidFill>
                  <a:srgbClr val="FFFF00"/>
                </a:solidFill>
                <a:latin typeface="Cambria" panose="02040503050406030204" pitchFamily="18" charset="0"/>
              </a:rPr>
              <a:t>s</a:t>
            </a:r>
            <a:r>
              <a:rPr lang="pt-BR" sz="2000" dirty="0" smtClean="0">
                <a:solidFill>
                  <a:srgbClr val="FFFF00"/>
                </a:solidFill>
                <a:latin typeface="Cambria" panose="02040503050406030204" pitchFamily="18" charset="0"/>
              </a:rPr>
              <a:t>truct2 = rmfield(</a:t>
            </a:r>
            <a:r>
              <a:rPr lang="pt-BR" sz="2000" dirty="0" err="1" smtClean="0">
                <a:solidFill>
                  <a:srgbClr val="FFFF00"/>
                </a:solidFill>
                <a:latin typeface="Cambria" panose="02040503050406030204" pitchFamily="18" charset="0"/>
              </a:rPr>
              <a:t>struct_array</a:t>
            </a:r>
            <a:r>
              <a:rPr lang="pt-BR" sz="2000" dirty="0" smtClean="0">
                <a:solidFill>
                  <a:srgbClr val="FFFF00"/>
                </a:solidFill>
                <a:latin typeface="Cambria" panose="02040503050406030204" pitchFamily="18" charset="0"/>
              </a:rPr>
              <a:t>, ‘</a:t>
            </a:r>
            <a:r>
              <a:rPr lang="pt-BR" sz="2000" dirty="0" err="1" smtClean="0">
                <a:solidFill>
                  <a:srgbClr val="FFFF00"/>
                </a:solidFill>
                <a:latin typeface="Cambria" panose="02040503050406030204" pitchFamily="18" charset="0"/>
              </a:rPr>
              <a:t>field</a:t>
            </a:r>
            <a:r>
              <a:rPr lang="pt-BR" sz="2000" dirty="0" smtClean="0">
                <a:solidFill>
                  <a:srgbClr val="FFFF00"/>
                </a:solidFill>
                <a:latin typeface="Cambria" panose="02040503050406030204" pitchFamily="18" charset="0"/>
              </a:rPr>
              <a:t>’)</a:t>
            </a:r>
          </a:p>
          <a:p>
            <a:pPr algn="just"/>
            <a:endParaRPr lang="pt-BR" sz="300" dirty="0" smtClean="0">
              <a:solidFill>
                <a:srgbClr val="FFFF00"/>
              </a:solidFill>
              <a:latin typeface="Cambria" panose="02040503050406030204" pitchFamily="18" charset="0"/>
            </a:endParaRPr>
          </a:p>
          <a:p>
            <a:pPr marL="0" indent="0" algn="just">
              <a:buNone/>
            </a:pPr>
            <a:r>
              <a:rPr lang="pt-BR" sz="2000" dirty="0" smtClean="0">
                <a:solidFill>
                  <a:srgbClr val="FFFF00"/>
                </a:solidFill>
                <a:latin typeface="Cambria" panose="02040503050406030204" pitchFamily="18" charset="0"/>
              </a:rPr>
              <a:t>struct2 é a nova matriz com aquele campo removido. </a:t>
            </a:r>
          </a:p>
          <a:p>
            <a:pPr marL="0" indent="0" algn="just">
              <a:buNone/>
            </a:pPr>
            <a:r>
              <a:rPr lang="pt-BR" sz="2000" dirty="0" smtClean="0">
                <a:solidFill>
                  <a:srgbClr val="FFFF00"/>
                </a:solidFill>
                <a:latin typeface="Cambria" panose="02040503050406030204" pitchFamily="18" charset="0"/>
              </a:rPr>
              <a:t>Então podemos remover o campo ‘idade’ da matriz estrutura aluno da seguinte maneira:</a:t>
            </a:r>
          </a:p>
          <a:p>
            <a:pPr marL="0" indent="0" algn="just">
              <a:buNone/>
            </a:pPr>
            <a:endParaRPr lang="pt-BR" sz="2000" dirty="0" smtClean="0">
              <a:solidFill>
                <a:srgbClr val="FFFF00"/>
              </a:solidFill>
              <a:latin typeface="Cambria" panose="02040503050406030204" pitchFamily="18" charset="0"/>
            </a:endParaRPr>
          </a:p>
        </p:txBody>
      </p:sp>
      <p:sp>
        <p:nvSpPr>
          <p:cNvPr id="5" name="CaixaDeTexto 4"/>
          <p:cNvSpPr txBox="1"/>
          <p:nvPr/>
        </p:nvSpPr>
        <p:spPr>
          <a:xfrm>
            <a:off x="797624" y="1423462"/>
            <a:ext cx="3979092" cy="461665"/>
          </a:xfrm>
          <a:prstGeom prst="rect">
            <a:avLst/>
          </a:prstGeom>
          <a:noFill/>
        </p:spPr>
        <p:txBody>
          <a:bodyPr wrap="square" rtlCol="0">
            <a:spAutoFit/>
          </a:bodyPr>
          <a:lstStyle/>
          <a:p>
            <a:pPr marL="342900" indent="-342900">
              <a:buFont typeface="Wingdings" panose="05000000000000000000" pitchFamily="2" charset="2"/>
              <a:buChar char="Ø"/>
            </a:pPr>
            <a:r>
              <a:rPr lang="pt-BR" sz="2400" dirty="0" smtClean="0">
                <a:solidFill>
                  <a:srgbClr val="FFFF00"/>
                </a:solidFill>
                <a:latin typeface="Cambria" panose="02040503050406030204" pitchFamily="18" charset="0"/>
                <a:ea typeface="Cambria" panose="02040503050406030204" pitchFamily="18" charset="0"/>
              </a:rPr>
              <a:t>Removendo células</a:t>
            </a:r>
            <a:endParaRPr lang="pt-BR" sz="2400" i="1" dirty="0">
              <a:solidFill>
                <a:srgbClr val="FFFF00"/>
              </a:solidFill>
              <a:latin typeface="Cambria" panose="02040503050406030204" pitchFamily="18" charset="0"/>
              <a:ea typeface="Cambria" panose="02040503050406030204" pitchFamily="18" charset="0"/>
            </a:endParaRPr>
          </a:p>
        </p:txBody>
      </p:sp>
      <p:sp>
        <p:nvSpPr>
          <p:cNvPr id="10" name="CaixaDeTexto 9"/>
          <p:cNvSpPr txBox="1"/>
          <p:nvPr/>
        </p:nvSpPr>
        <p:spPr>
          <a:xfrm>
            <a:off x="4397778" y="4375204"/>
            <a:ext cx="3396443" cy="203132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rtlCol="0">
            <a:spAutoFit/>
          </a:bodyPr>
          <a:lstStyle/>
          <a:p>
            <a:r>
              <a:rPr lang="pt-BR" dirty="0" smtClean="0">
                <a:solidFill>
                  <a:schemeClr val="tx1">
                    <a:lumMod val="95000"/>
                    <a:lumOff val="5000"/>
                  </a:schemeClr>
                </a:solidFill>
                <a:latin typeface="Cambria" panose="02040503050406030204" pitchFamily="18" charset="0"/>
              </a:rPr>
              <a:t>&gt;&gt; </a:t>
            </a:r>
            <a:r>
              <a:rPr lang="pt-BR" b="1" dirty="0" err="1" smtClean="0">
                <a:solidFill>
                  <a:schemeClr val="tx1">
                    <a:lumMod val="95000"/>
                    <a:lumOff val="5000"/>
                  </a:schemeClr>
                </a:solidFill>
                <a:latin typeface="Cambria" panose="02040503050406030204" pitchFamily="18" charset="0"/>
              </a:rPr>
              <a:t>alu</a:t>
            </a:r>
            <a:r>
              <a:rPr lang="pt-BR" b="1" dirty="0" smtClean="0">
                <a:solidFill>
                  <a:schemeClr val="tx1">
                    <a:lumMod val="95000"/>
                    <a:lumOff val="5000"/>
                  </a:schemeClr>
                </a:solidFill>
                <a:latin typeface="Cambria" panose="02040503050406030204" pitchFamily="18" charset="0"/>
              </a:rPr>
              <a:t>= rmfield(aluno, ‘idade’)</a:t>
            </a:r>
          </a:p>
          <a:p>
            <a:r>
              <a:rPr lang="pt-BR" dirty="0" err="1" smtClean="0">
                <a:solidFill>
                  <a:schemeClr val="tx1">
                    <a:lumMod val="95000"/>
                    <a:lumOff val="5000"/>
                  </a:schemeClr>
                </a:solidFill>
                <a:latin typeface="Cambria" panose="02040503050406030204" pitchFamily="18" charset="0"/>
              </a:rPr>
              <a:t>alu</a:t>
            </a:r>
            <a:r>
              <a:rPr lang="pt-BR" dirty="0" smtClean="0">
                <a:solidFill>
                  <a:schemeClr val="tx1">
                    <a:lumMod val="95000"/>
                    <a:lumOff val="5000"/>
                  </a:schemeClr>
                </a:solidFill>
                <a:latin typeface="Cambria" panose="02040503050406030204" pitchFamily="18" charset="0"/>
              </a:rPr>
              <a:t>   = </a:t>
            </a:r>
          </a:p>
          <a:p>
            <a:r>
              <a:rPr lang="pt-BR" dirty="0" smtClean="0">
                <a:solidFill>
                  <a:schemeClr val="tx1">
                    <a:lumMod val="95000"/>
                    <a:lumOff val="5000"/>
                  </a:schemeClr>
                </a:solidFill>
                <a:latin typeface="Cambria" panose="02040503050406030204" pitchFamily="18" charset="0"/>
              </a:rPr>
              <a:t>1x2 </a:t>
            </a:r>
            <a:r>
              <a:rPr lang="pt-BR" dirty="0" err="1" smtClean="0">
                <a:solidFill>
                  <a:schemeClr val="tx1">
                    <a:lumMod val="95000"/>
                    <a:lumOff val="5000"/>
                  </a:schemeClr>
                </a:solidFill>
                <a:latin typeface="Cambria" panose="02040503050406030204" pitchFamily="18" charset="0"/>
              </a:rPr>
              <a:t>struct</a:t>
            </a:r>
            <a:r>
              <a:rPr lang="pt-BR" dirty="0" smtClean="0">
                <a:solidFill>
                  <a:schemeClr val="tx1">
                    <a:lumMod val="95000"/>
                    <a:lumOff val="5000"/>
                  </a:schemeClr>
                </a:solidFill>
                <a:latin typeface="Cambria" panose="02040503050406030204" pitchFamily="18" charset="0"/>
              </a:rPr>
              <a:t> </a:t>
            </a:r>
            <a:r>
              <a:rPr lang="pt-BR" dirty="0" err="1" smtClean="0">
                <a:solidFill>
                  <a:schemeClr val="tx1">
                    <a:lumMod val="95000"/>
                    <a:lumOff val="5000"/>
                  </a:schemeClr>
                </a:solidFill>
                <a:latin typeface="Cambria" panose="02040503050406030204" pitchFamily="18" charset="0"/>
              </a:rPr>
              <a:t>array</a:t>
            </a:r>
            <a:r>
              <a:rPr lang="pt-BR" dirty="0" smtClean="0">
                <a:solidFill>
                  <a:schemeClr val="tx1">
                    <a:lumMod val="95000"/>
                    <a:lumOff val="5000"/>
                  </a:schemeClr>
                </a:solidFill>
                <a:latin typeface="Cambria" panose="02040503050406030204" pitchFamily="18" charset="0"/>
              </a:rPr>
              <a:t> </a:t>
            </a:r>
            <a:r>
              <a:rPr lang="pt-BR" dirty="0" err="1" smtClean="0">
                <a:solidFill>
                  <a:schemeClr val="tx1">
                    <a:lumMod val="95000"/>
                    <a:lumOff val="5000"/>
                  </a:schemeClr>
                </a:solidFill>
                <a:latin typeface="Cambria" panose="02040503050406030204" pitchFamily="18" charset="0"/>
              </a:rPr>
              <a:t>with</a:t>
            </a:r>
            <a:r>
              <a:rPr lang="pt-BR" dirty="0" smtClean="0">
                <a:solidFill>
                  <a:schemeClr val="tx1">
                    <a:lumMod val="95000"/>
                    <a:lumOff val="5000"/>
                  </a:schemeClr>
                </a:solidFill>
                <a:latin typeface="Cambria" panose="02040503050406030204" pitchFamily="18" charset="0"/>
              </a:rPr>
              <a:t> </a:t>
            </a:r>
            <a:r>
              <a:rPr lang="pt-BR" dirty="0" err="1" smtClean="0">
                <a:solidFill>
                  <a:schemeClr val="tx1">
                    <a:lumMod val="95000"/>
                    <a:lumOff val="5000"/>
                  </a:schemeClr>
                </a:solidFill>
                <a:latin typeface="Cambria" panose="02040503050406030204" pitchFamily="18" charset="0"/>
              </a:rPr>
              <a:t>fields</a:t>
            </a:r>
            <a:r>
              <a:rPr lang="pt-BR" dirty="0" smtClean="0">
                <a:solidFill>
                  <a:schemeClr val="tx1">
                    <a:lumMod val="95000"/>
                    <a:lumOff val="5000"/>
                  </a:schemeClr>
                </a:solidFill>
                <a:latin typeface="Cambria" panose="02040503050406030204" pitchFamily="18" charset="0"/>
              </a:rPr>
              <a:t>:</a:t>
            </a: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nome</a:t>
            </a:r>
            <a:endParaRPr lang="pt-BR" dirty="0">
              <a:solidFill>
                <a:schemeClr val="tx1">
                  <a:lumMod val="95000"/>
                  <a:lumOff val="5000"/>
                </a:schemeClr>
              </a:solidFill>
              <a:latin typeface="Cambria" panose="02040503050406030204" pitchFamily="18" charset="0"/>
            </a:endParaRP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matricula</a:t>
            </a:r>
            <a:endParaRPr lang="pt-BR" dirty="0">
              <a:solidFill>
                <a:schemeClr val="tx1">
                  <a:lumMod val="95000"/>
                  <a:lumOff val="5000"/>
                </a:schemeClr>
              </a:solidFill>
              <a:latin typeface="Cambria" panose="02040503050406030204" pitchFamily="18" charset="0"/>
            </a:endParaRP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curso</a:t>
            </a: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notas</a:t>
            </a:r>
          </a:p>
        </p:txBody>
      </p:sp>
    </p:spTree>
    <p:extLst>
      <p:ext uri="{BB962C8B-B14F-4D97-AF65-F5344CB8AC3E}">
        <p14:creationId xmlns:p14="http://schemas.microsoft.com/office/powerpoint/2010/main" val="3158693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Aninhando</a:t>
            </a:r>
            <a:r>
              <a:rPr lang="pt-BR" dirty="0" smtClean="0">
                <a:solidFill>
                  <a:srgbClr val="FFFF00"/>
                </a:solidFill>
                <a:latin typeface="Cambria" panose="02040503050406030204" pitchFamily="18" charset="0"/>
                <a:ea typeface="Cambria" panose="02040503050406030204" pitchFamily="18" charset="0"/>
              </a:rPr>
              <a:t> </a:t>
            </a:r>
            <a:r>
              <a:rPr lang="pt-BR" dirty="0" smtClean="0">
                <a:solidFill>
                  <a:srgbClr val="FFFF00"/>
                </a:solidFill>
                <a:latin typeface="Cambria" panose="02040503050406030204" pitchFamily="18" charset="0"/>
                <a:ea typeface="Cambria" panose="02040503050406030204" pitchFamily="18" charset="0"/>
              </a:rPr>
              <a:t>Matrizes </a:t>
            </a:r>
            <a:r>
              <a:rPr lang="pt-BR" dirty="0" smtClean="0">
                <a:solidFill>
                  <a:srgbClr val="FFFF00"/>
                </a:solidFill>
                <a:latin typeface="Cambria" panose="02040503050406030204" pitchFamily="18" charset="0"/>
                <a:ea typeface="Cambria" panose="02040503050406030204" pitchFamily="18" charset="0"/>
              </a:rPr>
              <a:t>Estruturas</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1690688"/>
            <a:ext cx="10515600" cy="4486275"/>
          </a:xfrm>
          <a:ln>
            <a:noFill/>
          </a:ln>
        </p:spPr>
        <p:txBody>
          <a:bodyPr>
            <a:normAutofit/>
          </a:bodyPr>
          <a:lstStyle/>
          <a:p>
            <a:pPr marL="0" indent="0" algn="just">
              <a:buNone/>
            </a:pPr>
            <a:r>
              <a:rPr lang="pt-BR" sz="2400" dirty="0" smtClean="0">
                <a:solidFill>
                  <a:srgbClr val="FFFF00"/>
                </a:solidFill>
                <a:latin typeface="Cambria" panose="02040503050406030204" pitchFamily="18" charset="0"/>
                <a:ea typeface="Cambria" panose="02040503050406030204" pitchFamily="18" charset="0"/>
              </a:rPr>
              <a:t>Cada campo de uma matriz estrutura pode ser de qualquer tipo de dados, incluindo uma matriz de células ou uma matriz de estruturas. Por exemplo, as seguintes declarações definem nova matriz estrutura como um campo na matriz aluno.</a:t>
            </a:r>
          </a:p>
          <a:p>
            <a:pPr marL="0" indent="0" algn="just">
              <a:buNone/>
            </a:pPr>
            <a:endParaRPr lang="pt-BR" sz="24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
        <p:nvSpPr>
          <p:cNvPr id="5" name="CaixaDeTexto 4"/>
          <p:cNvSpPr txBox="1"/>
          <p:nvPr/>
        </p:nvSpPr>
        <p:spPr>
          <a:xfrm>
            <a:off x="3479747" y="3198228"/>
            <a:ext cx="4570931" cy="3416320"/>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pt-BR" dirty="0" smtClean="0"/>
              <a:t>&gt;&gt; </a:t>
            </a:r>
            <a:r>
              <a:rPr lang="pt-BR" b="1" dirty="0"/>
              <a:t>aluno(1</a:t>
            </a:r>
            <a:r>
              <a:rPr lang="pt-BR" b="1" dirty="0" smtClean="0"/>
              <a:t>).</a:t>
            </a:r>
            <a:r>
              <a:rPr lang="pt-BR" b="1" dirty="0" err="1" smtClean="0"/>
              <a:t>classe.nome</a:t>
            </a:r>
            <a:r>
              <a:rPr lang="pt-BR" b="1" dirty="0" smtClean="0"/>
              <a:t> = ‘CT0201  FIS 1’;</a:t>
            </a:r>
            <a:endParaRPr lang="pt-BR" dirty="0" smtClean="0"/>
          </a:p>
          <a:p>
            <a:r>
              <a:rPr lang="pt-BR" dirty="0" smtClean="0"/>
              <a:t>&gt;&gt;</a:t>
            </a:r>
            <a:r>
              <a:rPr lang="pt-BR" b="1" dirty="0" smtClean="0"/>
              <a:t> aluno(2).</a:t>
            </a:r>
            <a:r>
              <a:rPr lang="pt-BR" b="1" dirty="0" err="1"/>
              <a:t>classe.nome</a:t>
            </a:r>
            <a:r>
              <a:rPr lang="pt-BR" b="1" dirty="0"/>
              <a:t> = ‘</a:t>
            </a:r>
            <a:r>
              <a:rPr lang="pt-BR" b="1" dirty="0" smtClean="0"/>
              <a:t>CT0101  INST. ELE’;</a:t>
            </a:r>
          </a:p>
          <a:p>
            <a:r>
              <a:rPr lang="pt-BR" dirty="0"/>
              <a:t>&gt;&gt; </a:t>
            </a:r>
            <a:r>
              <a:rPr lang="pt-BR" b="1" dirty="0"/>
              <a:t>aluno(1).</a:t>
            </a:r>
            <a:r>
              <a:rPr lang="pt-BR" b="1" dirty="0" err="1" smtClean="0"/>
              <a:t>classe.instrutor</a:t>
            </a:r>
            <a:r>
              <a:rPr lang="pt-BR" b="1" dirty="0" smtClean="0"/>
              <a:t> </a:t>
            </a:r>
            <a:r>
              <a:rPr lang="pt-BR" b="1" dirty="0"/>
              <a:t>= </a:t>
            </a:r>
            <a:r>
              <a:rPr lang="pt-BR" b="1" dirty="0" smtClean="0"/>
              <a:t>‘Prof. Miguel’;</a:t>
            </a:r>
            <a:endParaRPr lang="pt-BR" dirty="0"/>
          </a:p>
          <a:p>
            <a:r>
              <a:rPr lang="pt-BR" dirty="0"/>
              <a:t>&gt;&gt;</a:t>
            </a:r>
            <a:r>
              <a:rPr lang="pt-BR" b="1" dirty="0"/>
              <a:t> aluno(2).</a:t>
            </a:r>
            <a:r>
              <a:rPr lang="pt-BR" b="1" dirty="0" err="1" smtClean="0"/>
              <a:t>classe.instrutor</a:t>
            </a:r>
            <a:r>
              <a:rPr lang="pt-BR" b="1" dirty="0" smtClean="0"/>
              <a:t> </a:t>
            </a:r>
            <a:r>
              <a:rPr lang="pt-BR" b="1" dirty="0"/>
              <a:t>= </a:t>
            </a:r>
            <a:r>
              <a:rPr lang="pt-BR" b="1" dirty="0" smtClean="0"/>
              <a:t>‘Prof. Francisco’;</a:t>
            </a:r>
            <a:endParaRPr lang="pt-BR" dirty="0" smtClean="0"/>
          </a:p>
          <a:p>
            <a:r>
              <a:rPr lang="pt-BR" dirty="0" smtClean="0"/>
              <a:t>&gt;&gt;  </a:t>
            </a:r>
            <a:r>
              <a:rPr lang="pt-BR" b="1" dirty="0" smtClean="0"/>
              <a:t>aluno(1)</a:t>
            </a:r>
          </a:p>
          <a:p>
            <a:r>
              <a:rPr lang="pt-BR" dirty="0" err="1" smtClean="0"/>
              <a:t>ans</a:t>
            </a:r>
            <a:r>
              <a:rPr lang="pt-BR" dirty="0" smtClean="0"/>
              <a:t>  = </a:t>
            </a:r>
          </a:p>
          <a:p>
            <a:r>
              <a:rPr lang="pt-BR" dirty="0" smtClean="0">
                <a:solidFill>
                  <a:schemeClr val="tx1">
                    <a:lumMod val="95000"/>
                    <a:lumOff val="5000"/>
                  </a:schemeClr>
                </a:solidFill>
                <a:latin typeface="Cambria" panose="02040503050406030204" pitchFamily="18" charset="0"/>
              </a:rPr>
              <a:t>                nome</a:t>
            </a:r>
            <a:r>
              <a:rPr lang="pt-BR" dirty="0">
                <a:solidFill>
                  <a:schemeClr val="tx1">
                    <a:lumMod val="95000"/>
                    <a:lumOff val="5000"/>
                  </a:schemeClr>
                </a:solidFill>
                <a:latin typeface="Cambria" panose="02040503050406030204" pitchFamily="18" charset="0"/>
              </a:rPr>
              <a:t>: ‘Pedro’</a:t>
            </a:r>
          </a:p>
          <a:p>
            <a:r>
              <a:rPr lang="pt-BR" dirty="0" smtClean="0">
                <a:solidFill>
                  <a:schemeClr val="tx1">
                    <a:lumMod val="95000"/>
                    <a:lumOff val="5000"/>
                  </a:schemeClr>
                </a:solidFill>
                <a:latin typeface="Cambria" panose="02040503050406030204" pitchFamily="18" charset="0"/>
              </a:rPr>
              <a:t>                idade</a:t>
            </a:r>
            <a:r>
              <a:rPr lang="pt-BR" dirty="0">
                <a:solidFill>
                  <a:schemeClr val="tx1">
                    <a:lumMod val="95000"/>
                    <a:lumOff val="5000"/>
                  </a:schemeClr>
                </a:solidFill>
                <a:latin typeface="Cambria" panose="02040503050406030204" pitchFamily="18" charset="0"/>
              </a:rPr>
              <a:t>: 20</a:t>
            </a:r>
          </a:p>
          <a:p>
            <a:r>
              <a:rPr lang="pt-BR" dirty="0" smtClean="0">
                <a:solidFill>
                  <a:schemeClr val="tx1">
                    <a:lumMod val="95000"/>
                    <a:lumOff val="5000"/>
                  </a:schemeClr>
                </a:solidFill>
                <a:latin typeface="Cambria" panose="02040503050406030204" pitchFamily="18" charset="0"/>
              </a:rPr>
              <a:t>        matricula</a:t>
            </a:r>
            <a:r>
              <a:rPr lang="pt-BR" dirty="0">
                <a:solidFill>
                  <a:schemeClr val="tx1">
                    <a:lumMod val="95000"/>
                    <a:lumOff val="5000"/>
                  </a:schemeClr>
                </a:solidFill>
                <a:latin typeface="Cambria" panose="02040503050406030204" pitchFamily="18" charset="0"/>
              </a:rPr>
              <a:t>: 202101</a:t>
            </a:r>
          </a:p>
          <a:p>
            <a:r>
              <a:rPr lang="pt-BR" dirty="0" smtClean="0">
                <a:solidFill>
                  <a:schemeClr val="tx1">
                    <a:lumMod val="95000"/>
                    <a:lumOff val="5000"/>
                  </a:schemeClr>
                </a:solidFill>
                <a:latin typeface="Cambria" panose="02040503050406030204" pitchFamily="18" charset="0"/>
              </a:rPr>
              <a:t>                curso</a:t>
            </a:r>
            <a:r>
              <a:rPr lang="pt-BR" dirty="0">
                <a:solidFill>
                  <a:schemeClr val="tx1">
                    <a:lumMod val="95000"/>
                    <a:lumOff val="5000"/>
                  </a:schemeClr>
                </a:solidFill>
                <a:latin typeface="Cambria" panose="02040503050406030204" pitchFamily="18" charset="0"/>
              </a:rPr>
              <a:t>: ‘Engenharia’</a:t>
            </a:r>
          </a:p>
          <a:p>
            <a:r>
              <a:rPr lang="pt-BR" dirty="0" smtClean="0"/>
              <a:t>                notas: [ </a:t>
            </a:r>
            <a:r>
              <a:rPr lang="pt-BR" dirty="0" smtClean="0"/>
              <a:t>]</a:t>
            </a:r>
          </a:p>
          <a:p>
            <a:r>
              <a:rPr lang="pt-BR" dirty="0"/>
              <a:t> </a:t>
            </a:r>
            <a:r>
              <a:rPr lang="pt-BR" dirty="0" smtClean="0"/>
              <a:t>              classe: [1x2 </a:t>
            </a:r>
            <a:r>
              <a:rPr lang="pt-BR" dirty="0" err="1" smtClean="0"/>
              <a:t>struct</a:t>
            </a:r>
            <a:r>
              <a:rPr lang="pt-BR" dirty="0" smtClean="0"/>
              <a:t>]</a:t>
            </a:r>
            <a:endParaRPr lang="pt-BR" dirty="0" smtClean="0"/>
          </a:p>
        </p:txBody>
      </p:sp>
    </p:spTree>
    <p:extLst>
      <p:ext uri="{BB962C8B-B14F-4D97-AF65-F5344CB8AC3E}">
        <p14:creationId xmlns:p14="http://schemas.microsoft.com/office/powerpoint/2010/main" val="3558689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14793-63FB-4F63-A415-2BBD37B9D085}"/>
              </a:ext>
            </a:extLst>
          </p:cNvPr>
          <p:cNvSpPr>
            <a:spLocks noGrp="1"/>
          </p:cNvSpPr>
          <p:nvPr>
            <p:ph type="ctrTitle"/>
          </p:nvPr>
        </p:nvSpPr>
        <p:spPr>
          <a:xfrm>
            <a:off x="2019628" y="790414"/>
            <a:ext cx="8152739" cy="856576"/>
          </a:xfrm>
        </p:spPr>
        <p:txBody>
          <a:bodyPr>
            <a:normAutofit/>
          </a:bodyPr>
          <a:lstStyle/>
          <a:p>
            <a:r>
              <a:rPr lang="pt-BR" sz="4800" dirty="0">
                <a:solidFill>
                  <a:schemeClr val="bg1"/>
                </a:solidFill>
                <a:latin typeface="Cambria" panose="02040503050406030204" pitchFamily="18" charset="0"/>
                <a:ea typeface="Cambria" panose="02040503050406030204" pitchFamily="18" charset="0"/>
              </a:rPr>
              <a:t>OFERECIMENTO: </a:t>
            </a:r>
            <a:endParaRPr lang="pt-BR" sz="4800" dirty="0">
              <a:solidFill>
                <a:schemeClr val="bg1"/>
              </a:solidFill>
            </a:endParaRPr>
          </a:p>
        </p:txBody>
      </p:sp>
      <p:pic>
        <p:nvPicPr>
          <p:cNvPr id="6" name="Imagem 5">
            <a:extLst>
              <a:ext uri="{FF2B5EF4-FFF2-40B4-BE49-F238E27FC236}">
                <a16:creationId xmlns:a16="http://schemas.microsoft.com/office/drawing/2014/main" id="{0C0A6F19-082D-49EA-AC45-6C9634293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38" y="2495227"/>
            <a:ext cx="7016199" cy="2592676"/>
          </a:xfrm>
          <a:prstGeom prst="rect">
            <a:avLst/>
          </a:prstGeom>
        </p:spPr>
      </p:pic>
      <p:pic>
        <p:nvPicPr>
          <p:cNvPr id="4" name="Imagem 3">
            <a:extLst>
              <a:ext uri="{FF2B5EF4-FFF2-40B4-BE49-F238E27FC236}">
                <a16:creationId xmlns:a16="http://schemas.microsoft.com/office/drawing/2014/main" id="{A98F965D-0A34-4F66-B639-42D089CBA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582" y="1864664"/>
            <a:ext cx="2284731" cy="3438637"/>
          </a:xfrm>
          <a:prstGeom prst="rect">
            <a:avLst/>
          </a:prstGeom>
        </p:spPr>
      </p:pic>
    </p:spTree>
    <p:extLst>
      <p:ext uri="{BB962C8B-B14F-4D97-AF65-F5344CB8AC3E}">
        <p14:creationId xmlns:p14="http://schemas.microsoft.com/office/powerpoint/2010/main" val="3223190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28022" y="2335899"/>
            <a:ext cx="10335956" cy="2328002"/>
          </a:xfrm>
        </p:spPr>
        <p:txBody>
          <a:bodyPr anchor="ctr">
            <a:normAutofit/>
          </a:bodyPr>
          <a:lstStyle/>
          <a:p>
            <a:r>
              <a:rPr lang="pt-BR" sz="4400" dirty="0" smtClean="0">
                <a:solidFill>
                  <a:srgbClr val="FFFF00"/>
                </a:solidFill>
                <a:latin typeface="Cambria" panose="02040503050406030204" pitchFamily="18" charset="0"/>
                <a:ea typeface="Cambria" panose="02040503050406030204" pitchFamily="18" charset="0"/>
              </a:rPr>
              <a:t>AULA 8-2: MATRIZES ESTRUTURAS (</a:t>
            </a:r>
            <a:r>
              <a:rPr lang="pt-BR" sz="4400" dirty="0" err="1" smtClean="0">
                <a:solidFill>
                  <a:srgbClr val="FFFF00"/>
                </a:solidFill>
                <a:latin typeface="Cambria" panose="02040503050406030204" pitchFamily="18" charset="0"/>
                <a:ea typeface="Cambria" panose="02040503050406030204" pitchFamily="18" charset="0"/>
              </a:rPr>
              <a:t>struct</a:t>
            </a:r>
            <a:r>
              <a:rPr lang="pt-BR" sz="4400" dirty="0">
                <a:solidFill>
                  <a:srgbClr val="FFFF00"/>
                </a:solidFill>
                <a:latin typeface="Cambria" panose="02040503050406030204" pitchFamily="18" charset="0"/>
                <a:ea typeface="Cambria" panose="02040503050406030204" pitchFamily="18" charset="0"/>
              </a:rPr>
              <a:t>) </a:t>
            </a:r>
            <a:r>
              <a:rPr lang="pt-BR" sz="4400" dirty="0" smtClean="0">
                <a:solidFill>
                  <a:srgbClr val="FFFF00"/>
                </a:solidFill>
                <a:latin typeface="Cambria" panose="02040503050406030204" pitchFamily="18" charset="0"/>
                <a:ea typeface="Cambria" panose="02040503050406030204" pitchFamily="18" charset="0"/>
              </a:rPr>
              <a:t>NO MATLAB</a:t>
            </a:r>
            <a:endParaRPr lang="pt-BR" sz="4400" dirty="0">
              <a:solidFill>
                <a:srgbClr val="FFFF00"/>
              </a:solidFill>
              <a:latin typeface="Cambria" panose="02040503050406030204" pitchFamily="18" charset="0"/>
              <a:ea typeface="Cambria" panose="02040503050406030204" pitchFamily="18" charset="0"/>
            </a:endParaRPr>
          </a:p>
        </p:txBody>
      </p:sp>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2335367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Sumário</a:t>
            </a:r>
            <a:endParaRPr lang="pt-BR"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1583140"/>
            <a:ext cx="10515600" cy="4593823"/>
          </a:xfrm>
        </p:spPr>
        <p:txBody>
          <a:bodyPr>
            <a:normAutofit/>
          </a:bodyPr>
          <a:lstStyle/>
          <a:p>
            <a:pPr algn="just">
              <a:buFont typeface="Wingdings" panose="05000000000000000000" pitchFamily="2" charset="2"/>
              <a:buChar char="v"/>
            </a:pPr>
            <a:r>
              <a:rPr lang="pt-BR" dirty="0" smtClean="0">
                <a:solidFill>
                  <a:srgbClr val="FFFF00"/>
                </a:solidFill>
                <a:latin typeface="Cambria" panose="02040503050406030204" pitchFamily="18" charset="0"/>
                <a:ea typeface="Cambria" panose="02040503050406030204" pitchFamily="18" charset="0"/>
              </a:rPr>
              <a:t>Matrizes Estruturas</a:t>
            </a:r>
          </a:p>
          <a:p>
            <a:pPr lvl="1" algn="just"/>
            <a:r>
              <a:rPr lang="pt-BR" dirty="0">
                <a:solidFill>
                  <a:srgbClr val="FFFF00"/>
                </a:solidFill>
                <a:latin typeface="Cambria" panose="02040503050406030204" pitchFamily="18" charset="0"/>
                <a:ea typeface="Cambria" panose="02040503050406030204" pitchFamily="18" charset="0"/>
              </a:rPr>
              <a:t>O que são?</a:t>
            </a:r>
          </a:p>
          <a:p>
            <a:pPr lvl="1" algn="just"/>
            <a:r>
              <a:rPr lang="pt-BR" dirty="0">
                <a:solidFill>
                  <a:srgbClr val="FFFF00"/>
                </a:solidFill>
                <a:latin typeface="Cambria" panose="02040503050406030204" pitchFamily="18" charset="0"/>
                <a:ea typeface="Cambria" panose="02040503050406030204" pitchFamily="18" charset="0"/>
              </a:rPr>
              <a:t>Como criar?</a:t>
            </a:r>
          </a:p>
          <a:p>
            <a:pPr lvl="1" algn="just"/>
            <a:r>
              <a:rPr lang="pt-BR" dirty="0">
                <a:solidFill>
                  <a:srgbClr val="FFFF00"/>
                </a:solidFill>
                <a:latin typeface="Cambria" panose="02040503050406030204" pitchFamily="18" charset="0"/>
                <a:ea typeface="Cambria" panose="02040503050406030204" pitchFamily="18" charset="0"/>
              </a:rPr>
              <a:t>Visualizando o conteúdo</a:t>
            </a:r>
          </a:p>
          <a:p>
            <a:pPr lvl="1" algn="just"/>
            <a:r>
              <a:rPr lang="pt-BR" dirty="0" smtClean="0">
                <a:solidFill>
                  <a:srgbClr val="FFFF00"/>
                </a:solidFill>
                <a:latin typeface="Cambria" panose="02040503050406030204" pitchFamily="18" charset="0"/>
                <a:ea typeface="Cambria" panose="02040503050406030204" pitchFamily="18" charset="0"/>
              </a:rPr>
              <a:t>Adicionando </a:t>
            </a:r>
            <a:r>
              <a:rPr lang="pt-BR" dirty="0">
                <a:solidFill>
                  <a:srgbClr val="FFFF00"/>
                </a:solidFill>
                <a:latin typeface="Cambria" panose="02040503050406030204" pitchFamily="18" charset="0"/>
                <a:ea typeface="Cambria" panose="02040503050406030204" pitchFamily="18" charset="0"/>
              </a:rPr>
              <a:t>ou </a:t>
            </a:r>
            <a:r>
              <a:rPr lang="pt-BR" dirty="0" smtClean="0">
                <a:solidFill>
                  <a:srgbClr val="FFFF00"/>
                </a:solidFill>
                <a:latin typeface="Cambria" panose="02040503050406030204" pitchFamily="18" charset="0"/>
                <a:ea typeface="Cambria" panose="02040503050406030204" pitchFamily="18" charset="0"/>
              </a:rPr>
              <a:t>removendo campos</a:t>
            </a:r>
          </a:p>
          <a:p>
            <a:pPr lvl="1" algn="just"/>
            <a:r>
              <a:rPr lang="pt-BR" dirty="0" smtClean="0">
                <a:solidFill>
                  <a:srgbClr val="FFFF00"/>
                </a:solidFill>
                <a:latin typeface="Cambria" panose="02040503050406030204" pitchFamily="18" charset="0"/>
                <a:ea typeface="Cambria" panose="02040503050406030204" pitchFamily="18" charset="0"/>
              </a:rPr>
              <a:t>Aninhando </a:t>
            </a:r>
            <a:r>
              <a:rPr lang="pt-BR" dirty="0">
                <a:solidFill>
                  <a:srgbClr val="FFFF00"/>
                </a:solidFill>
                <a:latin typeface="Cambria" panose="02040503050406030204" pitchFamily="18" charset="0"/>
                <a:ea typeface="Cambria" panose="02040503050406030204" pitchFamily="18" charset="0"/>
              </a:rPr>
              <a:t>M</a:t>
            </a:r>
            <a:r>
              <a:rPr lang="pt-BR" dirty="0" smtClean="0">
                <a:solidFill>
                  <a:srgbClr val="FFFF00"/>
                </a:solidFill>
                <a:latin typeface="Cambria" panose="02040503050406030204" pitchFamily="18" charset="0"/>
                <a:ea typeface="Cambria" panose="02040503050406030204" pitchFamily="18" charset="0"/>
              </a:rPr>
              <a:t>atrizes Estruturas</a:t>
            </a:r>
          </a:p>
          <a:p>
            <a:pPr marL="0" indent="0" algn="just">
              <a:buNone/>
            </a:pPr>
            <a:endParaRPr lang="pt-BR" sz="3200" dirty="0">
              <a:solidFill>
                <a:srgbClr val="FFFF00"/>
              </a:solidFill>
              <a:latin typeface="Cambria" panose="02040503050406030204" pitchFamily="18" charset="0"/>
              <a:ea typeface="Cambria" panose="02040503050406030204" pitchFamily="18" charset="0"/>
            </a:endParaRP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2669500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O que são Matrizes Estruturas?</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lgn="just">
              <a:buNone/>
            </a:pPr>
            <a:r>
              <a:rPr lang="pt-BR" sz="2400" dirty="0" smtClean="0">
                <a:solidFill>
                  <a:srgbClr val="FFFF00"/>
                </a:solidFill>
                <a:latin typeface="Cambria" panose="02040503050406030204" pitchFamily="18" charset="0"/>
                <a:ea typeface="Cambria" panose="02040503050406030204" pitchFamily="18" charset="0"/>
              </a:rPr>
              <a:t>Uma </a:t>
            </a:r>
            <a:r>
              <a:rPr lang="pt-BR" sz="2400" b="1" dirty="0" smtClean="0">
                <a:solidFill>
                  <a:srgbClr val="FFFF00"/>
                </a:solidFill>
                <a:latin typeface="Cambria" panose="02040503050406030204" pitchFamily="18" charset="0"/>
                <a:ea typeface="Cambria" panose="02040503050406030204" pitchFamily="18" charset="0"/>
              </a:rPr>
              <a:t>matriz estrutura </a:t>
            </a:r>
            <a:r>
              <a:rPr lang="pt-BR" sz="2400" dirty="0" smtClean="0">
                <a:solidFill>
                  <a:srgbClr val="FFFF00"/>
                </a:solidFill>
                <a:latin typeface="Cambria" panose="02040503050406030204" pitchFamily="18" charset="0"/>
                <a:ea typeface="Cambria" panose="02040503050406030204" pitchFamily="18" charset="0"/>
              </a:rPr>
              <a:t>é uma matriz de estruturas. É um tipo de dado em que cada elemento individual recebe um nome. Os elementos individuais são chamados de </a:t>
            </a:r>
            <a:r>
              <a:rPr lang="pt-BR" sz="2400" b="1" dirty="0" smtClean="0">
                <a:solidFill>
                  <a:srgbClr val="FFFF00"/>
                </a:solidFill>
                <a:latin typeface="Cambria" panose="02040503050406030204" pitchFamily="18" charset="0"/>
                <a:ea typeface="Cambria" panose="02040503050406030204" pitchFamily="18" charset="0"/>
              </a:rPr>
              <a:t>campos</a:t>
            </a:r>
            <a:r>
              <a:rPr lang="pt-BR" sz="2400" dirty="0" smtClean="0">
                <a:solidFill>
                  <a:srgbClr val="FFFF00"/>
                </a:solidFill>
                <a:latin typeface="Cambria" panose="02040503050406030204" pitchFamily="18" charset="0"/>
                <a:ea typeface="Cambria" panose="02040503050406030204" pitchFamily="18" charset="0"/>
              </a:rPr>
              <a:t> e cada campo de uma estrutura pode ter um tipo diferente.</a:t>
            </a:r>
          </a:p>
          <a:p>
            <a:pPr marL="0" indent="0" algn="just">
              <a:buNone/>
            </a:pPr>
            <a:r>
              <a:rPr lang="pt-BR" sz="2400" dirty="0" smtClean="0">
                <a:solidFill>
                  <a:srgbClr val="FFFF00"/>
                </a:solidFill>
                <a:latin typeface="Cambria" panose="02040503050406030204" pitchFamily="18" charset="0"/>
                <a:ea typeface="Cambria" panose="02040503050406030204" pitchFamily="18" charset="0"/>
              </a:rPr>
              <a:t>Cada estrutura da matriz tem identicamente os mesmos campos, mas os dados armazenados em cada campo podem diferir.</a:t>
            </a:r>
          </a:p>
          <a:p>
            <a:pPr marL="0" indent="0" algn="just">
              <a:buNone/>
            </a:pPr>
            <a:endParaRPr lang="pt-BR" sz="2400" dirty="0" smtClean="0">
              <a:solidFill>
                <a:srgbClr val="FFFF00"/>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pt-BR" sz="2400" dirty="0" smtClean="0">
                <a:solidFill>
                  <a:srgbClr val="FFFF00"/>
                </a:solidFill>
                <a:latin typeface="Cambria" panose="02040503050406030204" pitchFamily="18" charset="0"/>
                <a:ea typeface="Cambria" panose="02040503050406030204" pitchFamily="18" charset="0"/>
              </a:rPr>
              <a:t>   Matrizes comuns ( ) x Matrizes celulares { } x </a:t>
            </a:r>
            <a:r>
              <a:rPr lang="pt-BR" sz="2400" dirty="0" smtClean="0">
                <a:solidFill>
                  <a:schemeClr val="accent2">
                    <a:lumMod val="75000"/>
                  </a:schemeClr>
                </a:solidFill>
                <a:latin typeface="Cambria" panose="02040503050406030204" pitchFamily="18" charset="0"/>
                <a:ea typeface="Cambria" panose="02040503050406030204" pitchFamily="18" charset="0"/>
              </a:rPr>
              <a:t>Matrizes estruturas </a:t>
            </a: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1333334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Como criar?</a:t>
            </a:r>
            <a:endParaRPr lang="pt-BR"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lgn="just">
              <a:buNone/>
            </a:pPr>
            <a:r>
              <a:rPr lang="pt-BR" dirty="0" smtClean="0">
                <a:solidFill>
                  <a:srgbClr val="FFFF00"/>
                </a:solidFill>
                <a:latin typeface="Cambria" panose="02040503050406030204" pitchFamily="18" charset="0"/>
                <a:ea typeface="Cambria" panose="02040503050406030204" pitchFamily="18" charset="0"/>
              </a:rPr>
              <a:t>Estruturas podem ser criadas de duas formas:</a:t>
            </a:r>
          </a:p>
          <a:p>
            <a:pPr algn="just"/>
            <a:r>
              <a:rPr lang="pt-BR" dirty="0" smtClean="0">
                <a:solidFill>
                  <a:srgbClr val="FFFF00"/>
                </a:solidFill>
                <a:latin typeface="Cambria" panose="02040503050406030204" pitchFamily="18" charset="0"/>
                <a:ea typeface="Cambria" panose="02040503050406030204" pitchFamily="18" charset="0"/>
              </a:rPr>
              <a:t>Um campo de cada vez, usando declarações de atribuição</a:t>
            </a:r>
          </a:p>
          <a:p>
            <a:pPr algn="just"/>
            <a:r>
              <a:rPr lang="pt-BR" dirty="0" smtClean="0">
                <a:solidFill>
                  <a:srgbClr val="FFFF00"/>
                </a:solidFill>
                <a:latin typeface="Cambria" panose="02040503050406030204" pitchFamily="18" charset="0"/>
                <a:ea typeface="Cambria" panose="02040503050406030204" pitchFamily="18" charset="0"/>
              </a:rPr>
              <a:t>Todos de uma vez, usando a função </a:t>
            </a:r>
            <a:r>
              <a:rPr lang="pt-BR" i="1" dirty="0" err="1" smtClean="0">
                <a:solidFill>
                  <a:srgbClr val="FFFF00"/>
                </a:solidFill>
                <a:latin typeface="Cambria" panose="02040503050406030204" pitchFamily="18" charset="0"/>
                <a:ea typeface="Cambria" panose="02040503050406030204" pitchFamily="18" charset="0"/>
              </a:rPr>
              <a:t>struct</a:t>
            </a:r>
            <a:endParaRPr lang="pt-BR" i="1" dirty="0" smtClean="0">
              <a:solidFill>
                <a:srgbClr val="FFFF00"/>
              </a:solidFill>
              <a:latin typeface="Cambria" panose="02040503050406030204" pitchFamily="18" charset="0"/>
              <a:ea typeface="Cambria" panose="02040503050406030204" pitchFamily="18" charset="0"/>
            </a:endParaRPr>
          </a:p>
          <a:p>
            <a:pPr marL="0" indent="0" algn="just">
              <a:buNone/>
            </a:pPr>
            <a:endParaRPr lang="pt-BR" dirty="0">
              <a:solidFill>
                <a:srgbClr val="FFFF00"/>
              </a:solidFill>
              <a:latin typeface="Cambria" panose="02040503050406030204" pitchFamily="18" charset="0"/>
              <a:ea typeface="Cambria" panose="02040503050406030204" pitchFamily="18" charset="0"/>
            </a:endParaRPr>
          </a:p>
          <a:p>
            <a:pPr marL="0" indent="0" algn="just">
              <a:buNone/>
            </a:pPr>
            <a:endParaRPr lang="pt-BR" dirty="0" smtClean="0">
              <a:solidFill>
                <a:srgbClr val="FFFF00"/>
              </a:solidFill>
              <a:latin typeface="Cambria" panose="02040503050406030204" pitchFamily="18" charset="0"/>
              <a:ea typeface="Cambria" panose="02040503050406030204" pitchFamily="18" charset="0"/>
            </a:endParaRPr>
          </a:p>
          <a:p>
            <a:pPr marL="0" indent="0" algn="just">
              <a:buNone/>
            </a:pPr>
            <a:endParaRPr lang="pt-BR" dirty="0">
              <a:solidFill>
                <a:srgbClr val="FFFF00"/>
              </a:solidFill>
              <a:latin typeface="Cambria" panose="02040503050406030204" pitchFamily="18" charset="0"/>
              <a:ea typeface="Cambria" panose="02040503050406030204" pitchFamily="18" charset="0"/>
            </a:endParaRPr>
          </a:p>
          <a:p>
            <a:pPr marL="0" indent="0" algn="just">
              <a:buNone/>
            </a:pPr>
            <a:endParaRPr lang="pt-BR"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401126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22230"/>
          </a:xfrm>
        </p:spPr>
        <p:txBody>
          <a:bodyPr>
            <a:normAutofit/>
          </a:bodyPr>
          <a:lstStyle/>
          <a:p>
            <a:r>
              <a:rPr lang="pt-BR" sz="3600" dirty="0">
                <a:solidFill>
                  <a:srgbClr val="FFFF00"/>
                </a:solidFill>
                <a:latin typeface="Cambria" panose="02040503050406030204" pitchFamily="18" charset="0"/>
                <a:ea typeface="Cambria" panose="02040503050406030204" pitchFamily="18" charset="0"/>
              </a:rPr>
              <a:t>Como criar?</a:t>
            </a:r>
            <a:endParaRPr lang="pt-BR" sz="3600" dirty="0"/>
          </a:p>
        </p:txBody>
      </p:sp>
      <p:sp>
        <p:nvSpPr>
          <p:cNvPr id="3" name="Espaço Reservado para Conteúdo 2"/>
          <p:cNvSpPr>
            <a:spLocks noGrp="1"/>
          </p:cNvSpPr>
          <p:nvPr>
            <p:ph idx="1"/>
          </p:nvPr>
        </p:nvSpPr>
        <p:spPr>
          <a:xfrm>
            <a:off x="838200" y="1774210"/>
            <a:ext cx="10515600" cy="4653886"/>
          </a:xfrm>
        </p:spPr>
        <p:txBody>
          <a:bodyPr>
            <a:normAutofit/>
          </a:bodyPr>
          <a:lstStyle/>
          <a:p>
            <a:pPr marL="0" indent="0" algn="just">
              <a:buNone/>
            </a:pPr>
            <a:r>
              <a:rPr lang="pt-BR" sz="2400" dirty="0" smtClean="0">
                <a:solidFill>
                  <a:srgbClr val="FFFF00"/>
                </a:solidFill>
                <a:latin typeface="Cambria" panose="02040503050406030204" pitchFamily="18" charset="0"/>
              </a:rPr>
              <a:t>Pode-se construir uma estrutura, um campo de cada vez, usando declarações de atribuição. Cada vez que dados são designados para um campo, esse campo é imediatamente criado. Como exemplo, pode-se criar uma estrutura usando as seguintes declarações:</a:t>
            </a:r>
            <a:endParaRPr lang="pt-BR" sz="2400" dirty="0">
              <a:solidFill>
                <a:srgbClr val="FFFF00"/>
              </a:solidFill>
              <a:latin typeface="Cambria" panose="02040503050406030204" pitchFamily="18" charset="0"/>
            </a:endParaRPr>
          </a:p>
        </p:txBody>
      </p:sp>
      <p:sp>
        <p:nvSpPr>
          <p:cNvPr id="4" name="CaixaDeTexto 3"/>
          <p:cNvSpPr txBox="1"/>
          <p:nvPr/>
        </p:nvSpPr>
        <p:spPr>
          <a:xfrm>
            <a:off x="838200" y="1150512"/>
            <a:ext cx="5655972" cy="954107"/>
          </a:xfrm>
          <a:prstGeom prst="rect">
            <a:avLst/>
          </a:prstGeom>
          <a:noFill/>
        </p:spPr>
        <p:txBody>
          <a:bodyPr wrap="none" rtlCol="0">
            <a:spAutoFit/>
          </a:bodyPr>
          <a:lstStyle/>
          <a:p>
            <a:pPr marL="342900" indent="-342900">
              <a:buFont typeface="Wingdings" panose="05000000000000000000" pitchFamily="2" charset="2"/>
              <a:buChar char="Ø"/>
            </a:pPr>
            <a:r>
              <a:rPr lang="pt-BR" sz="2800" dirty="0">
                <a:solidFill>
                  <a:srgbClr val="FFFF00"/>
                </a:solidFill>
                <a:latin typeface="Cambria" panose="02040503050406030204" pitchFamily="18" charset="0"/>
                <a:ea typeface="Cambria" panose="02040503050406030204" pitchFamily="18" charset="0"/>
              </a:rPr>
              <a:t>Usando declarações de atribuição</a:t>
            </a:r>
          </a:p>
          <a:p>
            <a:pPr marL="342900" indent="-342900">
              <a:buFont typeface="Wingdings" panose="05000000000000000000" pitchFamily="2" charset="2"/>
              <a:buChar char="Ø"/>
            </a:pPr>
            <a:endParaRPr lang="pt-BR" sz="2800" dirty="0">
              <a:solidFill>
                <a:srgbClr val="FFFF00"/>
              </a:solidFill>
            </a:endParaRPr>
          </a:p>
        </p:txBody>
      </p:sp>
      <p:sp>
        <p:nvSpPr>
          <p:cNvPr id="5" name="CaixaDeTexto 4"/>
          <p:cNvSpPr txBox="1"/>
          <p:nvPr/>
        </p:nvSpPr>
        <p:spPr>
          <a:xfrm>
            <a:off x="4518645" y="3565774"/>
            <a:ext cx="3358740" cy="286232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rtlCol="0">
            <a:spAutoFit/>
          </a:bodyPr>
          <a:lstStyle/>
          <a:p>
            <a:r>
              <a:rPr lang="pt-BR" dirty="0" smtClean="0">
                <a:solidFill>
                  <a:schemeClr val="tx1">
                    <a:lumMod val="95000"/>
                    <a:lumOff val="5000"/>
                  </a:schemeClr>
                </a:solidFill>
                <a:latin typeface="Cambria" panose="02040503050406030204" pitchFamily="18" charset="0"/>
              </a:rPr>
              <a:t>&gt;&gt; </a:t>
            </a:r>
            <a:r>
              <a:rPr lang="pt-BR" b="1" dirty="0" err="1" smtClean="0">
                <a:solidFill>
                  <a:schemeClr val="tx1">
                    <a:lumMod val="95000"/>
                    <a:lumOff val="5000"/>
                  </a:schemeClr>
                </a:solidFill>
                <a:latin typeface="Cambria" panose="02040503050406030204" pitchFamily="18" charset="0"/>
              </a:rPr>
              <a:t>aluno.nome</a:t>
            </a:r>
            <a:r>
              <a:rPr lang="pt-BR" b="1" dirty="0" smtClean="0">
                <a:solidFill>
                  <a:schemeClr val="tx1">
                    <a:lumMod val="95000"/>
                    <a:lumOff val="5000"/>
                  </a:schemeClr>
                </a:solidFill>
                <a:latin typeface="Cambria" panose="02040503050406030204" pitchFamily="18" charset="0"/>
              </a:rPr>
              <a:t> = ‘Pedro’;</a:t>
            </a:r>
          </a:p>
          <a:p>
            <a:r>
              <a:rPr lang="pt-BR" dirty="0" smtClean="0">
                <a:solidFill>
                  <a:schemeClr val="tx1">
                    <a:lumMod val="95000"/>
                    <a:lumOff val="5000"/>
                  </a:schemeClr>
                </a:solidFill>
                <a:latin typeface="Cambria" panose="02040503050406030204" pitchFamily="18" charset="0"/>
              </a:rPr>
              <a:t>&gt;&gt; </a:t>
            </a:r>
            <a:r>
              <a:rPr lang="pt-BR" b="1" dirty="0" err="1" smtClean="0">
                <a:solidFill>
                  <a:schemeClr val="tx1">
                    <a:lumMod val="95000"/>
                    <a:lumOff val="5000"/>
                  </a:schemeClr>
                </a:solidFill>
                <a:latin typeface="Cambria" panose="02040503050406030204" pitchFamily="18" charset="0"/>
              </a:rPr>
              <a:t>aluno.idade</a:t>
            </a:r>
            <a:r>
              <a:rPr lang="pt-BR" b="1" dirty="0" smtClean="0">
                <a:solidFill>
                  <a:schemeClr val="tx1">
                    <a:lumMod val="95000"/>
                    <a:lumOff val="5000"/>
                  </a:schemeClr>
                </a:solidFill>
                <a:latin typeface="Cambria" panose="02040503050406030204" pitchFamily="18" charset="0"/>
              </a:rPr>
              <a:t> = 20;</a:t>
            </a:r>
          </a:p>
          <a:p>
            <a:r>
              <a:rPr lang="pt-BR" dirty="0" smtClean="0">
                <a:solidFill>
                  <a:schemeClr val="tx1">
                    <a:lumMod val="95000"/>
                    <a:lumOff val="5000"/>
                  </a:schemeClr>
                </a:solidFill>
                <a:latin typeface="Cambria" panose="02040503050406030204" pitchFamily="18" charset="0"/>
              </a:rPr>
              <a:t>&gt;&gt; </a:t>
            </a:r>
            <a:r>
              <a:rPr lang="pt-BR" b="1" dirty="0" err="1" smtClean="0">
                <a:solidFill>
                  <a:schemeClr val="tx1">
                    <a:lumMod val="95000"/>
                    <a:lumOff val="5000"/>
                  </a:schemeClr>
                </a:solidFill>
                <a:latin typeface="Cambria" panose="02040503050406030204" pitchFamily="18" charset="0"/>
              </a:rPr>
              <a:t>aluno.matricula</a:t>
            </a:r>
            <a:r>
              <a:rPr lang="pt-BR" b="1" dirty="0" smtClean="0">
                <a:solidFill>
                  <a:schemeClr val="tx1">
                    <a:lumMod val="95000"/>
                    <a:lumOff val="5000"/>
                  </a:schemeClr>
                </a:solidFill>
                <a:latin typeface="Cambria" panose="02040503050406030204" pitchFamily="18" charset="0"/>
              </a:rPr>
              <a:t> = 202101;</a:t>
            </a:r>
          </a:p>
          <a:p>
            <a:r>
              <a:rPr lang="pt-BR" dirty="0">
                <a:solidFill>
                  <a:schemeClr val="tx1">
                    <a:lumMod val="95000"/>
                    <a:lumOff val="5000"/>
                  </a:schemeClr>
                </a:solidFill>
                <a:latin typeface="Cambria" panose="02040503050406030204" pitchFamily="18" charset="0"/>
              </a:rPr>
              <a:t>&gt;&gt; </a:t>
            </a:r>
            <a:r>
              <a:rPr lang="pt-BR" b="1" dirty="0" err="1" smtClean="0">
                <a:solidFill>
                  <a:schemeClr val="tx1">
                    <a:lumMod val="95000"/>
                    <a:lumOff val="5000"/>
                  </a:schemeClr>
                </a:solidFill>
                <a:latin typeface="Cambria" panose="02040503050406030204" pitchFamily="18" charset="0"/>
              </a:rPr>
              <a:t>aluno.curso</a:t>
            </a:r>
            <a:r>
              <a:rPr lang="pt-BR" b="1" dirty="0" smtClean="0">
                <a:solidFill>
                  <a:schemeClr val="tx1">
                    <a:lumMod val="95000"/>
                    <a:lumOff val="5000"/>
                  </a:schemeClr>
                </a:solidFill>
                <a:latin typeface="Cambria" panose="02040503050406030204" pitchFamily="18" charset="0"/>
              </a:rPr>
              <a:t> </a:t>
            </a:r>
            <a:r>
              <a:rPr lang="pt-BR" b="1" dirty="0">
                <a:solidFill>
                  <a:schemeClr val="tx1">
                    <a:lumMod val="95000"/>
                    <a:lumOff val="5000"/>
                  </a:schemeClr>
                </a:solidFill>
                <a:latin typeface="Cambria" panose="02040503050406030204" pitchFamily="18" charset="0"/>
              </a:rPr>
              <a:t>= </a:t>
            </a:r>
            <a:r>
              <a:rPr lang="pt-BR" b="1" dirty="0" smtClean="0">
                <a:solidFill>
                  <a:schemeClr val="tx1">
                    <a:lumMod val="95000"/>
                    <a:lumOff val="5000"/>
                  </a:schemeClr>
                </a:solidFill>
                <a:latin typeface="Cambria" panose="02040503050406030204" pitchFamily="18" charset="0"/>
              </a:rPr>
              <a:t>‘Engenharia’;</a:t>
            </a:r>
            <a:endParaRPr lang="pt-BR" b="1" dirty="0">
              <a:solidFill>
                <a:schemeClr val="tx1">
                  <a:lumMod val="95000"/>
                  <a:lumOff val="5000"/>
                </a:schemeClr>
              </a:solidFill>
              <a:latin typeface="Cambria" panose="02040503050406030204" pitchFamily="18" charset="0"/>
            </a:endParaRPr>
          </a:p>
          <a:p>
            <a:endParaRPr lang="pt-BR" dirty="0" smtClean="0">
              <a:solidFill>
                <a:schemeClr val="tx1">
                  <a:lumMod val="95000"/>
                  <a:lumOff val="5000"/>
                </a:schemeClr>
              </a:solidFill>
              <a:latin typeface="Cambria" panose="02040503050406030204" pitchFamily="18" charset="0"/>
            </a:endParaRPr>
          </a:p>
          <a:p>
            <a:r>
              <a:rPr lang="pt-BR" dirty="0" smtClean="0">
                <a:solidFill>
                  <a:schemeClr val="tx1">
                    <a:lumMod val="95000"/>
                    <a:lumOff val="5000"/>
                  </a:schemeClr>
                </a:solidFill>
                <a:latin typeface="Cambria" panose="02040503050406030204" pitchFamily="18" charset="0"/>
              </a:rPr>
              <a:t>aluno  =</a:t>
            </a:r>
          </a:p>
          <a:p>
            <a:r>
              <a:rPr lang="pt-BR" dirty="0" smtClean="0">
                <a:solidFill>
                  <a:schemeClr val="tx1">
                    <a:lumMod val="95000"/>
                    <a:lumOff val="5000"/>
                  </a:schemeClr>
                </a:solidFill>
                <a:latin typeface="Cambria" panose="02040503050406030204" pitchFamily="18" charset="0"/>
              </a:rPr>
              <a:t>                nome: ‘Pedro’</a:t>
            </a:r>
          </a:p>
          <a:p>
            <a:r>
              <a:rPr lang="pt-BR" dirty="0" smtClean="0">
                <a:solidFill>
                  <a:schemeClr val="tx1">
                    <a:lumMod val="95000"/>
                    <a:lumOff val="5000"/>
                  </a:schemeClr>
                </a:solidFill>
                <a:latin typeface="Cambria" panose="02040503050406030204" pitchFamily="18" charset="0"/>
              </a:rPr>
              <a:t>                idade: 20</a:t>
            </a:r>
          </a:p>
          <a:p>
            <a:r>
              <a:rPr lang="pt-BR" dirty="0" smtClean="0">
                <a:solidFill>
                  <a:schemeClr val="tx1">
                    <a:lumMod val="95000"/>
                    <a:lumOff val="5000"/>
                  </a:schemeClr>
                </a:solidFill>
                <a:latin typeface="Cambria" panose="02040503050406030204" pitchFamily="18" charset="0"/>
              </a:rPr>
              <a:t>        matricula: 202101</a:t>
            </a:r>
          </a:p>
          <a:p>
            <a:r>
              <a:rPr lang="pt-BR" dirty="0" smtClean="0">
                <a:solidFill>
                  <a:schemeClr val="tx1">
                    <a:lumMod val="95000"/>
                    <a:lumOff val="5000"/>
                  </a:schemeClr>
                </a:solidFill>
                <a:latin typeface="Cambria" panose="02040503050406030204" pitchFamily="18" charset="0"/>
              </a:rPr>
              <a:t>                curso: ‘Engenharia’</a:t>
            </a:r>
          </a:p>
        </p:txBody>
      </p:sp>
    </p:spTree>
    <p:extLst>
      <p:ext uri="{BB962C8B-B14F-4D97-AF65-F5344CB8AC3E}">
        <p14:creationId xmlns:p14="http://schemas.microsoft.com/office/powerpoint/2010/main" val="191757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22230"/>
          </a:xfrm>
        </p:spPr>
        <p:txBody>
          <a:bodyPr>
            <a:normAutofit/>
          </a:bodyPr>
          <a:lstStyle/>
          <a:p>
            <a:r>
              <a:rPr lang="pt-BR" sz="3600" dirty="0">
                <a:solidFill>
                  <a:srgbClr val="FFFF00"/>
                </a:solidFill>
                <a:latin typeface="Cambria" panose="02040503050406030204" pitchFamily="18" charset="0"/>
                <a:ea typeface="Cambria" panose="02040503050406030204" pitchFamily="18" charset="0"/>
              </a:rPr>
              <a:t>Como criar?</a:t>
            </a:r>
            <a:endParaRPr lang="pt-BR" sz="3600" dirty="0"/>
          </a:p>
        </p:txBody>
      </p:sp>
      <p:sp>
        <p:nvSpPr>
          <p:cNvPr id="3" name="Espaço Reservado para Conteúdo 2"/>
          <p:cNvSpPr>
            <a:spLocks noGrp="1"/>
          </p:cNvSpPr>
          <p:nvPr>
            <p:ph idx="1"/>
          </p:nvPr>
        </p:nvSpPr>
        <p:spPr>
          <a:xfrm>
            <a:off x="838200" y="1774210"/>
            <a:ext cx="10515600" cy="4653886"/>
          </a:xfrm>
        </p:spPr>
        <p:txBody>
          <a:bodyPr>
            <a:normAutofit/>
          </a:bodyPr>
          <a:lstStyle/>
          <a:p>
            <a:pPr marL="0" indent="0" algn="just">
              <a:buNone/>
            </a:pPr>
            <a:r>
              <a:rPr lang="pt-BR" sz="2400" dirty="0" smtClean="0">
                <a:solidFill>
                  <a:srgbClr val="FFFF00"/>
                </a:solidFill>
                <a:latin typeface="Cambria" panose="02040503050406030204" pitchFamily="18" charset="0"/>
              </a:rPr>
              <a:t>Cada elemento da estrutura é chamado de campo e cada campo é endereçado por nome.</a:t>
            </a:r>
            <a:endParaRPr lang="pt-BR" sz="2400" dirty="0">
              <a:solidFill>
                <a:srgbClr val="FFFF00"/>
              </a:solidFill>
              <a:latin typeface="Cambria" panose="02040503050406030204" pitchFamily="18" charset="0"/>
            </a:endParaRPr>
          </a:p>
        </p:txBody>
      </p:sp>
      <p:sp>
        <p:nvSpPr>
          <p:cNvPr id="4" name="CaixaDeTexto 3"/>
          <p:cNvSpPr txBox="1"/>
          <p:nvPr/>
        </p:nvSpPr>
        <p:spPr>
          <a:xfrm>
            <a:off x="838200" y="1150512"/>
            <a:ext cx="5655972" cy="954107"/>
          </a:xfrm>
          <a:prstGeom prst="rect">
            <a:avLst/>
          </a:prstGeom>
          <a:noFill/>
        </p:spPr>
        <p:txBody>
          <a:bodyPr wrap="none" rtlCol="0">
            <a:spAutoFit/>
          </a:bodyPr>
          <a:lstStyle/>
          <a:p>
            <a:pPr marL="342900" indent="-342900">
              <a:buFont typeface="Wingdings" panose="05000000000000000000" pitchFamily="2" charset="2"/>
              <a:buChar char="Ø"/>
            </a:pPr>
            <a:r>
              <a:rPr lang="pt-BR" sz="2800" dirty="0">
                <a:solidFill>
                  <a:srgbClr val="FFFF00"/>
                </a:solidFill>
                <a:latin typeface="Cambria" panose="02040503050406030204" pitchFamily="18" charset="0"/>
                <a:ea typeface="Cambria" panose="02040503050406030204" pitchFamily="18" charset="0"/>
              </a:rPr>
              <a:t>Usando declarações de atribuição</a:t>
            </a:r>
          </a:p>
          <a:p>
            <a:pPr marL="342900" indent="-342900">
              <a:buFont typeface="Wingdings" panose="05000000000000000000" pitchFamily="2" charset="2"/>
              <a:buChar char="Ø"/>
            </a:pPr>
            <a:endParaRPr lang="pt-BR" sz="2800" dirty="0">
              <a:solidFill>
                <a:srgbClr val="FFFF00"/>
              </a:solidFill>
            </a:endParaRPr>
          </a:p>
        </p:txBody>
      </p:sp>
      <p:sp>
        <p:nvSpPr>
          <p:cNvPr id="5" name="CaixaDeTexto 4"/>
          <p:cNvSpPr txBox="1"/>
          <p:nvPr/>
        </p:nvSpPr>
        <p:spPr>
          <a:xfrm>
            <a:off x="2088831" y="3123654"/>
            <a:ext cx="3374770" cy="2862322"/>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rtlCol="0">
            <a:spAutoFit/>
          </a:bodyPr>
          <a:lstStyle/>
          <a:p>
            <a:r>
              <a:rPr lang="pt-BR" dirty="0" smtClean="0">
                <a:solidFill>
                  <a:schemeClr val="tx1">
                    <a:lumMod val="95000"/>
                    <a:lumOff val="5000"/>
                  </a:schemeClr>
                </a:solidFill>
                <a:latin typeface="Cambria" panose="02040503050406030204" pitchFamily="18" charset="0"/>
              </a:rPr>
              <a:t>&gt;&gt;</a:t>
            </a:r>
            <a:r>
              <a:rPr lang="pt-BR" b="1" dirty="0" smtClean="0">
                <a:solidFill>
                  <a:schemeClr val="tx1">
                    <a:lumMod val="95000"/>
                    <a:lumOff val="5000"/>
                  </a:schemeClr>
                </a:solidFill>
                <a:latin typeface="Cambria" panose="02040503050406030204" pitchFamily="18" charset="0"/>
              </a:rPr>
              <a:t> </a:t>
            </a:r>
            <a:r>
              <a:rPr lang="pt-BR" b="1" dirty="0" err="1" smtClean="0">
                <a:solidFill>
                  <a:schemeClr val="tx1">
                    <a:lumMod val="95000"/>
                    <a:lumOff val="5000"/>
                  </a:schemeClr>
                </a:solidFill>
                <a:latin typeface="Cambria" panose="02040503050406030204" pitchFamily="18" charset="0"/>
              </a:rPr>
              <a:t>aluno.nome</a:t>
            </a:r>
            <a:r>
              <a:rPr lang="pt-BR" b="1" dirty="0" smtClean="0">
                <a:solidFill>
                  <a:schemeClr val="tx1">
                    <a:lumMod val="95000"/>
                    <a:lumOff val="5000"/>
                  </a:schemeClr>
                </a:solidFill>
                <a:latin typeface="Cambria" panose="02040503050406030204" pitchFamily="18" charset="0"/>
              </a:rPr>
              <a:t> = ‘Pedro’;</a:t>
            </a:r>
          </a:p>
          <a:p>
            <a:r>
              <a:rPr lang="pt-BR" dirty="0" smtClean="0">
                <a:solidFill>
                  <a:schemeClr val="tx1">
                    <a:lumMod val="95000"/>
                    <a:lumOff val="5000"/>
                  </a:schemeClr>
                </a:solidFill>
                <a:latin typeface="Cambria" panose="02040503050406030204" pitchFamily="18" charset="0"/>
              </a:rPr>
              <a:t>&gt;&gt;</a:t>
            </a:r>
            <a:r>
              <a:rPr lang="pt-BR" b="1" dirty="0" smtClean="0">
                <a:solidFill>
                  <a:schemeClr val="tx1">
                    <a:lumMod val="95000"/>
                    <a:lumOff val="5000"/>
                  </a:schemeClr>
                </a:solidFill>
                <a:latin typeface="Cambria" panose="02040503050406030204" pitchFamily="18" charset="0"/>
              </a:rPr>
              <a:t> </a:t>
            </a:r>
            <a:r>
              <a:rPr lang="pt-BR" b="1" dirty="0" err="1" smtClean="0">
                <a:solidFill>
                  <a:schemeClr val="tx1">
                    <a:lumMod val="95000"/>
                    <a:lumOff val="5000"/>
                  </a:schemeClr>
                </a:solidFill>
                <a:latin typeface="Cambria" panose="02040503050406030204" pitchFamily="18" charset="0"/>
              </a:rPr>
              <a:t>aluno.idade</a:t>
            </a:r>
            <a:r>
              <a:rPr lang="pt-BR" b="1" dirty="0" smtClean="0">
                <a:solidFill>
                  <a:schemeClr val="tx1">
                    <a:lumMod val="95000"/>
                    <a:lumOff val="5000"/>
                  </a:schemeClr>
                </a:solidFill>
                <a:latin typeface="Cambria" panose="02040503050406030204" pitchFamily="18" charset="0"/>
              </a:rPr>
              <a:t> = 20;</a:t>
            </a:r>
          </a:p>
          <a:p>
            <a:r>
              <a:rPr lang="pt-BR" dirty="0" smtClean="0">
                <a:solidFill>
                  <a:schemeClr val="tx1">
                    <a:lumMod val="95000"/>
                    <a:lumOff val="5000"/>
                  </a:schemeClr>
                </a:solidFill>
                <a:latin typeface="Cambria" panose="02040503050406030204" pitchFamily="18" charset="0"/>
              </a:rPr>
              <a:t>&gt;&gt;</a:t>
            </a:r>
            <a:r>
              <a:rPr lang="pt-BR" b="1" dirty="0" smtClean="0">
                <a:solidFill>
                  <a:schemeClr val="tx1">
                    <a:lumMod val="95000"/>
                    <a:lumOff val="5000"/>
                  </a:schemeClr>
                </a:solidFill>
                <a:latin typeface="Cambria" panose="02040503050406030204" pitchFamily="18" charset="0"/>
              </a:rPr>
              <a:t> </a:t>
            </a:r>
            <a:r>
              <a:rPr lang="pt-BR" b="1" dirty="0" err="1" smtClean="0">
                <a:solidFill>
                  <a:schemeClr val="tx1">
                    <a:lumMod val="95000"/>
                    <a:lumOff val="5000"/>
                  </a:schemeClr>
                </a:solidFill>
                <a:latin typeface="Cambria" panose="02040503050406030204" pitchFamily="18" charset="0"/>
              </a:rPr>
              <a:t>aluno.matricula</a:t>
            </a:r>
            <a:r>
              <a:rPr lang="pt-BR" b="1" dirty="0" smtClean="0">
                <a:solidFill>
                  <a:schemeClr val="tx1">
                    <a:lumMod val="95000"/>
                    <a:lumOff val="5000"/>
                  </a:schemeClr>
                </a:solidFill>
                <a:latin typeface="Cambria" panose="02040503050406030204" pitchFamily="18" charset="0"/>
              </a:rPr>
              <a:t> = 202101;</a:t>
            </a:r>
          </a:p>
          <a:p>
            <a:r>
              <a:rPr lang="pt-BR" dirty="0">
                <a:solidFill>
                  <a:schemeClr val="tx1">
                    <a:lumMod val="95000"/>
                    <a:lumOff val="5000"/>
                  </a:schemeClr>
                </a:solidFill>
                <a:latin typeface="Cambria" panose="02040503050406030204" pitchFamily="18" charset="0"/>
              </a:rPr>
              <a:t>&gt;&gt; </a:t>
            </a:r>
            <a:r>
              <a:rPr lang="pt-BR" b="1" dirty="0" err="1" smtClean="0">
                <a:solidFill>
                  <a:schemeClr val="tx1">
                    <a:lumMod val="95000"/>
                    <a:lumOff val="5000"/>
                  </a:schemeClr>
                </a:solidFill>
                <a:latin typeface="Cambria" panose="02040503050406030204" pitchFamily="18" charset="0"/>
              </a:rPr>
              <a:t>aluno.curso</a:t>
            </a:r>
            <a:r>
              <a:rPr lang="pt-BR" b="1" dirty="0" smtClean="0">
                <a:solidFill>
                  <a:schemeClr val="tx1">
                    <a:lumMod val="95000"/>
                    <a:lumOff val="5000"/>
                  </a:schemeClr>
                </a:solidFill>
                <a:latin typeface="Cambria" panose="02040503050406030204" pitchFamily="18" charset="0"/>
              </a:rPr>
              <a:t> </a:t>
            </a:r>
            <a:r>
              <a:rPr lang="pt-BR" b="1" dirty="0">
                <a:solidFill>
                  <a:schemeClr val="tx1">
                    <a:lumMod val="95000"/>
                    <a:lumOff val="5000"/>
                  </a:schemeClr>
                </a:solidFill>
                <a:latin typeface="Cambria" panose="02040503050406030204" pitchFamily="18" charset="0"/>
              </a:rPr>
              <a:t>= </a:t>
            </a:r>
            <a:r>
              <a:rPr lang="pt-BR" b="1" dirty="0" smtClean="0">
                <a:solidFill>
                  <a:schemeClr val="tx1">
                    <a:lumMod val="95000"/>
                    <a:lumOff val="5000"/>
                  </a:schemeClr>
                </a:solidFill>
                <a:latin typeface="Cambria" panose="02040503050406030204" pitchFamily="18" charset="0"/>
              </a:rPr>
              <a:t>‘Engenharia’;</a:t>
            </a:r>
            <a:endParaRPr lang="pt-BR" b="1" dirty="0">
              <a:solidFill>
                <a:schemeClr val="tx1">
                  <a:lumMod val="95000"/>
                  <a:lumOff val="5000"/>
                </a:schemeClr>
              </a:solidFill>
              <a:latin typeface="Cambria" panose="02040503050406030204" pitchFamily="18" charset="0"/>
            </a:endParaRPr>
          </a:p>
          <a:p>
            <a:endParaRPr lang="pt-BR" dirty="0" smtClean="0">
              <a:solidFill>
                <a:schemeClr val="tx1">
                  <a:lumMod val="95000"/>
                  <a:lumOff val="5000"/>
                </a:schemeClr>
              </a:solidFill>
              <a:latin typeface="Cambria" panose="02040503050406030204" pitchFamily="18" charset="0"/>
            </a:endParaRPr>
          </a:p>
          <a:p>
            <a:r>
              <a:rPr lang="pt-BR" dirty="0">
                <a:solidFill>
                  <a:schemeClr val="tx1">
                    <a:lumMod val="95000"/>
                    <a:lumOff val="5000"/>
                  </a:schemeClr>
                </a:solidFill>
                <a:latin typeface="Cambria" panose="02040503050406030204" pitchFamily="18" charset="0"/>
              </a:rPr>
              <a:t>a</a:t>
            </a:r>
            <a:r>
              <a:rPr lang="pt-BR" dirty="0" smtClean="0">
                <a:solidFill>
                  <a:schemeClr val="tx1">
                    <a:lumMod val="95000"/>
                    <a:lumOff val="5000"/>
                  </a:schemeClr>
                </a:solidFill>
                <a:latin typeface="Cambria" panose="02040503050406030204" pitchFamily="18" charset="0"/>
              </a:rPr>
              <a:t>luno  =</a:t>
            </a: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nome</a:t>
            </a:r>
            <a:r>
              <a:rPr lang="pt-BR" dirty="0">
                <a:solidFill>
                  <a:schemeClr val="tx1">
                    <a:lumMod val="95000"/>
                    <a:lumOff val="5000"/>
                  </a:schemeClr>
                </a:solidFill>
                <a:latin typeface="Cambria" panose="02040503050406030204" pitchFamily="18" charset="0"/>
              </a:rPr>
              <a:t>: ‘Pedro’</a:t>
            </a: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a:t>
            </a:r>
            <a:r>
              <a:rPr lang="pt-BR" dirty="0">
                <a:solidFill>
                  <a:schemeClr val="tx1">
                    <a:lumMod val="95000"/>
                    <a:lumOff val="5000"/>
                  </a:schemeClr>
                </a:solidFill>
                <a:latin typeface="Cambria" panose="02040503050406030204" pitchFamily="18" charset="0"/>
              </a:rPr>
              <a:t>idade: 20</a:t>
            </a:r>
          </a:p>
          <a:p>
            <a:r>
              <a:rPr lang="pt-BR" dirty="0">
                <a:solidFill>
                  <a:schemeClr val="tx1">
                    <a:lumMod val="95000"/>
                    <a:lumOff val="5000"/>
                  </a:schemeClr>
                </a:solidFill>
                <a:latin typeface="Cambria" panose="02040503050406030204" pitchFamily="18" charset="0"/>
              </a:rPr>
              <a:t>        matricula: 202101</a:t>
            </a: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curso</a:t>
            </a:r>
            <a:r>
              <a:rPr lang="pt-BR" dirty="0">
                <a:solidFill>
                  <a:schemeClr val="tx1">
                    <a:lumMod val="95000"/>
                    <a:lumOff val="5000"/>
                  </a:schemeClr>
                </a:solidFill>
                <a:latin typeface="Cambria" panose="02040503050406030204" pitchFamily="18" charset="0"/>
              </a:rPr>
              <a:t>: ‘Engenharia’</a:t>
            </a:r>
            <a:endParaRPr lang="pt-BR" dirty="0" smtClean="0">
              <a:solidFill>
                <a:schemeClr val="tx1">
                  <a:lumMod val="95000"/>
                  <a:lumOff val="5000"/>
                </a:schemeClr>
              </a:solidFill>
              <a:latin typeface="Cambria" panose="02040503050406030204" pitchFamily="18" charset="0"/>
            </a:endParaRPr>
          </a:p>
        </p:txBody>
      </p:sp>
      <p:pic>
        <p:nvPicPr>
          <p:cNvPr id="7" name="Imagem 6"/>
          <p:cNvPicPr>
            <a:picLocks noChangeAspect="1"/>
          </p:cNvPicPr>
          <p:nvPr/>
        </p:nvPicPr>
        <p:blipFill>
          <a:blip r:embed="rId2"/>
          <a:stretch>
            <a:fillRect/>
          </a:stretch>
        </p:blipFill>
        <p:spPr>
          <a:xfrm>
            <a:off x="6841482" y="2702457"/>
            <a:ext cx="2914377" cy="3704716"/>
          </a:xfrm>
          <a:prstGeom prst="rect">
            <a:avLst/>
          </a:prstGeom>
        </p:spPr>
      </p:pic>
    </p:spTree>
    <p:extLst>
      <p:ext uri="{BB962C8B-B14F-4D97-AF65-F5344CB8AC3E}">
        <p14:creationId xmlns:p14="http://schemas.microsoft.com/office/powerpoint/2010/main" val="2948818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22230"/>
          </a:xfrm>
        </p:spPr>
        <p:txBody>
          <a:bodyPr>
            <a:normAutofit/>
          </a:bodyPr>
          <a:lstStyle/>
          <a:p>
            <a:r>
              <a:rPr lang="pt-BR" sz="3600" dirty="0">
                <a:solidFill>
                  <a:srgbClr val="FFFF00"/>
                </a:solidFill>
                <a:latin typeface="Cambria" panose="02040503050406030204" pitchFamily="18" charset="0"/>
                <a:ea typeface="Cambria" panose="02040503050406030204" pitchFamily="18" charset="0"/>
              </a:rPr>
              <a:t>Como criar?</a:t>
            </a:r>
            <a:endParaRPr lang="pt-BR" sz="3600" dirty="0"/>
          </a:p>
        </p:txBody>
      </p:sp>
      <p:sp>
        <p:nvSpPr>
          <p:cNvPr id="3" name="Espaço Reservado para Conteúdo 2"/>
          <p:cNvSpPr>
            <a:spLocks noGrp="1"/>
          </p:cNvSpPr>
          <p:nvPr>
            <p:ph idx="1"/>
          </p:nvPr>
        </p:nvSpPr>
        <p:spPr>
          <a:xfrm>
            <a:off x="838200" y="2006220"/>
            <a:ext cx="10515600" cy="4421875"/>
          </a:xfrm>
        </p:spPr>
        <p:txBody>
          <a:bodyPr>
            <a:normAutofit/>
          </a:bodyPr>
          <a:lstStyle/>
          <a:p>
            <a:pPr marL="0" indent="0" algn="just">
              <a:buNone/>
            </a:pPr>
            <a:r>
              <a:rPr lang="pt-BR" sz="2400" dirty="0" smtClean="0">
                <a:solidFill>
                  <a:srgbClr val="FFFF00"/>
                </a:solidFill>
                <a:latin typeface="Cambria" panose="02040503050406030204" pitchFamily="18" charset="0"/>
              </a:rPr>
              <a:t>Ainda tendo como base o exemplo anterior, um segundo aluno pode ser incluído na estrutura adicionando-se um subscrito à estrutura (antes do ponto):</a:t>
            </a:r>
            <a:endParaRPr lang="pt-BR" sz="2400" dirty="0">
              <a:solidFill>
                <a:srgbClr val="FFFF00"/>
              </a:solidFill>
              <a:latin typeface="Cambria" panose="02040503050406030204" pitchFamily="18" charset="0"/>
            </a:endParaRPr>
          </a:p>
        </p:txBody>
      </p:sp>
      <p:sp>
        <p:nvSpPr>
          <p:cNvPr id="4" name="CaixaDeTexto 3"/>
          <p:cNvSpPr txBox="1"/>
          <p:nvPr/>
        </p:nvSpPr>
        <p:spPr>
          <a:xfrm>
            <a:off x="838200" y="1150512"/>
            <a:ext cx="5655972" cy="954107"/>
          </a:xfrm>
          <a:prstGeom prst="rect">
            <a:avLst/>
          </a:prstGeom>
          <a:noFill/>
        </p:spPr>
        <p:txBody>
          <a:bodyPr wrap="none" rtlCol="0">
            <a:spAutoFit/>
          </a:bodyPr>
          <a:lstStyle/>
          <a:p>
            <a:pPr marL="342900" indent="-342900">
              <a:buFont typeface="Wingdings" panose="05000000000000000000" pitchFamily="2" charset="2"/>
              <a:buChar char="Ø"/>
            </a:pPr>
            <a:r>
              <a:rPr lang="pt-BR" sz="2800" dirty="0">
                <a:solidFill>
                  <a:srgbClr val="FFFF00"/>
                </a:solidFill>
                <a:latin typeface="Cambria" panose="02040503050406030204" pitchFamily="18" charset="0"/>
                <a:ea typeface="Cambria" panose="02040503050406030204" pitchFamily="18" charset="0"/>
              </a:rPr>
              <a:t>Usando declarações de atribuição</a:t>
            </a:r>
          </a:p>
          <a:p>
            <a:pPr marL="342900" indent="-342900">
              <a:buFont typeface="Wingdings" panose="05000000000000000000" pitchFamily="2" charset="2"/>
              <a:buChar char="Ø"/>
            </a:pPr>
            <a:endParaRPr lang="pt-BR" sz="2800" dirty="0">
              <a:solidFill>
                <a:srgbClr val="FFFF00"/>
              </a:solidFill>
            </a:endParaRPr>
          </a:p>
        </p:txBody>
      </p:sp>
      <p:sp>
        <p:nvSpPr>
          <p:cNvPr id="5" name="CaixaDeTexto 4"/>
          <p:cNvSpPr txBox="1"/>
          <p:nvPr/>
        </p:nvSpPr>
        <p:spPr>
          <a:xfrm>
            <a:off x="4464944" y="3478497"/>
            <a:ext cx="3701654" cy="203132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rtlCol="0">
            <a:spAutoFit/>
          </a:bodyPr>
          <a:lstStyle/>
          <a:p>
            <a:r>
              <a:rPr lang="pt-BR" dirty="0" smtClean="0">
                <a:solidFill>
                  <a:schemeClr val="tx1">
                    <a:lumMod val="95000"/>
                    <a:lumOff val="5000"/>
                  </a:schemeClr>
                </a:solidFill>
                <a:latin typeface="Cambria" panose="02040503050406030204" pitchFamily="18" charset="0"/>
              </a:rPr>
              <a:t>&gt;&gt; </a:t>
            </a:r>
            <a:r>
              <a:rPr lang="pt-BR" b="1" dirty="0" smtClean="0">
                <a:solidFill>
                  <a:schemeClr val="tx1">
                    <a:lumMod val="95000"/>
                    <a:lumOff val="5000"/>
                  </a:schemeClr>
                </a:solidFill>
                <a:latin typeface="Cambria" panose="02040503050406030204" pitchFamily="18" charset="0"/>
              </a:rPr>
              <a:t>aluno(2).nome = ‘Maria Clara’;</a:t>
            </a:r>
          </a:p>
          <a:p>
            <a:r>
              <a:rPr lang="pt-BR" dirty="0" smtClean="0">
                <a:solidFill>
                  <a:schemeClr val="tx1">
                    <a:lumMod val="95000"/>
                    <a:lumOff val="5000"/>
                  </a:schemeClr>
                </a:solidFill>
                <a:latin typeface="Cambria" panose="02040503050406030204" pitchFamily="18" charset="0"/>
              </a:rPr>
              <a:t>aluno = </a:t>
            </a:r>
          </a:p>
          <a:p>
            <a:r>
              <a:rPr lang="pt-BR" dirty="0" smtClean="0">
                <a:solidFill>
                  <a:schemeClr val="tx1">
                    <a:lumMod val="95000"/>
                    <a:lumOff val="5000"/>
                  </a:schemeClr>
                </a:solidFill>
                <a:latin typeface="Cambria" panose="02040503050406030204" pitchFamily="18" charset="0"/>
              </a:rPr>
              <a:t>1x2 </a:t>
            </a:r>
            <a:r>
              <a:rPr lang="pt-BR" dirty="0" err="1" smtClean="0">
                <a:solidFill>
                  <a:schemeClr val="tx1">
                    <a:lumMod val="95000"/>
                    <a:lumOff val="5000"/>
                  </a:schemeClr>
                </a:solidFill>
                <a:latin typeface="Cambria" panose="02040503050406030204" pitchFamily="18" charset="0"/>
              </a:rPr>
              <a:t>struct</a:t>
            </a:r>
            <a:r>
              <a:rPr lang="pt-BR" dirty="0" smtClean="0">
                <a:solidFill>
                  <a:schemeClr val="tx1">
                    <a:lumMod val="95000"/>
                    <a:lumOff val="5000"/>
                  </a:schemeClr>
                </a:solidFill>
                <a:latin typeface="Cambria" panose="02040503050406030204" pitchFamily="18" charset="0"/>
              </a:rPr>
              <a:t> </a:t>
            </a:r>
            <a:r>
              <a:rPr lang="pt-BR" dirty="0" err="1" smtClean="0">
                <a:solidFill>
                  <a:schemeClr val="tx1">
                    <a:lumMod val="95000"/>
                    <a:lumOff val="5000"/>
                  </a:schemeClr>
                </a:solidFill>
                <a:latin typeface="Cambria" panose="02040503050406030204" pitchFamily="18" charset="0"/>
              </a:rPr>
              <a:t>array</a:t>
            </a:r>
            <a:r>
              <a:rPr lang="pt-BR" dirty="0" smtClean="0">
                <a:solidFill>
                  <a:schemeClr val="tx1">
                    <a:lumMod val="95000"/>
                    <a:lumOff val="5000"/>
                  </a:schemeClr>
                </a:solidFill>
                <a:latin typeface="Cambria" panose="02040503050406030204" pitchFamily="18" charset="0"/>
              </a:rPr>
              <a:t> </a:t>
            </a:r>
            <a:r>
              <a:rPr lang="pt-BR" dirty="0" err="1" smtClean="0">
                <a:solidFill>
                  <a:schemeClr val="tx1">
                    <a:lumMod val="95000"/>
                    <a:lumOff val="5000"/>
                  </a:schemeClr>
                </a:solidFill>
                <a:latin typeface="Cambria" panose="02040503050406030204" pitchFamily="18" charset="0"/>
              </a:rPr>
              <a:t>with</a:t>
            </a:r>
            <a:r>
              <a:rPr lang="pt-BR" dirty="0" smtClean="0">
                <a:solidFill>
                  <a:schemeClr val="tx1">
                    <a:lumMod val="95000"/>
                    <a:lumOff val="5000"/>
                  </a:schemeClr>
                </a:solidFill>
                <a:latin typeface="Cambria" panose="02040503050406030204" pitchFamily="18" charset="0"/>
              </a:rPr>
              <a:t> </a:t>
            </a:r>
            <a:r>
              <a:rPr lang="pt-BR" dirty="0" err="1" smtClean="0">
                <a:solidFill>
                  <a:schemeClr val="tx1">
                    <a:lumMod val="95000"/>
                    <a:lumOff val="5000"/>
                  </a:schemeClr>
                </a:solidFill>
                <a:latin typeface="Cambria" panose="02040503050406030204" pitchFamily="18" charset="0"/>
              </a:rPr>
              <a:t>fields</a:t>
            </a:r>
            <a:r>
              <a:rPr lang="pt-BR" dirty="0" smtClean="0">
                <a:solidFill>
                  <a:schemeClr val="tx1">
                    <a:lumMod val="95000"/>
                    <a:lumOff val="5000"/>
                  </a:schemeClr>
                </a:solidFill>
                <a:latin typeface="Cambria" panose="02040503050406030204" pitchFamily="18" charset="0"/>
              </a:rPr>
              <a:t>:</a:t>
            </a: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       nome</a:t>
            </a:r>
            <a:endParaRPr lang="pt-BR" dirty="0">
              <a:solidFill>
                <a:schemeClr val="tx1">
                  <a:lumMod val="95000"/>
                  <a:lumOff val="5000"/>
                </a:schemeClr>
              </a:solidFill>
              <a:latin typeface="Cambria" panose="02040503050406030204" pitchFamily="18" charset="0"/>
            </a:endParaRP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idade</a:t>
            </a:r>
            <a:endParaRPr lang="pt-BR" dirty="0">
              <a:solidFill>
                <a:schemeClr val="tx1">
                  <a:lumMod val="95000"/>
                  <a:lumOff val="5000"/>
                </a:schemeClr>
              </a:solidFill>
              <a:latin typeface="Cambria" panose="02040503050406030204" pitchFamily="18" charset="0"/>
            </a:endParaRP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matricula</a:t>
            </a:r>
            <a:endParaRPr lang="pt-BR" dirty="0">
              <a:solidFill>
                <a:schemeClr val="tx1">
                  <a:lumMod val="95000"/>
                  <a:lumOff val="5000"/>
                </a:schemeClr>
              </a:solidFill>
              <a:latin typeface="Cambria" panose="02040503050406030204" pitchFamily="18" charset="0"/>
            </a:endParaRPr>
          </a:p>
          <a:p>
            <a:r>
              <a:rPr lang="pt-BR" dirty="0">
                <a:solidFill>
                  <a:schemeClr val="tx1">
                    <a:lumMod val="95000"/>
                    <a:lumOff val="5000"/>
                  </a:schemeClr>
                </a:solidFill>
                <a:latin typeface="Cambria" panose="02040503050406030204" pitchFamily="18" charset="0"/>
              </a:rPr>
              <a:t>        </a:t>
            </a:r>
            <a:r>
              <a:rPr lang="pt-BR" dirty="0" smtClean="0">
                <a:solidFill>
                  <a:schemeClr val="tx1">
                    <a:lumMod val="95000"/>
                    <a:lumOff val="5000"/>
                  </a:schemeClr>
                </a:solidFill>
                <a:latin typeface="Cambria" panose="02040503050406030204" pitchFamily="18" charset="0"/>
              </a:rPr>
              <a:t>curso</a:t>
            </a:r>
          </a:p>
        </p:txBody>
      </p:sp>
    </p:spTree>
    <p:extLst>
      <p:ext uri="{BB962C8B-B14F-4D97-AF65-F5344CB8AC3E}">
        <p14:creationId xmlns:p14="http://schemas.microsoft.com/office/powerpoint/2010/main" val="211306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22230"/>
          </a:xfrm>
        </p:spPr>
        <p:txBody>
          <a:bodyPr>
            <a:normAutofit/>
          </a:bodyPr>
          <a:lstStyle/>
          <a:p>
            <a:r>
              <a:rPr lang="pt-BR" sz="3600" dirty="0">
                <a:solidFill>
                  <a:srgbClr val="FFFF00"/>
                </a:solidFill>
                <a:latin typeface="Cambria" panose="02040503050406030204" pitchFamily="18" charset="0"/>
                <a:ea typeface="Cambria" panose="02040503050406030204" pitchFamily="18" charset="0"/>
              </a:rPr>
              <a:t>Como criar?</a:t>
            </a:r>
            <a:endParaRPr lang="pt-BR" sz="3600" dirty="0"/>
          </a:p>
        </p:txBody>
      </p:sp>
      <p:sp>
        <p:nvSpPr>
          <p:cNvPr id="3" name="Espaço Reservado para Conteúdo 2"/>
          <p:cNvSpPr>
            <a:spLocks noGrp="1"/>
          </p:cNvSpPr>
          <p:nvPr>
            <p:ph idx="1"/>
          </p:nvPr>
        </p:nvSpPr>
        <p:spPr>
          <a:xfrm>
            <a:off x="838200" y="2006220"/>
            <a:ext cx="10515600" cy="4462819"/>
          </a:xfrm>
        </p:spPr>
        <p:txBody>
          <a:bodyPr>
            <a:normAutofit/>
          </a:bodyPr>
          <a:lstStyle/>
          <a:p>
            <a:pPr marL="0" indent="0" algn="just">
              <a:buNone/>
            </a:pPr>
            <a:r>
              <a:rPr lang="pt-BR" sz="2200" dirty="0" smtClean="0">
                <a:solidFill>
                  <a:srgbClr val="FFFF00"/>
                </a:solidFill>
                <a:latin typeface="Cambria" panose="02040503050406030204" pitchFamily="18" charset="0"/>
              </a:rPr>
              <a:t>A função </a:t>
            </a:r>
            <a:r>
              <a:rPr lang="pt-BR" sz="2200" i="1" dirty="0" err="1" smtClean="0">
                <a:solidFill>
                  <a:srgbClr val="FFFF00"/>
                </a:solidFill>
                <a:latin typeface="Cambria" panose="02040503050406030204" pitchFamily="18" charset="0"/>
              </a:rPr>
              <a:t>struct</a:t>
            </a:r>
            <a:r>
              <a:rPr lang="pt-BR" sz="2200" dirty="0" smtClean="0">
                <a:solidFill>
                  <a:srgbClr val="FFFF00"/>
                </a:solidFill>
                <a:latin typeface="Cambria" panose="02040503050406030204" pitchFamily="18" charset="0"/>
              </a:rPr>
              <a:t> permite que se faça a </a:t>
            </a:r>
            <a:r>
              <a:rPr lang="pt-BR" sz="2200" dirty="0" err="1" smtClean="0">
                <a:solidFill>
                  <a:srgbClr val="FFFF00"/>
                </a:solidFill>
                <a:latin typeface="Cambria" panose="02040503050406030204" pitchFamily="18" charset="0"/>
              </a:rPr>
              <a:t>pré</a:t>
            </a:r>
            <a:r>
              <a:rPr lang="pt-BR" sz="2200" dirty="0" smtClean="0">
                <a:solidFill>
                  <a:srgbClr val="FFFF00"/>
                </a:solidFill>
                <a:latin typeface="Cambria" panose="02040503050406030204" pitchFamily="18" charset="0"/>
              </a:rPr>
              <a:t>-alocação em uma matriz de estruturas. Todos os campos criado estarão vazios. A forma básica dessa função é:</a:t>
            </a:r>
          </a:p>
          <a:p>
            <a:pPr marL="0" indent="0" algn="just">
              <a:buNone/>
            </a:pPr>
            <a:endParaRPr lang="pt-BR" sz="300" dirty="0" smtClean="0">
              <a:solidFill>
                <a:srgbClr val="FFFF00"/>
              </a:solidFill>
              <a:latin typeface="Cambria" panose="02040503050406030204" pitchFamily="18" charset="0"/>
            </a:endParaRPr>
          </a:p>
          <a:p>
            <a:pPr algn="just"/>
            <a:r>
              <a:rPr lang="pt-BR" sz="2200" dirty="0" err="1" smtClean="0">
                <a:solidFill>
                  <a:srgbClr val="FFFF00"/>
                </a:solidFill>
                <a:latin typeface="Cambria" panose="02040503050406030204" pitchFamily="18" charset="0"/>
              </a:rPr>
              <a:t>structure_array</a:t>
            </a:r>
            <a:r>
              <a:rPr lang="pt-BR" sz="2200" dirty="0" smtClean="0">
                <a:solidFill>
                  <a:srgbClr val="FFFF00"/>
                </a:solidFill>
                <a:latin typeface="Cambria" panose="02040503050406030204" pitchFamily="18" charset="0"/>
              </a:rPr>
              <a:t> = </a:t>
            </a:r>
            <a:r>
              <a:rPr lang="pt-BR" sz="2200" dirty="0" err="1" smtClean="0">
                <a:solidFill>
                  <a:srgbClr val="FFFF00"/>
                </a:solidFill>
                <a:latin typeface="Cambria" panose="02040503050406030204" pitchFamily="18" charset="0"/>
              </a:rPr>
              <a:t>struct</a:t>
            </a:r>
            <a:r>
              <a:rPr lang="pt-BR" sz="2200" dirty="0" smtClean="0">
                <a:solidFill>
                  <a:srgbClr val="FFFF00"/>
                </a:solidFill>
                <a:latin typeface="Cambria" panose="02040503050406030204" pitchFamily="18" charset="0"/>
              </a:rPr>
              <a:t>(</a:t>
            </a:r>
            <a:r>
              <a:rPr lang="pt-BR" sz="2200" dirty="0" err="1" smtClean="0">
                <a:solidFill>
                  <a:srgbClr val="FFFF00"/>
                </a:solidFill>
                <a:latin typeface="Cambria" panose="02040503050406030204" pitchFamily="18" charset="0"/>
              </a:rPr>
              <a:t>fields</a:t>
            </a:r>
            <a:r>
              <a:rPr lang="pt-BR" sz="2200" dirty="0" smtClean="0">
                <a:solidFill>
                  <a:srgbClr val="FFFF00"/>
                </a:solidFill>
                <a:latin typeface="Cambria" panose="02040503050406030204" pitchFamily="18" charset="0"/>
              </a:rPr>
              <a:t>)</a:t>
            </a:r>
          </a:p>
          <a:p>
            <a:pPr algn="just"/>
            <a:endParaRPr lang="pt-BR" sz="300" dirty="0" smtClean="0">
              <a:solidFill>
                <a:schemeClr val="accent2">
                  <a:lumMod val="75000"/>
                </a:schemeClr>
              </a:solidFill>
              <a:latin typeface="Cambria" panose="02040503050406030204" pitchFamily="18" charset="0"/>
            </a:endParaRPr>
          </a:p>
          <a:p>
            <a:pPr marL="0" indent="0" algn="just">
              <a:buNone/>
            </a:pPr>
            <a:r>
              <a:rPr lang="pt-BR" sz="2200" dirty="0" smtClean="0">
                <a:solidFill>
                  <a:srgbClr val="FFFF00"/>
                </a:solidFill>
                <a:latin typeface="Cambria" panose="02040503050406030204" pitchFamily="18" charset="0"/>
              </a:rPr>
              <a:t>onde </a:t>
            </a:r>
            <a:r>
              <a:rPr lang="pt-BR" sz="2200" i="1" dirty="0" err="1" smtClean="0">
                <a:solidFill>
                  <a:srgbClr val="FFFF00"/>
                </a:solidFill>
                <a:latin typeface="Cambria" panose="02040503050406030204" pitchFamily="18" charset="0"/>
              </a:rPr>
              <a:t>fields</a:t>
            </a:r>
            <a:r>
              <a:rPr lang="pt-BR" sz="2200" dirty="0" smtClean="0">
                <a:solidFill>
                  <a:srgbClr val="FFFF00"/>
                </a:solidFill>
                <a:latin typeface="Cambria" panose="02040503050406030204" pitchFamily="18" charset="0"/>
              </a:rPr>
              <a:t> pode ser uma matriz de cadeia de caracteres preenchida ou uma matriz celular que contém o nome dos campos das estruturas.</a:t>
            </a:r>
            <a:endParaRPr lang="pt-BR" sz="2200" dirty="0">
              <a:solidFill>
                <a:srgbClr val="FFFF00"/>
              </a:solidFill>
              <a:latin typeface="Cambria" panose="02040503050406030204" pitchFamily="18" charset="0"/>
            </a:endParaRPr>
          </a:p>
          <a:p>
            <a:pPr marL="0" indent="0" algn="just">
              <a:buNone/>
            </a:pPr>
            <a:r>
              <a:rPr lang="pt-BR" sz="2200" dirty="0" smtClean="0">
                <a:solidFill>
                  <a:srgbClr val="FFFF00"/>
                </a:solidFill>
                <a:latin typeface="Cambria" panose="02040503050406030204" pitchFamily="18" charset="0"/>
              </a:rPr>
              <a:t>Também pode-se iniciar os campos à medida que são criados, da forma:</a:t>
            </a:r>
          </a:p>
          <a:p>
            <a:pPr marL="0" indent="0" algn="just">
              <a:buNone/>
            </a:pPr>
            <a:endParaRPr lang="pt-BR" sz="300" dirty="0" smtClean="0">
              <a:solidFill>
                <a:srgbClr val="FFFF00"/>
              </a:solidFill>
              <a:latin typeface="Cambria" panose="02040503050406030204" pitchFamily="18" charset="0"/>
            </a:endParaRPr>
          </a:p>
          <a:p>
            <a:pPr algn="just"/>
            <a:r>
              <a:rPr lang="pt-BR" sz="2200" dirty="0" err="1" smtClean="0">
                <a:solidFill>
                  <a:srgbClr val="FFFF00"/>
                </a:solidFill>
                <a:latin typeface="Cambria" panose="02040503050406030204" pitchFamily="18" charset="0"/>
              </a:rPr>
              <a:t>str_array</a:t>
            </a:r>
            <a:r>
              <a:rPr lang="pt-BR" sz="2200" dirty="0" smtClean="0">
                <a:solidFill>
                  <a:srgbClr val="FFFF00"/>
                </a:solidFill>
                <a:latin typeface="Cambria" panose="02040503050406030204" pitchFamily="18" charset="0"/>
              </a:rPr>
              <a:t> = </a:t>
            </a:r>
            <a:r>
              <a:rPr lang="pt-BR" sz="2200" dirty="0" err="1" smtClean="0">
                <a:solidFill>
                  <a:srgbClr val="FFFF00"/>
                </a:solidFill>
                <a:latin typeface="Cambria" panose="02040503050406030204" pitchFamily="18" charset="0"/>
              </a:rPr>
              <a:t>struct</a:t>
            </a:r>
            <a:r>
              <a:rPr lang="pt-BR" sz="2200" dirty="0" smtClean="0">
                <a:solidFill>
                  <a:srgbClr val="FFFF00"/>
                </a:solidFill>
                <a:latin typeface="Cambria" panose="02040503050406030204" pitchFamily="18" charset="0"/>
              </a:rPr>
              <a:t>(‘field1’, val1, ‘field2’, val2, ...)</a:t>
            </a:r>
            <a:endParaRPr lang="pt-BR" sz="2200" dirty="0">
              <a:solidFill>
                <a:srgbClr val="FFFF00"/>
              </a:solidFill>
              <a:latin typeface="Cambria" panose="02040503050406030204" pitchFamily="18" charset="0"/>
            </a:endParaRPr>
          </a:p>
        </p:txBody>
      </p:sp>
      <p:sp>
        <p:nvSpPr>
          <p:cNvPr id="4" name="CaixaDeTexto 3"/>
          <p:cNvSpPr txBox="1"/>
          <p:nvPr/>
        </p:nvSpPr>
        <p:spPr>
          <a:xfrm>
            <a:off x="838200" y="1150512"/>
            <a:ext cx="4028667" cy="523220"/>
          </a:xfrm>
          <a:prstGeom prst="rect">
            <a:avLst/>
          </a:prstGeom>
          <a:noFill/>
        </p:spPr>
        <p:txBody>
          <a:bodyPr wrap="none" rtlCol="0">
            <a:spAutoFit/>
          </a:bodyPr>
          <a:lstStyle/>
          <a:p>
            <a:pPr marL="342900" indent="-342900">
              <a:buFont typeface="Wingdings" panose="05000000000000000000" pitchFamily="2" charset="2"/>
              <a:buChar char="Ø"/>
            </a:pPr>
            <a:r>
              <a:rPr lang="pt-BR" sz="2800" dirty="0">
                <a:solidFill>
                  <a:srgbClr val="FFFF00"/>
                </a:solidFill>
                <a:latin typeface="Cambria" panose="02040503050406030204" pitchFamily="18" charset="0"/>
                <a:ea typeface="Cambria" panose="02040503050406030204" pitchFamily="18" charset="0"/>
              </a:rPr>
              <a:t>Usando </a:t>
            </a:r>
            <a:r>
              <a:rPr lang="pt-BR" sz="2800" dirty="0" smtClean="0">
                <a:solidFill>
                  <a:srgbClr val="FFFF00"/>
                </a:solidFill>
                <a:latin typeface="Cambria" panose="02040503050406030204" pitchFamily="18" charset="0"/>
                <a:ea typeface="Cambria" panose="02040503050406030204" pitchFamily="18" charset="0"/>
              </a:rPr>
              <a:t>a função </a:t>
            </a:r>
            <a:r>
              <a:rPr lang="pt-BR" sz="2800" i="1" dirty="0" err="1" smtClean="0">
                <a:solidFill>
                  <a:srgbClr val="FFFF00"/>
                </a:solidFill>
                <a:latin typeface="Cambria" panose="02040503050406030204" pitchFamily="18" charset="0"/>
                <a:ea typeface="Cambria" panose="02040503050406030204" pitchFamily="18" charset="0"/>
              </a:rPr>
              <a:t>struct</a:t>
            </a:r>
            <a:endParaRPr lang="pt-BR" sz="2800" i="1" dirty="0">
              <a:solidFill>
                <a:srgbClr val="FFFF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8566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4158</TotalTime>
  <Words>1003</Words>
  <Application>Microsoft Office PowerPoint</Application>
  <PresentationFormat>Widescreen</PresentationFormat>
  <Paragraphs>166</Paragraphs>
  <Slides>16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Calibri Light</vt:lpstr>
      <vt:lpstr>Cambria</vt:lpstr>
      <vt:lpstr>Wingdings</vt:lpstr>
      <vt:lpstr>Tema do Office</vt:lpstr>
      <vt:lpstr>CURSO DE MATLAB DO BÁSICO AO AVANÇADO </vt:lpstr>
      <vt:lpstr>AULA 8-2: MATRIZES ESTRUTURAS (struct) NO MATLAB</vt:lpstr>
      <vt:lpstr>Sumário</vt:lpstr>
      <vt:lpstr>O que são Matrizes Estruturas?</vt:lpstr>
      <vt:lpstr>Como criar?</vt:lpstr>
      <vt:lpstr>Como criar?</vt:lpstr>
      <vt:lpstr>Como criar?</vt:lpstr>
      <vt:lpstr>Como criar?</vt:lpstr>
      <vt:lpstr>Como criar?</vt:lpstr>
      <vt:lpstr>Visualizando o conteúdo</vt:lpstr>
      <vt:lpstr>Visualizando o conteúdo</vt:lpstr>
      <vt:lpstr>Adicionando ou removendo campos</vt:lpstr>
      <vt:lpstr>Adicionando ou removendo campos</vt:lpstr>
      <vt:lpstr>Adicionando ou removendo células</vt:lpstr>
      <vt:lpstr>Aninhando Matrizes Estruturas</vt:lpstr>
      <vt:lpstr>OFERECIMENTO: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MATLAB  OFERECIMENTO:</dc:title>
  <dc:creator>Lucas Lemos</dc:creator>
  <cp:lastModifiedBy>Dell</cp:lastModifiedBy>
  <cp:revision>127</cp:revision>
  <dcterms:created xsi:type="dcterms:W3CDTF">2021-02-23T21:25:09Z</dcterms:created>
  <dcterms:modified xsi:type="dcterms:W3CDTF">2021-05-06T13:49:00Z</dcterms:modified>
</cp:coreProperties>
</file>