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8" r:id="rId2"/>
    <p:sldId id="279" r:id="rId3"/>
    <p:sldId id="261" r:id="rId4"/>
    <p:sldId id="333" r:id="rId5"/>
    <p:sldId id="340" r:id="rId6"/>
    <p:sldId id="269" r:id="rId7"/>
    <p:sldId id="334" r:id="rId8"/>
    <p:sldId id="335" r:id="rId9"/>
    <p:sldId id="311" r:id="rId10"/>
    <p:sldId id="336" r:id="rId11"/>
    <p:sldId id="337" r:id="rId12"/>
    <p:sldId id="338" r:id="rId13"/>
    <p:sldId id="339" r:id="rId14"/>
    <p:sldId id="341" r:id="rId15"/>
    <p:sldId id="343" r:id="rId16"/>
    <p:sldId id="345" r:id="rId17"/>
    <p:sldId id="348" r:id="rId18"/>
    <p:sldId id="349" r:id="rId19"/>
    <p:sldId id="351" r:id="rId20"/>
    <p:sldId id="350" r:id="rId21"/>
    <p:sldId id="346" r:id="rId22"/>
    <p:sldId id="352" r:id="rId23"/>
    <p:sldId id="353" r:id="rId24"/>
    <p:sldId id="355" r:id="rId25"/>
    <p:sldId id="356" r:id="rId26"/>
    <p:sldId id="357" r:id="rId27"/>
    <p:sldId id="358" r:id="rId28"/>
    <p:sldId id="347" r:id="rId29"/>
    <p:sldId id="360" r:id="rId30"/>
    <p:sldId id="366" r:id="rId31"/>
    <p:sldId id="359" r:id="rId32"/>
    <p:sldId id="361" r:id="rId33"/>
    <p:sldId id="365" r:id="rId34"/>
    <p:sldId id="362" r:id="rId35"/>
    <p:sldId id="363" r:id="rId36"/>
    <p:sldId id="367" r:id="rId37"/>
    <p:sldId id="317" r:id="rId38"/>
    <p:sldId id="332" r:id="rId39"/>
    <p:sldId id="364" r:id="rId40"/>
    <p:sldId id="270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F528F"/>
    <a:srgbClr val="020041"/>
    <a:srgbClr val="00003E"/>
    <a:srgbClr val="050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EB85-612A-438A-8FAA-4B1AF726096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0783-BDBC-451A-B404-65E4082FF3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33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</a:t>
            </a:r>
            <a:r>
              <a:rPr lang="pt-BR" sz="5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 AVANÇADO </a:t>
            </a:r>
            <a:endParaRPr lang="pt-BR" sz="5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5186597" y="2008682"/>
            <a:ext cx="5111646" cy="43741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Aplicações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46913"/>
            <a:ext cx="3911221" cy="4430050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Classificação de padrões</a:t>
            </a: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Atribuir a um padrão de entrada representado por um vetor de fatores a uma classe 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pré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-especificada.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87" y="2141825"/>
            <a:ext cx="4838700" cy="41052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5648329" y="1541025"/>
            <a:ext cx="4422098" cy="4841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Aplicações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46913"/>
            <a:ext cx="3911221" cy="4430050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 err="1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Clustering</a:t>
            </a:r>
            <a:r>
              <a:rPr lang="pt-BR" sz="24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/categorização</a:t>
            </a:r>
          </a:p>
          <a:p>
            <a:pPr marL="0" indent="0">
              <a:buNone/>
            </a:pPr>
            <a:endParaRPr lang="pt-BR" sz="2400" dirty="0" smtClean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Explora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similaridade entre os padrões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coloca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os padrões similares num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grupo. Não há classes pré-definidas.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KNN</a:t>
            </a: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NN</a:t>
            </a: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DMC</a:t>
            </a:r>
          </a:p>
          <a:p>
            <a:pPr lvl="1"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99" y="1681884"/>
            <a:ext cx="4118159" cy="45601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411449" y="2083633"/>
            <a:ext cx="6325849" cy="33877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Aplicações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4304"/>
            <a:ext cx="3911221" cy="3849773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Aproximação de funções</a:t>
            </a:r>
          </a:p>
          <a:p>
            <a:pPr marL="0" indent="0">
              <a:buNone/>
            </a:pPr>
            <a:endParaRPr lang="pt-BR" sz="2400" dirty="0" smtClean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tarefa da aproximação de função é achar uma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estimativa da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partir de um conjunto de dados.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36" y="2204066"/>
            <a:ext cx="2853709" cy="31140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769" y="2204066"/>
            <a:ext cx="2811036" cy="31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5598100" y="2561103"/>
            <a:ext cx="5300473" cy="29888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Aplicações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46913"/>
            <a:ext cx="3911221" cy="4430050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Previsão </a:t>
            </a:r>
            <a:r>
              <a:rPr lang="pt-BR" sz="24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pt-BR" sz="2400" dirty="0" err="1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Forecasting</a:t>
            </a:r>
            <a:r>
              <a:rPr lang="pt-BR" sz="24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pt-BR" sz="24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Dado um conjunto de n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amostras [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(t1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 y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tn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em uma sequência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tempo [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t1 ...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tn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],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tarefa é de prever a amostra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y(tn+1) num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futuro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tn+1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86" y="2662454"/>
            <a:ext cx="5032099" cy="27861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Paradigmas de Aprendizagem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10687"/>
            <a:ext cx="10515600" cy="4266276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Aprendizagem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Supervisionado 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Aprendizagem não </a:t>
            </a: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upervionado</a:t>
            </a: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Aprendizagem por Reforço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83633"/>
            <a:ext cx="9144000" cy="142633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REDES NEURAIS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3810" y="3602038"/>
            <a:ext cx="8854189" cy="16557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Base Biológica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Um Modelo </a:t>
            </a: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</a:rPr>
              <a:t>para um </a:t>
            </a: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Neurônio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FFC000"/>
                </a:solidFill>
                <a:latin typeface="Cambria" panose="02040503050406030204" pitchFamily="18" charset="0"/>
              </a:rPr>
              <a:t>Perceptron</a:t>
            </a:r>
            <a:endParaRPr lang="pt-BR" sz="2000" dirty="0" smtClean="0">
              <a:solidFill>
                <a:srgbClr val="FFC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FFC000"/>
                </a:solidFill>
                <a:latin typeface="Cambria" panose="02040503050406030204" pitchFamily="18" charset="0"/>
              </a:rPr>
              <a:t>Adaline</a:t>
            </a:r>
            <a:endParaRPr lang="pt-BR" sz="2000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6" y="0"/>
            <a:ext cx="1410104" cy="18824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816829" y="5008862"/>
            <a:ext cx="1375171" cy="18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Base Biológica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O funcionamento do cérebro humano não é totalmente entendido, e é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objeto de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contínuas pesquisas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O processamento de informação no cérebro é realizado por uma rede de bilhões de unidades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de processamento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simples chamadas </a:t>
            </a: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</a:rPr>
              <a:t>neurônios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</a:p>
          <a:p>
            <a:pPr lvl="1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Essencialmente, cada neurônio recebe sinais de um grande número de outros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neurônios, combina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essas entradas, e então envia sinais a um grande número de outros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neurônios.</a:t>
            </a:r>
          </a:p>
          <a:p>
            <a:pPr lvl="1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É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o </a:t>
            </a: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</a:rPr>
              <a:t>padrão de conexões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entre</a:t>
            </a: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os neurônios que parece incorporar o conhecimento requerido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para realizar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o </a:t>
            </a: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</a:rPr>
              <a:t>processamento de informações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897443" y="2488367"/>
            <a:ext cx="5207153" cy="35582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Disparo de um Neurônio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Transmissão de Sinais nos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neurônios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e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sinapses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319" y="2593845"/>
            <a:ext cx="49815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417757" y="4062336"/>
            <a:ext cx="4901784" cy="25033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Modelando um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Neurônio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Sinais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(estímulos) são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apresentados à entrada. </a:t>
            </a: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Cada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sinal é multiplicado por um </a:t>
            </a: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</a:rPr>
              <a:t>peso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 (sinapse) que indica sua influência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na saída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da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unidade.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Um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nível de atividade é calculado pela </a:t>
            </a: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</a:rPr>
              <a:t>soma ponderada dos sinais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(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entrada líquida).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Caso exceda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um certo limite (</a:t>
            </a: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</a:rPr>
              <a:t>threshold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), a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unidade produz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uma determinada </a:t>
            </a:r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</a:rPr>
              <a:t>saída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 (disparo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).</a:t>
            </a:r>
          </a:p>
          <a:p>
            <a:pPr algn="just"/>
            <a:endParaRPr lang="pt-BR" sz="20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492" y="4176740"/>
            <a:ext cx="4656313" cy="22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5402978" y="4661040"/>
            <a:ext cx="2975212" cy="18352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4318" y="2383528"/>
            <a:ext cx="2619611" cy="18794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Tipos de Função de Ativação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3003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Podemos citar três tipos básicos de funções de ativação:</a:t>
                </a:r>
              </a:p>
              <a:p>
                <a:pPr marL="0" indent="0" algn="just">
                  <a:buNone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Função Limiar (</a:t>
                </a:r>
                <a:r>
                  <a:rPr lang="pt-BR" sz="2000" dirty="0" err="1">
                    <a:solidFill>
                      <a:srgbClr val="FFFF00"/>
                    </a:solidFill>
                    <a:latin typeface="Cambria" panose="02040503050406030204" pitchFamily="18" charset="0"/>
                  </a:rPr>
                  <a:t>Heaviside</a:t>
                </a:r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ou degrau)</a:t>
                </a:r>
              </a:p>
              <a:p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5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5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1500" i="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5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5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5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50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pt-BR" sz="15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pt-BR" sz="15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sz="15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5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sz="150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50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pt-BR" sz="15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pt-BR" sz="15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sz="15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5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sz="150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algn="just"/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Função </a:t>
                </a:r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Linear por </a:t>
                </a: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Partes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3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3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3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1300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3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3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3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3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3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3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3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3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</m:t>
                                    </m:r>
                                    <m:r>
                                      <a:rPr lang="pt-BR" sz="13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3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3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3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  <m:e>
                                    <m:r>
                                      <a:rPr lang="pt-BR" sz="13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3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pt-BR" sz="1300" b="0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300" b="0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300" b="0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  <m:r>
                                      <a:rPr lang="pt-BR" sz="13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  </m:t>
                                    </m:r>
                                    <m:r>
                                      <a:rPr lang="pt-BR" sz="13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3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sz="1300" b="0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300" b="0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pt-BR" sz="1300" dirty="0">
                                        <a:solidFill>
                                          <a:srgbClr val="FFFF00"/>
                                        </a:solidFill>
                                        <a:latin typeface="Cambria" panose="02040503050406030204" pitchFamily="18" charset="0"/>
                                      </a:rPr>
                                      <m:t>&lt; </m:t>
                                    </m:r>
                                    <m:f>
                                      <m:fPr>
                                        <m:ctrlPr>
                                          <a:rPr lang="pt-BR" sz="13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3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3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3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13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300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,             </m:t>
                                </m:r>
                                <m:r>
                                  <a:rPr lang="pt-BR" sz="13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sz="13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3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sz="1300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30033"/>
              </a:xfrm>
              <a:blipFill>
                <a:blip r:embed="rId2"/>
                <a:stretch>
                  <a:fillRect l="-2029" t="-1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415" y="2474736"/>
            <a:ext cx="2413416" cy="1697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9281240" y="2770606"/>
                <a:ext cx="2438360" cy="1231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1200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2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pt-BR" sz="12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2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pt-BR" sz="12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</m:t>
                                    </m:r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2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  <m:e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    </m:t>
                                    </m:r>
                                    <m:r>
                                      <a:rPr lang="pt-BR" sz="12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sz="12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2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pt-BR" sz="1200" dirty="0">
                                        <a:solidFill>
                                          <a:srgbClr val="FFFF00"/>
                                        </a:solidFill>
                                        <a:latin typeface="Cambria" panose="02040503050406030204" pitchFamily="18" charset="0"/>
                                      </a:rPr>
                                      <m:t>&lt; </m:t>
                                    </m:r>
                                    <m:f>
                                      <m:fPr>
                                        <m:ctrlPr>
                                          <a:rPr lang="pt-BR" sz="12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2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2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BR" sz="12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2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,             </m:t>
                                </m:r>
                                <m:r>
                                  <a:rPr lang="pt-BR" sz="12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sz="12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2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sz="1200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240" y="2770606"/>
                <a:ext cx="2438360" cy="1231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5398" y="4772055"/>
            <a:ext cx="2748531" cy="163299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159004" y="1826128"/>
            <a:ext cx="323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OBS.: </a:t>
            </a:r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Forma alternativa para a função de ativação linear por partes. </a:t>
            </a:r>
            <a:endParaRPr lang="pt-BR" sz="1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281240" y="4105704"/>
            <a:ext cx="277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Para uma melhor compreensão, sugiro plotar ambas as funções formas da função linear por partes no MATLAB.</a:t>
            </a:r>
            <a:endParaRPr lang="pt-BR" sz="12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055906" y="1690688"/>
            <a:ext cx="2986039" cy="32474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</a:t>
            </a:r>
            <a:r>
              <a:rPr lang="pt-BR" sz="4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APLICAÇÃO NA ÁREA DE INTELIGÊNCIA ARTIFICIAL 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6" y="0"/>
            <a:ext cx="1410104" cy="188242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816829" y="5008862"/>
            <a:ext cx="1375171" cy="18491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62818" y="4374716"/>
            <a:ext cx="146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Parte 1</a:t>
            </a:r>
            <a:endParaRPr lang="pt-BR" sz="2400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04537" y="4191997"/>
            <a:ext cx="3093145" cy="22387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244590" y="2101747"/>
            <a:ext cx="2919773" cy="2180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Tipos de Função de Ativação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Podemos citar três tipos básicos de funções de ativação:</a:t>
            </a:r>
          </a:p>
          <a:p>
            <a:pPr marL="0" indent="0" algn="just">
              <a:buNone/>
            </a:pP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Função Sigmoide 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1" algn="just"/>
            <a:endParaRPr lang="pt-BR" sz="16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pt-BR" sz="16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345" y="2192252"/>
            <a:ext cx="2674261" cy="19997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20" y="4307727"/>
            <a:ext cx="2854377" cy="203415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737066" y="2883473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Logística </a:t>
            </a:r>
            <a:endParaRPr lang="pt-BR" sz="1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398320" y="3516353"/>
                <a:ext cx="1636410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320" y="3516353"/>
                <a:ext cx="1636410" cy="484941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/>
          <p:cNvSpPr txBox="1"/>
          <p:nvPr/>
        </p:nvSpPr>
        <p:spPr>
          <a:xfrm>
            <a:off x="3860457" y="5097917"/>
            <a:ext cx="2070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Tangente hiperbólica </a:t>
            </a:r>
            <a:endParaRPr lang="pt-BR" sz="1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3920439" y="5637440"/>
                <a:ext cx="176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pt-BR" sz="16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t-BR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sz="16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16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pt-BR" sz="16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16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bv</m:t>
                    </m:r>
                    <m:r>
                      <a:rPr lang="pt-BR" sz="16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</a:t>
                </a:r>
                <a:endParaRPr lang="pt-BR" sz="16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39" y="5637440"/>
                <a:ext cx="1760225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0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Processo de Aprendizagem 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 propriedade mais importante das redes neurais é a habilidade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de aprender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 partir de seu ambiente, e com isso melhorar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seu desempenho.</a:t>
            </a: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Isso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é feito através de um processo iterativo de ajustes aplicado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a seus pesos: o </a:t>
            </a:r>
            <a:r>
              <a:rPr lang="pt-BR" sz="24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treinamento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</a:t>
            </a:r>
          </a:p>
          <a:p>
            <a:pPr marL="342900" indent="-342900" algn="just"/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342900" indent="-342900" algn="just"/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Quando ocorre o aprendizado da rede?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Perceptron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Basicamente o 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Perceptron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consiste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um neurônio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com pesos sinápticos e bias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ajustáveis.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Possui função de ativação do tipo degrau.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Se os padrões de entrada forem </a:t>
            </a:r>
            <a:r>
              <a:rPr lang="pt-BR" sz="2400" dirty="0">
                <a:solidFill>
                  <a:srgbClr val="FFC000"/>
                </a:solidFill>
                <a:latin typeface="Cambria" panose="02040503050406030204" pitchFamily="18" charset="0"/>
              </a:rPr>
              <a:t>linearmente separáveis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,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o algoritmo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de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treinamento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possui convergência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garantida.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813748" y="4015516"/>
            <a:ext cx="4901784" cy="25033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483" y="4129920"/>
            <a:ext cx="4656313" cy="22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Modelando o Neurônio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32816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Em termos matemáticos, podemos escrever um neurônio k por:</a:t>
                </a:r>
              </a:p>
              <a:p>
                <a:pPr marL="0" indent="0" algn="just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32816" cy="4351338"/>
              </a:xfrm>
              <a:blipFill>
                <a:blip r:embed="rId2"/>
                <a:stretch>
                  <a:fillRect l="-1865" t="-1961" r="-17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961683" y="2427105"/>
            <a:ext cx="4901784" cy="25033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418" y="2541509"/>
            <a:ext cx="4656313" cy="22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Perceptron</a:t>
            </a:r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 Algoritmo de Aprendizagem</a:t>
            </a:r>
            <a:endParaRPr lang="pt-BR" sz="3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32816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pt-BR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sz="24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400" b="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32816" cy="4351338"/>
              </a:xfrm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961683" y="2427105"/>
            <a:ext cx="4901784" cy="25033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418" y="2541509"/>
            <a:ext cx="4656313" cy="22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Perceptron</a:t>
            </a:r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 Algoritmo de Aprendizagem</a:t>
            </a:r>
            <a:endParaRPr lang="pt-BR" sz="3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32816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O algoritmo do </a:t>
                </a:r>
                <a:r>
                  <a:rPr lang="pt-BR" sz="2000" dirty="0" err="1">
                    <a:solidFill>
                      <a:srgbClr val="FFFF00"/>
                    </a:solidFill>
                    <a:latin typeface="Cambria" panose="02040503050406030204" pitchFamily="18" charset="0"/>
                  </a:rPr>
                  <a:t>perceptron</a:t>
                </a:r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:</a:t>
                </a:r>
              </a:p>
              <a:p>
                <a:pPr algn="just"/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Para </a:t>
                </a:r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cada padrão de treinamento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a saída da rede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é </a:t>
                </a: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calculada.</a:t>
                </a:r>
              </a:p>
              <a:p>
                <a:pPr algn="just"/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Determina-se </a:t>
                </a:r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o erro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entre a saída desejada para esse padrão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e a saída da rede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algn="just"/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O </a:t>
                </a:r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vetor de pesos e o bias são atualizados de acordo com </a:t>
                </a: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as regras:</a:t>
                </a:r>
              </a:p>
              <a:p>
                <a:pPr algn="just"/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400" b="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32816" cy="4351338"/>
              </a:xfrm>
              <a:blipFill>
                <a:blip r:embed="rId2"/>
                <a:stretch>
                  <a:fillRect l="-1282" t="-1401" r="-1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961683" y="2427105"/>
            <a:ext cx="4901784" cy="25033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418" y="2541509"/>
            <a:ext cx="4656313" cy="22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Perceptron</a:t>
            </a:r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 Algoritmo de Treinamento</a:t>
            </a:r>
            <a:endParaRPr lang="pt-BR" sz="3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>
              <a:xfrm>
                <a:off x="4334031" y="1960537"/>
                <a:ext cx="3523938" cy="4351338"/>
              </a:xfrm>
              <a:solidFill>
                <a:srgbClr val="2F528F"/>
              </a:solidFill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Inicializar w</a:t>
                </a: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Inicializar bias</a:t>
                </a: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0</a:t>
                </a: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while</a:t>
                </a:r>
                <a:r>
                  <a:rPr lang="pt-BR" sz="2000" dirty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t &lt;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max_it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&amp; E &gt; 0</a:t>
                </a: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    for i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from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1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to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N do</a:t>
                </a: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b="0" dirty="0" smtClean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b="0" dirty="0" smtClean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bg1"/>
                    </a:solidFill>
                  </a:rPr>
                  <a:t> </a:t>
                </a:r>
                <a:r>
                  <a:rPr lang="pt-BR" sz="2000" dirty="0" smtClean="0">
                    <a:solidFill>
                      <a:schemeClr val="bg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   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end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for</a:t>
                </a:r>
              </a:p>
              <a:p>
                <a:pPr marL="0" indent="0">
                  <a:buNone/>
                </a:pPr>
                <a:r>
                  <a:rPr lang="pt-BR" sz="2000" b="0" dirty="0" smtClean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sz="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     t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t + 1 </a:t>
                </a:r>
              </a:p>
              <a:p>
                <a:pPr marL="0" indent="0">
                  <a:buNone/>
                </a:pP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end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while</a:t>
                </a:r>
                <a:endParaRPr lang="pt-BR" sz="2000" dirty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0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4031" y="1960537"/>
                <a:ext cx="3523938" cy="4351338"/>
              </a:xfrm>
              <a:blipFill>
                <a:blip r:embed="rId3"/>
                <a:stretch>
                  <a:fillRect l="-1211" t="-2244" b="-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438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Perceptron</a:t>
            </a:r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 Algoritmo de Treinamento</a:t>
            </a:r>
            <a:endParaRPr lang="pt-BR" sz="3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solidFill>
            <a:srgbClr val="02004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Exemplo 1: Usando uma rede 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Perceptron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, modele o comportamento de uma porta lógica AND.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                        AND</a:t>
            </a: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83483"/>
              </p:ext>
            </p:extLst>
          </p:nvPr>
        </p:nvGraphicFramePr>
        <p:xfrm>
          <a:off x="1725743" y="3855083"/>
          <a:ext cx="25345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62">
                  <a:extLst>
                    <a:ext uri="{9D8B030D-6E8A-4147-A177-3AD203B41FA5}">
                      <a16:colId xmlns:a16="http://schemas.microsoft.com/office/drawing/2014/main" val="253761008"/>
                    </a:ext>
                  </a:extLst>
                </a:gridCol>
                <a:gridCol w="844862">
                  <a:extLst>
                    <a:ext uri="{9D8B030D-6E8A-4147-A177-3AD203B41FA5}">
                      <a16:colId xmlns:a16="http://schemas.microsoft.com/office/drawing/2014/main" val="256531965"/>
                    </a:ext>
                  </a:extLst>
                </a:gridCol>
                <a:gridCol w="844862">
                  <a:extLst>
                    <a:ext uri="{9D8B030D-6E8A-4147-A177-3AD203B41FA5}">
                      <a16:colId xmlns:a16="http://schemas.microsoft.com/office/drawing/2014/main" val="3611468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X1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X2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d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3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36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68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414080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6381560" y="3188013"/>
            <a:ext cx="3432748" cy="27657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038" y="3275031"/>
            <a:ext cx="3153791" cy="25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Adaline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Na mesma época em que </a:t>
            </a: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</a:rPr>
              <a:t>Rosenblatt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 propôs o 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Perceptron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, </a:t>
            </a: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</a:rPr>
              <a:t>Widrow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e 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Hoff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(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1960) propuseram 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aplicação do Método dos Mínimos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Quadrados (Regra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Delta, LMS) para a rede ADALINE (</a:t>
            </a: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</a:rPr>
              <a:t>ADAptive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2000" dirty="0" err="1">
                <a:solidFill>
                  <a:srgbClr val="FFFF00"/>
                </a:solidFill>
                <a:latin typeface="Cambria" panose="02040503050406030204" pitchFamily="18" charset="0"/>
              </a:rPr>
              <a:t>LINear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Element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).</a:t>
            </a:r>
          </a:p>
          <a:p>
            <a:pPr marL="0" indent="0">
              <a:buNone/>
            </a:pPr>
            <a:endParaRPr lang="pt-BR" sz="20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Similar ao 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Perceptron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, porém com função de ativação linear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por partes ao invés de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função degrau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endParaRPr lang="pt-BR" sz="20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15465" y="4245195"/>
            <a:ext cx="4411171" cy="22736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5524"/>
            <a:ext cx="4153525" cy="20289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5831706" y="3710970"/>
                <a:ext cx="2796343" cy="1421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1400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4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4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 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4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f>
                                      <m:fPr>
                                        <m:ctrlP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 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pt-BR" sz="1400" dirty="0">
                                        <a:solidFill>
                                          <a:srgbClr val="FFFF00"/>
                                        </a:solidFill>
                                        <a:latin typeface="Cambria" panose="02040503050406030204" pitchFamily="18" charset="0"/>
                                      </a:rPr>
                                      <m:t>&lt; </m:t>
                                    </m:r>
                                    <m:f>
                                      <m:fPr>
                                        <m:ctrlPr>
                                          <a:rPr lang="pt-BR" sz="1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,             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≤−</m:t>
                                </m:r>
                                <m:f>
                                  <m:fPr>
                                    <m:ctrlP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06" y="3710970"/>
                <a:ext cx="2796343" cy="1421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5691610" y="5336648"/>
                <a:ext cx="3222410" cy="1419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1400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pt-BR" sz="14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4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f>
                                      <m:fPr>
                                        <m:ctrlP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    </m:t>
                                    </m:r>
                                    <m:r>
                                      <a:rPr lang="pt-BR" sz="14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pt-BR" sz="1400" dirty="0">
                                        <a:solidFill>
                                          <a:srgbClr val="FFFF00"/>
                                        </a:solidFill>
                                        <a:latin typeface="Cambria" panose="02040503050406030204" pitchFamily="18" charset="0"/>
                                      </a:rPr>
                                      <m:t>&lt; </m:t>
                                    </m:r>
                                    <m:f>
                                      <m:fPr>
                                        <m:ctrlPr>
                                          <a:rPr lang="pt-BR" sz="1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,             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≤−</m:t>
                                </m:r>
                                <m:f>
                                  <m:fPr>
                                    <m:ctrlP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10" y="5336648"/>
                <a:ext cx="3222410" cy="1419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104596" y="4014452"/>
            <a:ext cx="2439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Mais comumente utilizada. Obrigatória em problemas com saída entre 0 e 1.</a:t>
            </a:r>
            <a:endParaRPr lang="pt-BR" sz="1400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104596" y="5573236"/>
            <a:ext cx="2439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Uma forma alternativa. Em alguns problemas, a rede pode não convergir.</a:t>
            </a:r>
            <a:endParaRPr lang="pt-BR" sz="1400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Adaline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O objetivo do algoritmo de treinamento é minimizar o Erro Quadrático Médio (EQM) </a:t>
                </a:r>
                <a:r>
                  <a:rPr lang="pt-BR" sz="24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entre a saída da rede e a saída </a:t>
                </a: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desejada. </a:t>
                </a:r>
              </a:p>
              <a:p>
                <a:pPr marL="0" indent="0" algn="just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O EQM para </a:t>
                </a:r>
                <a:r>
                  <a:rPr lang="pt-BR" sz="24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um </a:t>
                </a: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dado </a:t>
                </a:r>
                <a:r>
                  <a:rPr lang="pt-BR" sz="24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padrão é dada por</a:t>
                </a: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sz="20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pt-BR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sz="20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pt-BR" sz="20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Sumário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Aplicação na área de Inteligência Artificial</a:t>
            </a:r>
          </a:p>
          <a:p>
            <a:pPr lvl="1"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Introdução à IA</a:t>
            </a:r>
          </a:p>
          <a:p>
            <a:pPr lvl="1"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Introdução às RNA</a:t>
            </a:r>
            <a:endParaRPr lang="pt-BR" sz="1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Motivações</a:t>
            </a:r>
          </a:p>
          <a:p>
            <a:pPr lvl="1"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Aplicações</a:t>
            </a:r>
          </a:p>
          <a:p>
            <a:pPr lvl="1"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Paradigmas de Aprendizagem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Redes Neurais </a:t>
            </a:r>
          </a:p>
          <a:p>
            <a:pPr lvl="1"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 Biológica das Redes Neurais Artificiais</a:t>
            </a:r>
          </a:p>
          <a:p>
            <a:pPr lvl="1"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Disparo de um neurônio</a:t>
            </a:r>
          </a:p>
          <a:p>
            <a:pPr lvl="1"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Modelando um neurônio</a:t>
            </a:r>
          </a:p>
          <a:p>
            <a:pPr lvl="1"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Tipos de funções de ativação</a:t>
            </a:r>
          </a:p>
          <a:p>
            <a:pPr lvl="1" algn="just"/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Perceptron</a:t>
            </a:r>
            <a:endParaRPr lang="pt-BR" sz="18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Adaline</a:t>
            </a:r>
            <a:endParaRPr lang="pt-BR" sz="1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Implementação no MATLAB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Adaline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Para a rede </a:t>
                </a:r>
                <a:r>
                  <a:rPr lang="pt-BR" sz="2400" dirty="0" err="1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Adaline</a:t>
                </a: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, utilizamos função de ativação linear por partes, o que neste caso faz com que: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t-BR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pt-BR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Assim, a expressão do erro se torna: </a:t>
                </a: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pt-BR" sz="240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Adaline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O erro pode ser reduzido, ajustando-se os pesos através do </a:t>
                </a:r>
                <a:r>
                  <a:rPr lang="pt-BR" sz="2400" dirty="0" smtClean="0">
                    <a:solidFill>
                      <a:srgbClr val="FFC000"/>
                    </a:solidFill>
                    <a:latin typeface="Cambria" panose="02040503050406030204" pitchFamily="18" charset="0"/>
                  </a:rPr>
                  <a:t>gradiente</a:t>
                </a: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Temos:</a:t>
                </a: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4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</m:den>
                    </m:f>
                    <m:f>
                      <m:fPr>
                        <m:ctrlP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pt-BR" sz="2400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</m:den>
                    </m:f>
                    <m:f>
                      <m:fPr>
                        <m:ctrlP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pt-BR" sz="2400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4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24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FFC000"/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420132" y="4565720"/>
                <a:ext cx="151650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32" y="4565720"/>
                <a:ext cx="1516505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420132" y="6046586"/>
                <a:ext cx="1714700" cy="698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32" y="6046586"/>
                <a:ext cx="1714700" cy="6980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6096000" y="2719100"/>
                <a:ext cx="3148554" cy="70147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19100"/>
                <a:ext cx="3148554" cy="7014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7420132" y="5320778"/>
                <a:ext cx="1429622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pt-BR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rgbClr val="FFC000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pt-B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32" y="5320778"/>
                <a:ext cx="1429622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362138" y="2563318"/>
            <a:ext cx="3612629" cy="8694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Regra Delta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Portanto, a regra de aprendizagem da rede ADALINE resume-se em:</a:t>
                </a: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Esta regra de atualização é denominada de REGRA DELTA.</a:t>
                </a:r>
              </a:p>
              <a:p>
                <a:pPr marL="0" indent="0">
                  <a:buNone/>
                </a:pPr>
                <a:endParaRPr lang="pt-BR" sz="2400" dirty="0" smtClean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O ADALINE é um </a:t>
                </a:r>
                <a:r>
                  <a:rPr lang="pt-BR" sz="2400" dirty="0" err="1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aproximador</a:t>
                </a: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de funções. Para um conjunto qualquer de variáveis de entrada, a sua saída corresponde à soma das mesmas ponderadas pelos pesos e somadas ao bias, processadas pela função de ativação.</a:t>
                </a: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953143" y="2397868"/>
                <a:ext cx="2849651" cy="1477328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srgbClr val="FFC000"/>
                    </a:solidFill>
                    <a:latin typeface="Cambria" panose="02040503050406030204" pitchFamily="18" charset="0"/>
                  </a:rPr>
                  <a:t>OBS.: As mesmas equações podem ser obtidas usando-se a função linear por partes: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pt-BR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+0.5 </m:t>
                    </m:r>
                  </m:oMath>
                </a14:m>
                <a:r>
                  <a:rPr lang="pt-BR" dirty="0" smtClean="0">
                    <a:solidFill>
                      <a:srgbClr val="FFC000"/>
                    </a:solidFill>
                    <a:latin typeface="Cambria" panose="02040503050406030204" pitchFamily="18" charset="0"/>
                  </a:rPr>
                  <a:t>nas deduções.</a:t>
                </a:r>
                <a:endParaRPr lang="pt-BR" dirty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143" y="2397868"/>
                <a:ext cx="2849651" cy="1477328"/>
              </a:xfrm>
              <a:prstGeom prst="rect">
                <a:avLst/>
              </a:prstGeom>
              <a:blipFill>
                <a:blip r:embed="rId5"/>
                <a:stretch>
                  <a:fillRect l="-1706" t="-2041" r="-1279" b="-449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0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Adaline</a:t>
            </a:r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 Algoritmo de Treinamento</a:t>
            </a:r>
            <a:endParaRPr lang="pt-BR" sz="3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>
              <a:xfrm>
                <a:off x="4334031" y="1960537"/>
                <a:ext cx="3523938" cy="4351338"/>
              </a:xfrm>
              <a:solidFill>
                <a:srgbClr val="2F528F"/>
              </a:solidFill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Inicializar w</a:t>
                </a: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bias = 1</a:t>
                </a: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0</a:t>
                </a: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while</a:t>
                </a:r>
                <a:r>
                  <a:rPr lang="pt-BR" sz="2000" dirty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t &lt;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max_it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&amp; MSE &gt;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eps</a:t>
                </a:r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    for i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from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1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to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N do</a:t>
                </a: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b="0" dirty="0" smtClean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b="0" dirty="0" smtClean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bg1"/>
                    </a:solidFill>
                  </a:rPr>
                  <a:t> </a:t>
                </a:r>
                <a:r>
                  <a:rPr lang="pt-BR" sz="2000" dirty="0" smtClean="0">
                    <a:solidFill>
                      <a:schemeClr val="bg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   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end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for</a:t>
                </a:r>
              </a:p>
              <a:p>
                <a:pPr marL="0" indent="0">
                  <a:buNone/>
                </a:pPr>
                <a:r>
                  <a:rPr lang="pt-BR" sz="2000" b="0" dirty="0" smtClean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pt-B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pt-BR" sz="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     t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t + 1 </a:t>
                </a:r>
              </a:p>
              <a:p>
                <a:pPr marL="0" indent="0">
                  <a:buNone/>
                </a:pP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end</a:t>
                </a:r>
                <a:r>
                  <a:rPr lang="pt-BR" sz="20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pt-BR" sz="2000" dirty="0" err="1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while</a:t>
                </a:r>
                <a:endParaRPr lang="pt-BR" sz="2000" dirty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000" dirty="0" smtClean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0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4031" y="1960537"/>
                <a:ext cx="3523938" cy="4351338"/>
              </a:xfrm>
              <a:blipFill>
                <a:blip r:embed="rId3"/>
                <a:stretch>
                  <a:fillRect l="-1038" t="-21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91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Adaline</a:t>
            </a:r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 Regra Delta</a:t>
            </a:r>
            <a:endParaRPr lang="pt-BR" sz="3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solidFill>
            <a:srgbClr val="02004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Exemplo 2: Usando uma rede 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Adaline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, modele o comportamento de uma porta lógica AND.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            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AND</a:t>
            </a: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43178"/>
              </p:ext>
            </p:extLst>
          </p:nvPr>
        </p:nvGraphicFramePr>
        <p:xfrm>
          <a:off x="1078173" y="3738382"/>
          <a:ext cx="22404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820">
                  <a:extLst>
                    <a:ext uri="{9D8B030D-6E8A-4147-A177-3AD203B41FA5}">
                      <a16:colId xmlns:a16="http://schemas.microsoft.com/office/drawing/2014/main" val="253761008"/>
                    </a:ext>
                  </a:extLst>
                </a:gridCol>
                <a:gridCol w="746820">
                  <a:extLst>
                    <a:ext uri="{9D8B030D-6E8A-4147-A177-3AD203B41FA5}">
                      <a16:colId xmlns:a16="http://schemas.microsoft.com/office/drawing/2014/main" val="256531965"/>
                    </a:ext>
                  </a:extLst>
                </a:gridCol>
                <a:gridCol w="746820">
                  <a:extLst>
                    <a:ext uri="{9D8B030D-6E8A-4147-A177-3AD203B41FA5}">
                      <a16:colId xmlns:a16="http://schemas.microsoft.com/office/drawing/2014/main" val="3611468003"/>
                    </a:ext>
                  </a:extLst>
                </a:gridCol>
              </a:tblGrid>
              <a:tr h="31480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X1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X2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d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7235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3052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361972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688239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414080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845088" y="3038730"/>
            <a:ext cx="3432748" cy="27657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66" y="3125748"/>
            <a:ext cx="3153791" cy="2591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>
                <a:off x="8876951" y="3732313"/>
                <a:ext cx="2676117" cy="1421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1400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400" b="0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4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400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f>
                                      <m:fPr>
                                        <m:ctrlP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400" i="1" dirty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pt-BR" sz="1400" dirty="0">
                                        <a:solidFill>
                                          <a:srgbClr val="FFFF00"/>
                                        </a:solidFill>
                                        <a:latin typeface="Cambria" panose="02040503050406030204" pitchFamily="18" charset="0"/>
                                      </a:rPr>
                                      <m:t>&lt; </m:t>
                                    </m:r>
                                    <m:f>
                                      <m:fPr>
                                        <m:ctrlPr>
                                          <a:rPr lang="pt-BR" sz="1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,      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sz="14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≤−</m:t>
                                </m:r>
                                <m:f>
                                  <m:fPr>
                                    <m:ctrlP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951" y="3732313"/>
                <a:ext cx="2676117" cy="1421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380416" y="3357067"/>
            <a:ext cx="204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Usar função de ativação:</a:t>
            </a:r>
            <a:endParaRPr lang="pt-BR" sz="1400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Adaline</a:t>
            </a:r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 Regra Delta</a:t>
            </a:r>
            <a:endParaRPr lang="pt-BR" sz="3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87945" cy="4351338"/>
              </a:xfrm>
              <a:solidFill>
                <a:srgbClr val="020041"/>
              </a:solidFill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Exemplo 3: Utilize a regra delta de </a:t>
                </a:r>
                <a:r>
                  <a:rPr lang="pt-BR" sz="2000" dirty="0" err="1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Windrow</a:t>
                </a: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para treinar o neurônio ADALINE, de forma que este apresente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ao lado. </a:t>
                </a:r>
              </a:p>
              <a:p>
                <a:pPr marL="0" indent="0" algn="just">
                  <a:buNone/>
                </a:pP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Considere que os pesos iniciais sejam: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20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=8,44</m:t>
                    </m:r>
                  </m:oMath>
                </a14:m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20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8,28.</m:t>
                    </m:r>
                  </m:oMath>
                </a14:m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Utilize taxa de aprendizagem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0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e treine por k = 10 iterações (1 para cada exemplo).</a:t>
                </a:r>
                <a:endParaRPr lang="pt-BR" sz="20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87945" cy="4351338"/>
              </a:xfrm>
              <a:blipFill>
                <a:blip r:embed="rId3"/>
                <a:stretch>
                  <a:fillRect l="-1067" t="-1401" r="-9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79559"/>
              </p:ext>
            </p:extLst>
          </p:nvPr>
        </p:nvGraphicFramePr>
        <p:xfrm>
          <a:off x="7525063" y="2022173"/>
          <a:ext cx="310878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95">
                  <a:extLst>
                    <a:ext uri="{9D8B030D-6E8A-4147-A177-3AD203B41FA5}">
                      <a16:colId xmlns:a16="http://schemas.microsoft.com/office/drawing/2014/main" val="253761008"/>
                    </a:ext>
                  </a:extLst>
                </a:gridCol>
                <a:gridCol w="777195">
                  <a:extLst>
                    <a:ext uri="{9D8B030D-6E8A-4147-A177-3AD203B41FA5}">
                      <a16:colId xmlns:a16="http://schemas.microsoft.com/office/drawing/2014/main" val="256531965"/>
                    </a:ext>
                  </a:extLst>
                </a:gridCol>
                <a:gridCol w="777195">
                  <a:extLst>
                    <a:ext uri="{9D8B030D-6E8A-4147-A177-3AD203B41FA5}">
                      <a16:colId xmlns:a16="http://schemas.microsoft.com/office/drawing/2014/main" val="2368801269"/>
                    </a:ext>
                  </a:extLst>
                </a:gridCol>
                <a:gridCol w="777195">
                  <a:extLst>
                    <a:ext uri="{9D8B030D-6E8A-4147-A177-3AD203B41FA5}">
                      <a16:colId xmlns:a16="http://schemas.microsoft.com/office/drawing/2014/main" val="3611468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Exemplo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X0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x1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y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0.3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0.13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3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0.4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0.17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36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0.4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0.3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0.25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68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0.11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0.9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0.822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41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0.84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0.6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1.065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6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0.05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7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7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0.4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3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8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0.08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9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0.8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1.13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3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0.01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29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Adaline</a:t>
            </a:r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 Regra Delta</a:t>
            </a:r>
            <a:endParaRPr lang="pt-BR" sz="3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838201" y="1825625"/>
            <a:ext cx="4484426" cy="4351338"/>
          </a:xfrm>
          <a:solidFill>
            <a:srgbClr val="020041"/>
          </a:solidFill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Exemplo 3: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Obter tabela de atualização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dos pesos mostrada ao lado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após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o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treinamento.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4542"/>
              </p:ext>
            </p:extLst>
          </p:nvPr>
        </p:nvGraphicFramePr>
        <p:xfrm>
          <a:off x="6654444" y="1961674"/>
          <a:ext cx="30465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00">
                  <a:extLst>
                    <a:ext uri="{9D8B030D-6E8A-4147-A177-3AD203B41FA5}">
                      <a16:colId xmlns:a16="http://schemas.microsoft.com/office/drawing/2014/main" val="253761008"/>
                    </a:ext>
                  </a:extLst>
                </a:gridCol>
                <a:gridCol w="1015500">
                  <a:extLst>
                    <a:ext uri="{9D8B030D-6E8A-4147-A177-3AD203B41FA5}">
                      <a16:colId xmlns:a16="http://schemas.microsoft.com/office/drawing/2014/main" val="256531965"/>
                    </a:ext>
                  </a:extLst>
                </a:gridCol>
                <a:gridCol w="1015500">
                  <a:extLst>
                    <a:ext uri="{9D8B030D-6E8A-4147-A177-3AD203B41FA5}">
                      <a16:colId xmlns:a16="http://schemas.microsoft.com/office/drawing/2014/main" val="2368801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Exemplo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w0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w1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7.5316 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6.9174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3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7.1466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5.3774</a:t>
                      </a:r>
                      <a:endParaRPr lang="pt-BR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36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5.2579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3.9608</a:t>
                      </a:r>
                      <a:endParaRPr lang="pt-BR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68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4.8375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0.5218</a:t>
                      </a:r>
                      <a:endParaRPr lang="pt-BR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41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mbria" panose="02040503050406030204" pitchFamily="18" charset="0"/>
                        </a:rPr>
                        <a:t>1.6358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-1.7651</a:t>
                      </a:r>
                      <a:endParaRPr lang="pt-BR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6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1.6097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-1.8173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7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7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mbria" panose="02040503050406030204" pitchFamily="18" charset="0"/>
                        </a:rPr>
                        <a:t>1.1883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-1.9577</a:t>
                      </a:r>
                      <a:endParaRPr lang="pt-BR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3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8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mbria" panose="02040503050406030204" pitchFamily="18" charset="0"/>
                        </a:rPr>
                        <a:t>1.1351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-2.0110</a:t>
                      </a:r>
                      <a:endParaRPr lang="pt-BR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9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mbria" panose="02040503050406030204" pitchFamily="18" charset="0"/>
                        </a:rPr>
                        <a:t>1.9261 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-1.1070</a:t>
                      </a:r>
                      <a:endParaRPr lang="pt-BR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3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20041"/>
                          </a:solidFill>
                        </a:rPr>
                        <a:t>10</a:t>
                      </a:r>
                      <a:endParaRPr lang="pt-BR" dirty="0">
                        <a:solidFill>
                          <a:srgbClr val="02004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mbria" panose="02040503050406030204" pitchFamily="18" charset="0"/>
                        </a:rPr>
                        <a:t>1.8578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-1.1070</a:t>
                      </a:r>
                      <a:endParaRPr lang="pt-BR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29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9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8510" y="2873541"/>
            <a:ext cx="7568821" cy="1325563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Implementação no MATLAB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816829" y="5008862"/>
            <a:ext cx="1375171" cy="18491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6" y="0"/>
            <a:ext cx="1410104" cy="18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816829" y="5008862"/>
            <a:ext cx="1375171" cy="18491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Bibliografia</a:t>
            </a:r>
            <a:endParaRPr lang="es-E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01333"/>
            <a:ext cx="10515600" cy="47343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Braga, A.; Carvalho, A.; </a:t>
            </a:r>
            <a:r>
              <a:rPr lang="pt-BR" sz="1800" dirty="0" err="1">
                <a:solidFill>
                  <a:srgbClr val="FFFF00"/>
                </a:solidFill>
                <a:latin typeface="Cambria" panose="02040503050406030204" pitchFamily="18" charset="0"/>
              </a:rPr>
              <a:t>Ludermir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, T.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Redes Neurais Artificiais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: Teoria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e Aplicações,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Livro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Técnico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e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Científico. Rio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de Janeiro, 2000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pt-BR" sz="18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DE MEDEIROS, Luciano </a:t>
            </a:r>
            <a:r>
              <a:rPr lang="pt-BR" sz="1800" dirty="0" err="1">
                <a:solidFill>
                  <a:srgbClr val="FFFF00"/>
                </a:solidFill>
                <a:latin typeface="Cambria" panose="02040503050406030204" pitchFamily="18" charset="0"/>
              </a:rPr>
              <a:t>Frontino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. Inteligência Artificial Aplicada. 2018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pt-BR" sz="18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HAUGELAND, J. (Ed.) Artificial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intelligence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the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very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idea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 Cambridge, MA: MIT Press,1985.</a:t>
            </a:r>
          </a:p>
          <a:p>
            <a:pPr marL="0" indent="0">
              <a:buNone/>
            </a:pPr>
            <a:endParaRPr lang="pt-BR" sz="18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Haykin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, Simon.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Redes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Neurais: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Princípios e Prática,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2a. Edição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, Ed. Artmed: </a:t>
            </a:r>
            <a:r>
              <a:rPr lang="pt-BR" sz="1800" dirty="0" err="1">
                <a:solidFill>
                  <a:srgbClr val="FFFF00"/>
                </a:solidFill>
                <a:latin typeface="Cambria" panose="02040503050406030204" pitchFamily="18" charset="0"/>
              </a:rPr>
              <a:t>Bookman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, Porto Alegre, 1999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pt-BR" sz="18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ROSA, João Luís Garcia. Fundamentos da inteligência artificial. Rio de Janeiro: LTC, v. 1, 2011.</a:t>
            </a:r>
            <a:r>
              <a:rPr lang="en-US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LAURIÈRE, J. L.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Problem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solving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and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artificial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intelligence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Upper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Saddle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River, NJ: Prentice-Hall, 1990.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395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816829" y="5008862"/>
            <a:ext cx="1375171" cy="18491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Bibliografia</a:t>
            </a:r>
            <a:endParaRPr lang="es-E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01333"/>
            <a:ext cx="10515600" cy="47343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RICH, E.; KNIGHT, K.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Inteligencia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artificial. 2 ed. São Paulo: Makron Books, 1994.</a:t>
            </a:r>
          </a:p>
          <a:p>
            <a:pPr marL="0" indent="0">
              <a:buNone/>
            </a:pPr>
            <a:endParaRPr lang="pt-BR" sz="18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Notas de aula Prof. </a:t>
            </a:r>
            <a:r>
              <a:rPr lang="pt-BR" sz="1800" dirty="0" err="1">
                <a:solidFill>
                  <a:srgbClr val="FFFF00"/>
                </a:solidFill>
                <a:latin typeface="Cambria" panose="02040503050406030204" pitchFamily="18" charset="0"/>
              </a:rPr>
              <a:t>Digiampietri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, USP. Disponível em: &lt;http://www.each.usp.br/digiampietri/SIN5001/SIN5001_Parte3_aula2.pdf&gt;. Acesso em: 17 de Junho de 2021.</a:t>
            </a:r>
          </a:p>
          <a:p>
            <a:pPr marL="0" indent="0">
              <a:buNone/>
            </a:pPr>
            <a:endParaRPr lang="pt-BR" sz="18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</a:rPr>
              <a:t>Notas de aula Prof. José Maria Menezes, UFPI.</a:t>
            </a:r>
          </a:p>
          <a:p>
            <a:pPr marL="0" indent="0">
              <a:buNone/>
            </a:pPr>
            <a:endParaRPr lang="pt-BR" sz="18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448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Introdução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394116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O que é Inteligência Artificial?</a:t>
            </a:r>
          </a:p>
          <a:p>
            <a:pPr marL="0" indent="0" algn="just">
              <a:buNone/>
            </a:pPr>
            <a:endParaRPr lang="pt-BR" sz="22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“IA é o estudo de como fazer os computadores realizarem tarefas as quais, até o momento, os homens fazem melhor” (Rich,1994).</a:t>
            </a:r>
          </a:p>
          <a:p>
            <a:pPr marL="0" indent="0" algn="just">
              <a:buNone/>
            </a:pPr>
            <a:endParaRPr lang="pt-BR" sz="22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“Todo problema para o qual nenhuma solução algorítmica é conhecida é um problema de IA” (</a:t>
            </a:r>
            <a:r>
              <a:rPr lang="pt-BR" sz="22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Laurière</a:t>
            </a: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, 1990).</a:t>
            </a:r>
          </a:p>
          <a:p>
            <a:pPr marL="0" indent="0" algn="just">
              <a:buNone/>
            </a:pPr>
            <a:endParaRPr lang="pt-BR" sz="22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“O novo e excitante esforço para fazer computadores pensarem... Máquinas com mentes, no sentido literal e completo” (</a:t>
            </a:r>
            <a:r>
              <a:rPr lang="pt-BR" sz="22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Haugeland</a:t>
            </a:r>
            <a:r>
              <a:rPr lang="pt-BR" sz="22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, 1985)</a:t>
            </a:r>
          </a:p>
          <a:p>
            <a:pPr marL="0" indent="0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Introdução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394116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O que é Inteligência Artificial?</a:t>
            </a: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T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arefas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relacionadas com o processamento simbólico, reconhecimento de imagens e tudo que envolva “aprendizado”.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IA tem por objetivo implementar numa máquina a possibilidade de realizar tarefas que uma criança é capaz de realizar, mas o mais poderoso dos supercomputadores não.</a:t>
            </a:r>
          </a:p>
          <a:p>
            <a:pPr marL="0" indent="0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Introdução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394116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Há algumas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linhas de pesquisa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principais para a construção de sistemas inteligentes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:</a:t>
            </a:r>
          </a:p>
          <a:p>
            <a:pPr algn="just"/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Linha Simbólica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linha simbólica busca lidar com processos inteligentes, utilizando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linguagens baseadas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 lógica e construção de redes semânticas para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solucionar problemas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simular conhecimento especialista para contextos de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diagnóstico.</a:t>
            </a:r>
          </a:p>
          <a:p>
            <a:pPr lvl="1" algn="just"/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Ontologias</a:t>
            </a:r>
          </a:p>
          <a:p>
            <a:pPr lvl="1" algn="just"/>
            <a:r>
              <a:rPr lang="pt-BR" sz="1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istemas </a:t>
            </a:r>
            <a:r>
              <a:rPr lang="pt-BR" sz="1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especialistas</a:t>
            </a:r>
            <a:endParaRPr lang="pt-BR" sz="16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Linha Conexionista</a:t>
            </a: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Está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interessada na arquitetura de dispositivos que simulem as células biológicas que interagem para o surgimento de processos inteligentes. </a:t>
            </a:r>
          </a:p>
          <a:p>
            <a:pPr lvl="1" algn="just"/>
            <a:r>
              <a:rPr lang="pt-BR" sz="1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Redes Neurais Artificiais </a:t>
            </a:r>
          </a:p>
          <a:p>
            <a:pPr lvl="1" algn="just"/>
            <a:r>
              <a:rPr lang="pt-BR" sz="1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Sistemas Imunológicos Artificiais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Introdução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394116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Há algumas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linhas de pesquisa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principais para a construção de sistemas inteligentes:</a:t>
            </a:r>
          </a:p>
          <a:p>
            <a:pPr algn="just"/>
            <a:r>
              <a:rPr lang="pt-BR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Linha </a:t>
            </a:r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Evolucionária</a:t>
            </a:r>
            <a:endParaRPr lang="pt-BR" sz="20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Baseia-se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 forma como se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processa 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evolução biológica sobre o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planeta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busca simular tais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processos evolucionários </a:t>
            </a: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 sistemas de computador para a resolução de problemas. </a:t>
            </a:r>
            <a:endParaRPr lang="pt-BR" sz="16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Algoritmos genéticos</a:t>
            </a:r>
          </a:p>
          <a:p>
            <a:pPr lvl="1" algn="just"/>
            <a:r>
              <a:rPr lang="pt-BR" sz="1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Programação genética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Redes Neurais Artificiais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394116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Os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primeiros trabalhos desenvolvidos na linha do conexionismo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datam de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1943, quando o </a:t>
            </a:r>
            <a:r>
              <a:rPr lang="pt-BR" sz="18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neurofisiologista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filósofo e poeta americano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Warren </a:t>
            </a:r>
            <a:r>
              <a:rPr lang="pt-BR" sz="18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McCulloch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 o lógico Walter </a:t>
            </a:r>
            <a:r>
              <a:rPr lang="pt-BR" sz="18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Pitts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desenvolveram o primeiro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modelo matemático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um neurônio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Renascimento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 linha conexionista: Década de 1980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Fatores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maior conhecimento da estrutura cerebral,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melhores algoritmos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maior capacidade computacional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Nova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direção para </a:t>
            </a:r>
            <a:r>
              <a:rPr lang="pt-BR" sz="18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RNAs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representação de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matemáticas 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utilizando elementos computacionais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aritméticos simples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sem maiores relações com a modelagem do </a:t>
            </a:r>
            <a:r>
              <a:rPr lang="pt-BR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sistema nervoso</a:t>
            </a:r>
            <a:r>
              <a:rPr lang="pt-BR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pt-BR" sz="18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CaixaDeTexto 3"/>
          <p:cNvSpPr txBox="1"/>
          <p:nvPr/>
        </p:nvSpPr>
        <p:spPr>
          <a:xfrm>
            <a:off x="838200" y="1506022"/>
            <a:ext cx="226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Linha Conexionista</a:t>
            </a:r>
            <a:endParaRPr lang="pt-BR" sz="2000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Motivações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Alguns benefícios das Redes Neurais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Adaptabilidade por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intermédio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aprendizado</a:t>
            </a:r>
          </a:p>
          <a:p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Capacidade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de operar com conhecimento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parcial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Tolerância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falhas</a:t>
            </a:r>
          </a:p>
          <a:p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Generalização</a:t>
            </a:r>
          </a:p>
          <a:p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Mapeamento entrada-saída</a:t>
            </a: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32761" y="5267195"/>
            <a:ext cx="1159239" cy="1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1637</Words>
  <Application>Microsoft Office PowerPoint</Application>
  <PresentationFormat>Widescreen</PresentationFormat>
  <Paragraphs>388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Cambria Math</vt:lpstr>
      <vt:lpstr>Wingdings</vt:lpstr>
      <vt:lpstr>Tema do Office</vt:lpstr>
      <vt:lpstr>CURSO DE MATLAB AVANÇADO </vt:lpstr>
      <vt:lpstr>AULA 3: APLICAÇÃO NA ÁREA DE INTELIGÊNCIA ARTIFICIAL </vt:lpstr>
      <vt:lpstr>Sumário</vt:lpstr>
      <vt:lpstr>Introdução</vt:lpstr>
      <vt:lpstr>Introdução</vt:lpstr>
      <vt:lpstr>Introdução</vt:lpstr>
      <vt:lpstr>Introdução</vt:lpstr>
      <vt:lpstr>Redes Neurais Artificiais</vt:lpstr>
      <vt:lpstr>Motivações</vt:lpstr>
      <vt:lpstr>Aplicações</vt:lpstr>
      <vt:lpstr>Aplicações</vt:lpstr>
      <vt:lpstr>Aplicações</vt:lpstr>
      <vt:lpstr>Aplicações</vt:lpstr>
      <vt:lpstr>Paradigmas de Aprendizagem</vt:lpstr>
      <vt:lpstr>REDES NEURAIS</vt:lpstr>
      <vt:lpstr>Base Biológica</vt:lpstr>
      <vt:lpstr>Disparo de um Neurônio</vt:lpstr>
      <vt:lpstr>Modelando um Neurônio</vt:lpstr>
      <vt:lpstr>Tipos de Função de Ativação</vt:lpstr>
      <vt:lpstr>Tipos de Função de Ativação</vt:lpstr>
      <vt:lpstr>Processo de Aprendizagem </vt:lpstr>
      <vt:lpstr>Perceptron</vt:lpstr>
      <vt:lpstr>Modelando o Neurônio</vt:lpstr>
      <vt:lpstr>Perceptron: Algoritmo de Aprendizagem</vt:lpstr>
      <vt:lpstr>Perceptron: Algoritmo de Aprendizagem</vt:lpstr>
      <vt:lpstr>Perceptron: Algoritmo de Treinamento</vt:lpstr>
      <vt:lpstr>Perceptron: Algoritmo de Treinamento</vt:lpstr>
      <vt:lpstr>Adaline</vt:lpstr>
      <vt:lpstr>Adaline</vt:lpstr>
      <vt:lpstr>Adaline</vt:lpstr>
      <vt:lpstr>Adaline</vt:lpstr>
      <vt:lpstr>Regra Delta</vt:lpstr>
      <vt:lpstr>Adaline: Algoritmo de Treinamento</vt:lpstr>
      <vt:lpstr>Adaline: Regra Delta</vt:lpstr>
      <vt:lpstr>Adaline: Regra Delta</vt:lpstr>
      <vt:lpstr>Adaline: Regra Delta</vt:lpstr>
      <vt:lpstr>Implementação no MATLAB</vt:lpstr>
      <vt:lpstr>Bibliografia</vt:lpstr>
      <vt:lpstr>Bibliografia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Dell</cp:lastModifiedBy>
  <cp:revision>233</cp:revision>
  <dcterms:created xsi:type="dcterms:W3CDTF">2021-02-23T21:25:09Z</dcterms:created>
  <dcterms:modified xsi:type="dcterms:W3CDTF">2021-06-20T06:20:39Z</dcterms:modified>
</cp:coreProperties>
</file>