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0" r:id="rId3"/>
    <p:sldId id="261" r:id="rId4"/>
    <p:sldId id="274" r:id="rId5"/>
    <p:sldId id="279" r:id="rId6"/>
    <p:sldId id="282" r:id="rId7"/>
    <p:sldId id="280" r:id="rId8"/>
    <p:sldId id="283" r:id="rId9"/>
    <p:sldId id="276" r:id="rId10"/>
    <p:sldId id="277" r:id="rId11"/>
    <p:sldId id="285" r:id="rId12"/>
    <p:sldId id="278" r:id="rId13"/>
    <p:sldId id="286" r:id="rId14"/>
    <p:sldId id="287" r:id="rId15"/>
    <p:sldId id="270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020041"/>
    <a:srgbClr val="0000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53" autoAdjust="0"/>
    <p:restoredTop sz="94660"/>
  </p:normalViewPr>
  <p:slideViewPr>
    <p:cSldViewPr snapToGrid="0">
      <p:cViewPr varScale="1">
        <p:scale>
          <a:sx n="70" d="100"/>
          <a:sy n="70" d="100"/>
        </p:scale>
        <p:origin x="45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884BD1-7148-46D6-B8E5-2F7BC9C693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1E298AF-BE75-4A1D-B18F-F7A34E3616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93EF4B-BBF7-494B-9F8B-6C943706B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C65B-2734-4A88-9942-6F778C5C54A3}" type="datetimeFigureOut">
              <a:rPr lang="pt-BR" smtClean="0"/>
              <a:t>18/03/2021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C715849-94F5-4D66-8ACE-F5123BD31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16D69FA-F482-45B9-A409-1FB0AE61F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B0A4-DD2F-42F7-A6F4-78B2866773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3486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9FA896-E7C1-40E5-8223-11573BC8B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7FE25B9-CFC4-4817-BDBF-28CBACBBA6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DF67F4B-D56E-4B1F-96FD-CA2AAF555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C65B-2734-4A88-9942-6F778C5C54A3}" type="datetimeFigureOut">
              <a:rPr lang="pt-BR" smtClean="0"/>
              <a:t>18/03/2021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3A14B70-9C3E-4A32-ACB9-97E39D4AF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C0DB330-E5EC-4938-B8FA-448267837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B0A4-DD2F-42F7-A6F4-78B2866773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8274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6BDCBE5-7E49-44CA-9A68-21E628A78C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84C162B-715C-4FC1-8C6E-157F655E11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6078213-453B-4472-A2D3-463DD2781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C65B-2734-4A88-9942-6F778C5C54A3}" type="datetimeFigureOut">
              <a:rPr lang="pt-BR" smtClean="0"/>
              <a:t>18/03/2021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12FE650-BEEB-42CF-AD9E-F474F0BAF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9E76E45-0D6D-45DC-AB5C-FBDB13488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B0A4-DD2F-42F7-A6F4-78B2866773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3333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1283B6-348D-492D-A051-53D67AC12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3237DF-16DF-44DA-930E-A872061CD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CF2F142-9150-4B3D-B0BC-C8AC0A197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C65B-2734-4A88-9942-6F778C5C54A3}" type="datetimeFigureOut">
              <a:rPr lang="pt-BR" smtClean="0"/>
              <a:t>18/03/2021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A622F3-DF9A-4BEB-A808-73A3A5A5F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135504D-B10C-4F0F-B72C-FBB1FA413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B0A4-DD2F-42F7-A6F4-78B2866773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3386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701FE3-22CD-4617-9E18-63DDB9A43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6584D7F-3D1C-44F4-AC6A-BD708345F4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82385DE-15F3-4CDA-BE91-1A5B5391A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C65B-2734-4A88-9942-6F778C5C54A3}" type="datetimeFigureOut">
              <a:rPr lang="pt-BR" smtClean="0"/>
              <a:t>18/03/2021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F3B9BE8-8984-4A1F-A118-91C83B85C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0CCE102-AA16-417A-B28B-992CF97E6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B0A4-DD2F-42F7-A6F4-78B2866773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2253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A67898-CD86-48A9-BAA4-5ECE5C58E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284333-45DF-4ACB-AA3E-A1FB3DC6A5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49BB326-7FC2-4EF4-B8BD-CF6AC64F7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B5FF35E-705D-422F-B9C7-3A779EB07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C65B-2734-4A88-9942-6F778C5C54A3}" type="datetimeFigureOut">
              <a:rPr lang="pt-BR" smtClean="0"/>
              <a:t>18/03/2021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D6493CB-1831-4393-970D-D7BFAFDC0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783927C-898A-4A1A-B83B-A55878FE2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B0A4-DD2F-42F7-A6F4-78B2866773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6102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7AD227-3499-4C18-B0FA-03BF33081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5E706C4-03BF-4DFC-93C9-435D08E88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4598F76-ECF3-42F6-8202-87A6225EC4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B166260-4EF6-403A-9EB9-1FCE2C0B97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637F688-9B9B-4FC4-9BDF-B3CAD9F219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633B8D2-4083-4F57-A331-37BC48DEF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C65B-2734-4A88-9942-6F778C5C54A3}" type="datetimeFigureOut">
              <a:rPr lang="pt-BR" smtClean="0"/>
              <a:t>18/03/2021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257E0E5-3D47-42AE-9518-ACB8FCBFE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16E6A71-9918-4F04-84C4-4178D505B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B0A4-DD2F-42F7-A6F4-78B2866773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9626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74965C-AA38-4F16-B644-CF37419A6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8C3D2F2-49EB-487E-82B0-E11C13ACE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C65B-2734-4A88-9942-6F778C5C54A3}" type="datetimeFigureOut">
              <a:rPr lang="pt-BR" smtClean="0"/>
              <a:t>18/03/2021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7E4B511-1A58-4336-BD09-8382CB0D6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3B1F6F6-9CEA-4A2A-B275-ABB99D35C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B0A4-DD2F-42F7-A6F4-78B2866773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4611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471C056-7B43-4148-A185-8E434D779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C65B-2734-4A88-9942-6F778C5C54A3}" type="datetimeFigureOut">
              <a:rPr lang="pt-BR" smtClean="0"/>
              <a:t>18/03/2021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3D6E8BE-DED1-45C8-97CA-03FB7CFAF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9894C42-FCFB-4E49-9149-8DB3DEDFD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B0A4-DD2F-42F7-A6F4-78B2866773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3403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EF93F8-4D87-411D-86C4-3DB3196D0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96973A-91B0-40C5-ABE8-9C4332B34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201762A-54C8-47AF-88B5-F4980ECCAF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50B7A9E-710C-44B5-81A1-4F1C75577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C65B-2734-4A88-9942-6F778C5C54A3}" type="datetimeFigureOut">
              <a:rPr lang="pt-BR" smtClean="0"/>
              <a:t>18/03/2021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975A4BC-413D-4101-8D72-3EA43BDCF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D4CC791-B2AA-4B93-A8A2-BBB5DFED9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B0A4-DD2F-42F7-A6F4-78B2866773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5201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64BDBA-AEBB-45C3-B524-12BA7D608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14FDFA4-FB40-4EE3-8148-FB8F255D80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4F6564D-5604-413B-B04B-D21DC21129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311AC12-20FB-48D2-BA0E-4284376F0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C65B-2734-4A88-9942-6F778C5C54A3}" type="datetimeFigureOut">
              <a:rPr lang="pt-BR" smtClean="0"/>
              <a:t>18/03/2021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F32FDCA-A578-4971-A4F4-99C5FAA9C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F0BFFF0-84D3-40D0-B9BA-69D624C20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B0A4-DD2F-42F7-A6F4-78B2866773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4304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0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5EC8E54-F178-4A5F-A599-119935838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DC8B809-94DF-4F67-BA17-BBF4417E7E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97EF1C1-F8D2-47AE-B9FA-1B60BD2166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DC65B-2734-4A88-9942-6F778C5C54A3}" type="datetimeFigureOut">
              <a:rPr lang="pt-BR" smtClean="0"/>
              <a:t>18/03/2021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624AB0-CED9-4224-A6A0-4F411619F2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83094BA-493F-4D60-A6C2-EAEDB3E4A7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4B0A4-DD2F-42F7-A6F4-78B2866773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8777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10140" y="2192729"/>
            <a:ext cx="10571720" cy="2735056"/>
          </a:xfrm>
        </p:spPr>
        <p:txBody>
          <a:bodyPr anchor="ctr">
            <a:normAutofit/>
          </a:bodyPr>
          <a:lstStyle/>
          <a:p>
            <a:r>
              <a:rPr lang="pt-BR" sz="54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CURSO DE MATLAB</a:t>
            </a:r>
            <a:br>
              <a:rPr lang="pt-BR" sz="54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pt-BR" sz="54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DO BÁSICO AO AVANÇADO 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53551" y="365941"/>
            <a:ext cx="9284898" cy="1571347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UNIVERSIDADE FEDERAL DO PIAUÍ (UFPI)</a:t>
            </a:r>
          </a:p>
          <a:p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CURSO DE ENGENHARIA ELÉTRICA</a:t>
            </a:r>
          </a:p>
          <a:p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LIGA ACADÊMICA DE SISTEMAS INTELIGENTES (LASI)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171" y="432674"/>
            <a:ext cx="1972386" cy="1354372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5130124E-5BC8-498A-A3E1-7C8741477F0D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67" y="5333467"/>
            <a:ext cx="2220639" cy="955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48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</a:rPr>
              <a:t>Estrutura </a:t>
            </a:r>
            <a:r>
              <a:rPr lang="pt-BR" i="1" dirty="0">
                <a:solidFill>
                  <a:srgbClr val="FFFF00"/>
                </a:solidFill>
                <a:latin typeface="Cambria" panose="02040503050406030204" pitchFamily="18" charset="0"/>
              </a:rPr>
              <a:t>switch-case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FF00"/>
                </a:solidFill>
                <a:latin typeface="Cambria" panose="02040503050406030204" pitchFamily="18" charset="0"/>
              </a:rPr>
              <a:t>Apenas uma das ações deve ser executada. </a:t>
            </a:r>
          </a:p>
          <a:p>
            <a:r>
              <a:rPr lang="pt-BR" dirty="0" smtClean="0">
                <a:solidFill>
                  <a:srgbClr val="FFFF00"/>
                </a:solidFill>
                <a:latin typeface="Cambria" panose="02040503050406030204" pitchFamily="18" charset="0"/>
              </a:rPr>
              <a:t>Para testar o valor da expressão, se esta for escalar, faz-se e</a:t>
            </a:r>
            <a:r>
              <a:rPr lang="pt-BR" i="1" dirty="0" smtClean="0">
                <a:solidFill>
                  <a:srgbClr val="FFFF00"/>
                </a:solidFill>
                <a:latin typeface="Cambria" panose="02040503050406030204" pitchFamily="18" charset="0"/>
              </a:rPr>
              <a:t>xpressão</a:t>
            </a:r>
            <a:r>
              <a:rPr lang="pt-BR" i="1" dirty="0">
                <a:solidFill>
                  <a:srgbClr val="FFFF00"/>
                </a:solidFill>
                <a:latin typeface="Cambria" panose="02040503050406030204" pitchFamily="18" charset="0"/>
              </a:rPr>
              <a:t>==opção</a:t>
            </a:r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</a:rPr>
              <a:t>.  </a:t>
            </a:r>
            <a:r>
              <a:rPr lang="pt-BR" dirty="0" smtClean="0">
                <a:solidFill>
                  <a:srgbClr val="FFFF00"/>
                </a:solidFill>
                <a:latin typeface="Cambria" panose="02040503050406030204" pitchFamily="18" charset="0"/>
              </a:rPr>
              <a:t>Se expressão for </a:t>
            </a:r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</a:rPr>
              <a:t>uma </a:t>
            </a:r>
            <a:r>
              <a:rPr lang="pt-BR" dirty="0" smtClean="0">
                <a:solidFill>
                  <a:srgbClr val="FFFF00"/>
                </a:solidFill>
                <a:latin typeface="Cambria" panose="02040503050406030204" pitchFamily="18" charset="0"/>
              </a:rPr>
              <a:t>string, utiliza-se </a:t>
            </a:r>
            <a:r>
              <a:rPr lang="pt-BR" i="1" dirty="0" smtClean="0">
                <a:solidFill>
                  <a:srgbClr val="FFFF00"/>
                </a:solidFill>
                <a:latin typeface="Cambria" panose="02040503050406030204" pitchFamily="18" charset="0"/>
              </a:rPr>
              <a:t>strcmp(expressão, opção</a:t>
            </a:r>
            <a:r>
              <a:rPr lang="pt-BR" i="1" dirty="0">
                <a:solidFill>
                  <a:srgbClr val="FFFF00"/>
                </a:solidFill>
                <a:latin typeface="Cambria" panose="02040503050406030204" pitchFamily="18" charset="0"/>
              </a:rPr>
              <a:t>)</a:t>
            </a:r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</a:rPr>
              <a:t>;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7702" y="365125"/>
            <a:ext cx="2056770" cy="727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08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</a:rPr>
              <a:t>Estrutura </a:t>
            </a:r>
            <a:r>
              <a:rPr lang="pt-BR" i="1" dirty="0">
                <a:solidFill>
                  <a:srgbClr val="FFFF00"/>
                </a:solidFill>
                <a:latin typeface="Cambria" panose="02040503050406030204" pitchFamily="18" charset="0"/>
              </a:rPr>
              <a:t>switch-case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7702" y="365125"/>
            <a:ext cx="2056770" cy="727487"/>
          </a:xfrm>
          <a:prstGeom prst="rect">
            <a:avLst/>
          </a:prstGeom>
        </p:spPr>
      </p:pic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pPr algn="just"/>
            <a:r>
              <a:rPr lang="pt-BR" sz="2600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Exemplo</a:t>
            </a:r>
            <a:r>
              <a:rPr lang="pt-BR" sz="2600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 Realizar o cadastro do usuário, coletando informações como nome, idade, curso  e, caso o usuário deseje, imprimir informações na tela.</a:t>
            </a:r>
            <a:endParaRPr lang="pt-BR" sz="2400" dirty="0" smtClean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093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solidFill>
                  <a:srgbClr val="FFFF00"/>
                </a:solidFill>
                <a:latin typeface="Cambria" panose="02040503050406030204" pitchFamily="18" charset="0"/>
              </a:rPr>
              <a:t>Bloco </a:t>
            </a:r>
            <a:r>
              <a:rPr lang="pt-BR" i="1" dirty="0" err="1" smtClean="0">
                <a:solidFill>
                  <a:srgbClr val="FFFF00"/>
                </a:solidFill>
                <a:latin typeface="Cambria" panose="02040503050406030204" pitchFamily="18" charset="0"/>
              </a:rPr>
              <a:t>try</a:t>
            </a:r>
            <a:r>
              <a:rPr lang="pt-BR" i="1" dirty="0" smtClean="0">
                <a:solidFill>
                  <a:srgbClr val="FFFF00"/>
                </a:solidFill>
                <a:latin typeface="Cambria" panose="02040503050406030204" pitchFamily="18" charset="0"/>
              </a:rPr>
              <a:t>-catch</a:t>
            </a:r>
            <a:endParaRPr lang="pt-BR" i="1" dirty="0">
              <a:solidFill>
                <a:srgbClr val="FFFF00"/>
              </a:solidFill>
              <a:latin typeface="Cambria" panose="020405030504060302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sz="2600" dirty="0" smtClean="0">
                <a:solidFill>
                  <a:srgbClr val="FFFF00"/>
                </a:solidFill>
                <a:latin typeface="Cambria" panose="02040503050406030204" pitchFamily="18" charset="0"/>
              </a:rPr>
              <a:t>É uma construção especial para a captura de erros. É utilizada quando se deseja controlar </a:t>
            </a:r>
            <a:r>
              <a:rPr lang="pt-BR" sz="2600" dirty="0">
                <a:solidFill>
                  <a:srgbClr val="FFFF00"/>
                </a:solidFill>
                <a:latin typeface="Cambria" panose="02040503050406030204" pitchFamily="18" charset="0"/>
              </a:rPr>
              <a:t>a execução em casos </a:t>
            </a:r>
            <a:r>
              <a:rPr lang="pt-BR" sz="2600" dirty="0" smtClean="0">
                <a:solidFill>
                  <a:srgbClr val="FFFF00"/>
                </a:solidFill>
                <a:latin typeface="Cambria" panose="02040503050406030204" pitchFamily="18" charset="0"/>
              </a:rPr>
              <a:t>de erros inesperados.</a:t>
            </a:r>
          </a:p>
          <a:p>
            <a:r>
              <a:rPr lang="pt-BR" sz="2600" dirty="0" smtClean="0">
                <a:solidFill>
                  <a:srgbClr val="FFFF00"/>
                </a:solidFill>
                <a:latin typeface="Cambria" panose="02040503050406030204" pitchFamily="18" charset="0"/>
              </a:rPr>
              <a:t>Se ocorrer um erro em uma declaração no bloco </a:t>
            </a:r>
            <a:r>
              <a:rPr lang="pt-BR" sz="2600" dirty="0" err="1" smtClean="0">
                <a:solidFill>
                  <a:srgbClr val="FFFF00"/>
                </a:solidFill>
                <a:latin typeface="Cambria" panose="02040503050406030204" pitchFamily="18" charset="0"/>
              </a:rPr>
              <a:t>try</a:t>
            </a:r>
            <a:r>
              <a:rPr lang="pt-BR" sz="2600" dirty="0" smtClean="0">
                <a:solidFill>
                  <a:srgbClr val="FFFF00"/>
                </a:solidFill>
                <a:latin typeface="Cambria" panose="02040503050406030204" pitchFamily="18" charset="0"/>
              </a:rPr>
              <a:t>, em vez de abortar, o programa executará o código dentro do bloco catch e continuará a execução, evitando assim, a parada do programa.</a:t>
            </a:r>
            <a:endParaRPr lang="pt-BR" sz="2600" dirty="0">
              <a:solidFill>
                <a:srgbClr val="FFFF00"/>
              </a:solidFill>
              <a:latin typeface="Cambria" panose="02040503050406030204" pitchFamily="18" charset="0"/>
            </a:endParaRPr>
          </a:p>
          <a:p>
            <a:r>
              <a:rPr lang="pt-BR" sz="2600" dirty="0" smtClean="0">
                <a:solidFill>
                  <a:srgbClr val="FFFF00"/>
                </a:solidFill>
                <a:latin typeface="Cambria" panose="02040503050406030204" pitchFamily="18" charset="0"/>
              </a:rPr>
              <a:t>A função </a:t>
            </a:r>
            <a:r>
              <a:rPr lang="pt-BR" sz="2600" i="1" dirty="0" err="1" smtClean="0">
                <a:solidFill>
                  <a:srgbClr val="FFFF00"/>
                </a:solidFill>
                <a:latin typeface="Cambria" panose="02040503050406030204" pitchFamily="18" charset="0"/>
              </a:rPr>
              <a:t>lasterr</a:t>
            </a:r>
            <a:r>
              <a:rPr lang="pt-BR" sz="2600" i="1" dirty="0" smtClean="0">
                <a:solidFill>
                  <a:srgbClr val="FFFF00"/>
                </a:solidFill>
                <a:latin typeface="Cambria" panose="02040503050406030204" pitchFamily="18" charset="0"/>
              </a:rPr>
              <a:t> </a:t>
            </a:r>
            <a:r>
              <a:rPr lang="pt-BR" sz="2600" dirty="0" smtClean="0">
                <a:solidFill>
                  <a:srgbClr val="FFFF00"/>
                </a:solidFill>
                <a:latin typeface="Cambria" panose="02040503050406030204" pitchFamily="18" charset="0"/>
              </a:rPr>
              <a:t>retorna a </a:t>
            </a:r>
            <a:r>
              <a:rPr lang="pt-BR" sz="2600" dirty="0" err="1" smtClean="0">
                <a:solidFill>
                  <a:srgbClr val="FFFF00"/>
                </a:solidFill>
                <a:latin typeface="Cambria" panose="02040503050406030204" pitchFamily="18" charset="0"/>
              </a:rPr>
              <a:t>string</a:t>
            </a:r>
            <a:r>
              <a:rPr lang="pt-BR" sz="2600" dirty="0" smtClean="0">
                <a:solidFill>
                  <a:srgbClr val="FFFF00"/>
                </a:solidFill>
                <a:latin typeface="Cambria" panose="02040503050406030204" pitchFamily="18" charset="0"/>
              </a:rPr>
              <a:t> gerada pelo erro encontrado no bloco </a:t>
            </a:r>
            <a:r>
              <a:rPr lang="pt-BR" sz="2600" i="1" dirty="0" err="1" smtClean="0">
                <a:solidFill>
                  <a:srgbClr val="FFFF00"/>
                </a:solidFill>
                <a:latin typeface="Cambria" panose="02040503050406030204" pitchFamily="18" charset="0"/>
              </a:rPr>
              <a:t>try</a:t>
            </a:r>
            <a:r>
              <a:rPr lang="pt-BR" sz="2600" dirty="0">
                <a:solidFill>
                  <a:srgbClr val="FFFF00"/>
                </a:solidFill>
                <a:latin typeface="Cambria" panose="02040503050406030204" pitchFamily="18" charset="0"/>
              </a:rPr>
              <a:t>. 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7702" y="365125"/>
            <a:ext cx="2056770" cy="727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98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solidFill>
                  <a:srgbClr val="FFFF00"/>
                </a:solidFill>
                <a:latin typeface="Cambria" panose="02040503050406030204" pitchFamily="18" charset="0"/>
              </a:rPr>
              <a:t>Bloco </a:t>
            </a:r>
            <a:r>
              <a:rPr lang="pt-BR" i="1" dirty="0" err="1" smtClean="0">
                <a:solidFill>
                  <a:srgbClr val="FFFF00"/>
                </a:solidFill>
                <a:latin typeface="Cambria" panose="02040503050406030204" pitchFamily="18" charset="0"/>
              </a:rPr>
              <a:t>try</a:t>
            </a:r>
            <a:r>
              <a:rPr lang="pt-BR" i="1" dirty="0" smtClean="0">
                <a:solidFill>
                  <a:srgbClr val="FFFF00"/>
                </a:solidFill>
                <a:latin typeface="Cambria" panose="02040503050406030204" pitchFamily="18" charset="0"/>
              </a:rPr>
              <a:t>-catch</a:t>
            </a:r>
            <a:endParaRPr lang="pt-BR" i="1" dirty="0">
              <a:solidFill>
                <a:srgbClr val="FFFF00"/>
              </a:solidFill>
              <a:latin typeface="Cambria" panose="020405030504060302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dirty="0" smtClean="0">
                <a:solidFill>
                  <a:srgbClr val="FFFF00"/>
                </a:solidFill>
                <a:latin typeface="Cambria" panose="02040503050406030204" pitchFamily="18" charset="0"/>
              </a:rPr>
              <a:t>A forma geral da construção </a:t>
            </a:r>
            <a:r>
              <a:rPr lang="pt-BR" dirty="0" err="1" smtClean="0">
                <a:solidFill>
                  <a:srgbClr val="FFFF00"/>
                </a:solidFill>
                <a:latin typeface="Cambria" panose="02040503050406030204" pitchFamily="18" charset="0"/>
              </a:rPr>
              <a:t>try</a:t>
            </a:r>
            <a:r>
              <a:rPr lang="pt-BR" dirty="0" smtClean="0">
                <a:solidFill>
                  <a:srgbClr val="FFFF00"/>
                </a:solidFill>
                <a:latin typeface="Cambria" panose="02040503050406030204" pitchFamily="18" charset="0"/>
              </a:rPr>
              <a:t>-catch é:</a:t>
            </a:r>
          </a:p>
          <a:p>
            <a:pPr marL="0" indent="0" algn="ctr">
              <a:buNone/>
            </a:pPr>
            <a:r>
              <a:rPr lang="pt-BR" sz="24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Sintaxe</a:t>
            </a:r>
          </a:p>
          <a:p>
            <a:endParaRPr lang="pt-BR" dirty="0" smtClean="0">
              <a:solidFill>
                <a:srgbClr val="FFFF00"/>
              </a:solidFill>
              <a:latin typeface="Cambria" panose="02040503050406030204" pitchFamily="18" charset="0"/>
            </a:endParaRPr>
          </a:p>
          <a:p>
            <a:endParaRPr lang="pt-BR" dirty="0">
              <a:solidFill>
                <a:srgbClr val="FFFF00"/>
              </a:solidFill>
              <a:latin typeface="Cambria" panose="02040503050406030204" pitchFamily="18" charset="0"/>
            </a:endParaRPr>
          </a:p>
          <a:p>
            <a:endParaRPr lang="pt-BR" dirty="0" smtClean="0">
              <a:solidFill>
                <a:srgbClr val="FFFF00"/>
              </a:solidFill>
              <a:latin typeface="Cambria" panose="02040503050406030204" pitchFamily="18" charset="0"/>
            </a:endParaRPr>
          </a:p>
          <a:p>
            <a:pPr marL="0" indent="0">
              <a:buNone/>
            </a:pPr>
            <a:endParaRPr lang="pt-BR" dirty="0" smtClean="0">
              <a:solidFill>
                <a:srgbClr val="FFFF00"/>
              </a:solidFill>
              <a:latin typeface="Cambria" panose="02040503050406030204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4687233" y="2827924"/>
            <a:ext cx="2817534" cy="1938992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pt-BR" sz="2400" b="1" dirty="0" err="1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try</a:t>
            </a:r>
            <a:r>
              <a:rPr lang="pt-BR" sz="2400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endParaRPr lang="pt-BR" sz="2400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pt-BR" sz="24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pt-BR" sz="2400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       ação_1</a:t>
            </a:r>
          </a:p>
          <a:p>
            <a:pPr algn="just"/>
            <a:r>
              <a:rPr lang="pt-BR" sz="2400" b="1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catch</a:t>
            </a:r>
          </a:p>
          <a:p>
            <a:pPr algn="just"/>
            <a:r>
              <a:rPr lang="pt-BR" sz="2400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        ação_2</a:t>
            </a:r>
            <a:endParaRPr lang="pt-BR" sz="2400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pt-BR" sz="2400" b="1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end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7702" y="365125"/>
            <a:ext cx="2056770" cy="727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89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solidFill>
                  <a:srgbClr val="FFFF00"/>
                </a:solidFill>
                <a:latin typeface="Cambria" panose="02040503050406030204" pitchFamily="18" charset="0"/>
              </a:rPr>
              <a:t>Bloco </a:t>
            </a:r>
            <a:r>
              <a:rPr lang="pt-BR" i="1" dirty="0" err="1" smtClean="0">
                <a:solidFill>
                  <a:srgbClr val="FFFF00"/>
                </a:solidFill>
                <a:latin typeface="Cambria" panose="02040503050406030204" pitchFamily="18" charset="0"/>
              </a:rPr>
              <a:t>try</a:t>
            </a:r>
            <a:r>
              <a:rPr lang="pt-BR" i="1" dirty="0" smtClean="0">
                <a:solidFill>
                  <a:srgbClr val="FFFF00"/>
                </a:solidFill>
                <a:latin typeface="Cambria" panose="02040503050406030204" pitchFamily="18" charset="0"/>
              </a:rPr>
              <a:t>-catch</a:t>
            </a:r>
            <a:endParaRPr lang="pt-BR" i="1" dirty="0">
              <a:solidFill>
                <a:srgbClr val="FFFF00"/>
              </a:solidFill>
              <a:latin typeface="Cambria" panose="020405030504060302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dirty="0" smtClean="0">
                <a:solidFill>
                  <a:srgbClr val="FFFF00"/>
                </a:solidFill>
                <a:latin typeface="Cambria" panose="02040503050406030204" pitchFamily="18" charset="0"/>
              </a:rPr>
              <a:t>Exemplo: Solicitar do usuário duas matrizes com dimensões quaisquer e realizar a multiplicação destas. Utilizar bloco </a:t>
            </a:r>
            <a:r>
              <a:rPr lang="pt-BR" dirty="0" err="1" smtClean="0">
                <a:solidFill>
                  <a:srgbClr val="FFFF00"/>
                </a:solidFill>
                <a:latin typeface="Cambria" panose="02040503050406030204" pitchFamily="18" charset="0"/>
              </a:rPr>
              <a:t>try</a:t>
            </a:r>
            <a:r>
              <a:rPr lang="pt-BR" dirty="0" smtClean="0">
                <a:solidFill>
                  <a:srgbClr val="FFFF00"/>
                </a:solidFill>
                <a:latin typeface="Cambria" panose="02040503050406030204" pitchFamily="18" charset="0"/>
              </a:rPr>
              <a:t>-catch para o caso de matrizes com dimensões não compatíveis e solicitar novamente a segunda matriz com dimensão compatível.</a:t>
            </a:r>
          </a:p>
          <a:p>
            <a:pPr marL="0" indent="0">
              <a:buNone/>
            </a:pPr>
            <a:endParaRPr lang="pt-BR" dirty="0" smtClean="0">
              <a:solidFill>
                <a:srgbClr val="FFFF00"/>
              </a:solidFill>
              <a:latin typeface="Cambria" panose="02040503050406030204" pitchFamily="18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7702" y="365125"/>
            <a:ext cx="2056770" cy="727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8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614793-63FB-4F63-A415-2BBD37B9D0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19628" y="790414"/>
            <a:ext cx="8152739" cy="856576"/>
          </a:xfrm>
        </p:spPr>
        <p:txBody>
          <a:bodyPr>
            <a:normAutofit/>
          </a:bodyPr>
          <a:lstStyle/>
          <a:p>
            <a:r>
              <a:rPr lang="pt-BR" sz="48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OFERECIMENTO: </a:t>
            </a:r>
            <a:endParaRPr lang="pt-BR" sz="4800" dirty="0">
              <a:solidFill>
                <a:schemeClr val="bg1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C0A6F19-082D-49EA-AC45-6C96342937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438" y="2495227"/>
            <a:ext cx="7016199" cy="2592676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A98F965D-0A34-4F66-B639-42D089CBA9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3582" y="1864664"/>
            <a:ext cx="2284731" cy="343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19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28022" y="2581563"/>
            <a:ext cx="10335956" cy="2328002"/>
          </a:xfrm>
        </p:spPr>
        <p:txBody>
          <a:bodyPr anchor="ctr">
            <a:normAutofit/>
          </a:bodyPr>
          <a:lstStyle/>
          <a:p>
            <a:r>
              <a:rPr lang="pt-BR" sz="4000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AULA 3-2: ESTRUTURAS CONDICIONAIS (</a:t>
            </a:r>
            <a:r>
              <a:rPr lang="pt-BR" sz="4000" i="1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IF-ELSE-END</a:t>
            </a:r>
            <a:r>
              <a:rPr lang="pt-BR" sz="4000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E </a:t>
            </a:r>
            <a:r>
              <a:rPr lang="pt-BR" sz="4000" i="1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SWITCH-CASE</a:t>
            </a:r>
            <a:r>
              <a:rPr lang="pt-BR" sz="4000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 E BLOCOS </a:t>
            </a:r>
            <a:r>
              <a:rPr lang="pt-BR" sz="4000" i="1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TRY-CATCH</a:t>
            </a:r>
            <a:endParaRPr lang="pt-BR" sz="4000" i="1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53551" y="365940"/>
            <a:ext cx="9284898" cy="1969959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UNIVERSIDADE FEDERAL DO PIAUÍ (UFPI)</a:t>
            </a:r>
          </a:p>
          <a:p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CURSO DE ENGENHARIA ELÉTRICA</a:t>
            </a:r>
          </a:p>
          <a:p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LIGA ACADÊMICA DE SISTEMAS INTELIGENTES (LASI)</a:t>
            </a:r>
          </a:p>
          <a:p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CURSO: MATLAB DO BÁSICO AO AVANÇADO</a:t>
            </a:r>
            <a:endParaRPr lang="pt-BR" sz="2000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171" y="409654"/>
            <a:ext cx="1972386" cy="1354372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046" y="5167731"/>
            <a:ext cx="2159382" cy="76378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9" name="CaixaDeTexto 8"/>
          <p:cNvSpPr txBox="1"/>
          <p:nvPr/>
        </p:nvSpPr>
        <p:spPr>
          <a:xfrm>
            <a:off x="245642" y="6142139"/>
            <a:ext cx="7488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Membro ligante: </a:t>
            </a:r>
            <a:r>
              <a:rPr lang="pt-BR" sz="2800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Mariana</a:t>
            </a:r>
            <a:endParaRPr lang="pt-BR" sz="2800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956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Estruturas de Controle de Fluxo</a:t>
            </a:r>
            <a:endParaRPr lang="pt-BR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2061275"/>
            <a:ext cx="10515600" cy="411568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 MATLAB apresenta as seguintes estruturas de controle de fluxo:</a:t>
            </a:r>
          </a:p>
          <a:p>
            <a:pPr lvl="1" algn="just"/>
            <a:r>
              <a:rPr lang="pt-BR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Estruturas de repetição: </a:t>
            </a:r>
            <a:r>
              <a:rPr lang="pt-BR" i="1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for</a:t>
            </a:r>
            <a:r>
              <a:rPr lang="pt-BR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e </a:t>
            </a:r>
            <a:r>
              <a:rPr lang="pt-BR" i="1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while</a:t>
            </a:r>
            <a:r>
              <a:rPr lang="pt-BR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;</a:t>
            </a:r>
          </a:p>
          <a:p>
            <a:pPr lvl="1" algn="just"/>
            <a:r>
              <a:rPr lang="pt-BR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Estruturas condicionais: </a:t>
            </a:r>
            <a:r>
              <a:rPr lang="pt-BR" i="1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if-else-end</a:t>
            </a:r>
            <a:r>
              <a:rPr lang="pt-BR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e </a:t>
            </a:r>
            <a:r>
              <a:rPr lang="pt-BR" i="1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switch-case</a:t>
            </a:r>
            <a:r>
              <a:rPr lang="pt-BR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; e</a:t>
            </a:r>
          </a:p>
          <a:p>
            <a:pPr lvl="1" algn="just"/>
            <a:r>
              <a:rPr lang="pt-BR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Blocos </a:t>
            </a:r>
            <a:r>
              <a:rPr lang="pt-BR" i="1" dirty="0" err="1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try</a:t>
            </a:r>
            <a:r>
              <a:rPr lang="pt-BR" i="1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-catch</a:t>
            </a:r>
            <a:r>
              <a:rPr lang="pt-BR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</a:t>
            </a:r>
            <a:r>
              <a:rPr lang="pt-BR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xpressões de controle de laços:</a:t>
            </a:r>
          </a:p>
          <a:p>
            <a:pPr lvl="1" algn="just"/>
            <a:r>
              <a:rPr lang="pt-BR" sz="2800" i="1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break</a:t>
            </a:r>
            <a:endParaRPr lang="pt-BR" sz="2800" dirty="0" smtClean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 algn="just"/>
            <a:r>
              <a:rPr lang="pt-BR" sz="2800" i="1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continue</a:t>
            </a:r>
            <a:endParaRPr lang="pt-BR" sz="2800" i="1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7702" y="365125"/>
            <a:ext cx="2056770" cy="727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500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Estrutura </a:t>
            </a:r>
            <a:r>
              <a:rPr lang="pt-BR" i="1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if-else-end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2061275"/>
            <a:ext cx="10515600" cy="4115688"/>
          </a:xfrm>
          <a:ln>
            <a:noFill/>
          </a:ln>
        </p:spPr>
        <p:txBody>
          <a:bodyPr>
            <a:normAutofit/>
          </a:bodyPr>
          <a:lstStyle/>
          <a:p>
            <a:pPr algn="just"/>
            <a:r>
              <a:rPr lang="pt-BR" sz="2600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Corresponde a uma estrutura condicional em que a ação executada dependendo do resultado de uma condição lógica. </a:t>
            </a:r>
          </a:p>
          <a:p>
            <a:pPr algn="just"/>
            <a:r>
              <a:rPr lang="pt-BR" sz="2600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Apenas uma declaração do bloco é executada.</a:t>
            </a:r>
          </a:p>
          <a:p>
            <a:pPr algn="just"/>
            <a:r>
              <a:rPr lang="pt-BR" sz="2600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Pode haver qualquer número de cláusulas </a:t>
            </a:r>
            <a:r>
              <a:rPr lang="pt-BR" sz="2600" i="1" dirty="0" err="1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elseif</a:t>
            </a:r>
            <a:r>
              <a:rPr lang="pt-BR" sz="2600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em uma construção </a:t>
            </a:r>
            <a:r>
              <a:rPr lang="pt-BR" sz="2600" i="1" dirty="0" err="1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if</a:t>
            </a:r>
            <a:r>
              <a:rPr lang="pt-BR" sz="2600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porém só pode haver </a:t>
            </a:r>
            <a:r>
              <a:rPr lang="pt-BR" sz="26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uma ou </a:t>
            </a:r>
            <a:r>
              <a:rPr lang="pt-BR" sz="2600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nenhuma cláusula </a:t>
            </a:r>
            <a:r>
              <a:rPr lang="pt-BR" sz="2600" i="1" dirty="0" err="1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else</a:t>
            </a:r>
            <a:r>
              <a:rPr lang="pt-BR" sz="2600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algn="just"/>
            <a:r>
              <a:rPr lang="pt-BR" sz="2600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Assim como as demais construções MATLAB, não é necessário </a:t>
            </a:r>
            <a:r>
              <a:rPr lang="pt-BR" sz="2600" dirty="0" err="1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identação</a:t>
            </a:r>
            <a:r>
              <a:rPr lang="pt-BR" sz="2600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porém torna o código muito mais legível</a:t>
            </a:r>
            <a:r>
              <a:rPr lang="pt-BR" sz="2400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7702" y="365125"/>
            <a:ext cx="2056770" cy="727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08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Estrutura </a:t>
            </a:r>
            <a:r>
              <a:rPr lang="pt-BR" i="1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if-else-end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2061275"/>
            <a:ext cx="10515600" cy="4115688"/>
          </a:xfrm>
          <a:ln>
            <a:noFill/>
          </a:ln>
        </p:spPr>
        <p:txBody>
          <a:bodyPr>
            <a:normAutofit/>
          </a:bodyPr>
          <a:lstStyle/>
          <a:p>
            <a:r>
              <a:rPr lang="pt-BR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Há </a:t>
            </a:r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três variantes no MATLAB de estruturas</a:t>
            </a:r>
            <a:r>
              <a:rPr lang="pt-BR" i="1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pt-BR" i="1" dirty="0" err="1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if-else-end</a:t>
            </a:r>
            <a:r>
              <a:rPr lang="pt-BR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endParaRPr lang="pt-BR" sz="2400" dirty="0" smtClean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algn="just">
              <a:buNone/>
            </a:pPr>
            <a:r>
              <a:rPr lang="pt-BR" sz="2400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         Sintaxe I:                                 Sintaxe II:                                  Sintaxe III:</a:t>
            </a:r>
            <a:endParaRPr lang="pt-BR" sz="2400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algn="just">
              <a:buNone/>
            </a:pPr>
            <a:endParaRPr lang="pt-BR" sz="2400" dirty="0" smtClean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algn="just">
              <a:buNone/>
            </a:pPr>
            <a:endParaRPr lang="pt-BR" sz="2400" dirty="0" smtClean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569719" y="3611287"/>
            <a:ext cx="1915490" cy="101566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pt-BR" sz="2000" b="1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if</a:t>
            </a:r>
            <a:r>
              <a:rPr lang="pt-BR" sz="2000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expressão</a:t>
            </a:r>
            <a:endParaRPr lang="pt-BR" sz="2000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pt-BR" sz="20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pt-BR" sz="2000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   ação</a:t>
            </a:r>
            <a:endParaRPr lang="pt-BR" sz="2000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pt-BR" sz="2000" b="1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end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4977043" y="3630128"/>
            <a:ext cx="2237914" cy="1631216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pt-BR" sz="2000" b="1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if</a:t>
            </a:r>
            <a:r>
              <a:rPr lang="pt-BR" sz="2000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expressão</a:t>
            </a:r>
            <a:endParaRPr lang="pt-BR" sz="2000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pt-BR" sz="20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pt-BR" sz="2000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    ação_1</a:t>
            </a:r>
          </a:p>
          <a:p>
            <a:pPr algn="just"/>
            <a:r>
              <a:rPr lang="pt-BR" sz="2000" b="1" dirty="0" err="1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else</a:t>
            </a:r>
            <a:endParaRPr lang="pt-BR" sz="2000" b="1" dirty="0" smtClean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pt-BR" sz="2000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     ação_2</a:t>
            </a:r>
            <a:endParaRPr lang="pt-BR" sz="2000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pt-BR" sz="2000" b="1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end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8337727" y="3611287"/>
            <a:ext cx="2275439" cy="2554545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pt-BR" sz="2000" b="1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if</a:t>
            </a:r>
            <a:r>
              <a:rPr lang="pt-BR" sz="2000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expressão_1</a:t>
            </a:r>
            <a:endParaRPr lang="pt-BR" sz="2000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pt-BR" sz="20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pt-BR" sz="2000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     ação_1</a:t>
            </a:r>
          </a:p>
          <a:p>
            <a:pPr algn="just"/>
            <a:r>
              <a:rPr lang="pt-BR" sz="2000" b="1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elseif </a:t>
            </a:r>
            <a:r>
              <a:rPr lang="pt-BR" sz="2000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expressão_2</a:t>
            </a:r>
          </a:p>
          <a:p>
            <a:pPr algn="just"/>
            <a:r>
              <a:rPr lang="pt-BR" sz="2000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      ação_2</a:t>
            </a:r>
          </a:p>
          <a:p>
            <a:pPr algn="just"/>
            <a:r>
              <a:rPr lang="pt-BR" sz="2000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...</a:t>
            </a:r>
          </a:p>
          <a:p>
            <a:pPr algn="just"/>
            <a:r>
              <a:rPr lang="pt-BR" sz="2000" b="1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</a:t>
            </a:r>
            <a:r>
              <a:rPr lang="pt-BR" sz="2000" b="1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lse</a:t>
            </a:r>
          </a:p>
          <a:p>
            <a:pPr algn="just"/>
            <a:r>
              <a:rPr lang="pt-BR" sz="2000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       ação</a:t>
            </a:r>
            <a:endParaRPr lang="pt-BR" sz="2000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pt-BR" sz="2000" b="1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end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7702" y="365125"/>
            <a:ext cx="2056770" cy="727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54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Estrutura </a:t>
            </a:r>
            <a:r>
              <a:rPr lang="pt-BR" i="1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if-else-end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61275"/>
                <a:ext cx="10515600" cy="4115688"/>
              </a:xfrm>
              <a:ln>
                <a:noFill/>
              </a:ln>
            </p:spPr>
            <p:txBody>
              <a:bodyPr>
                <a:normAutofit/>
              </a:bodyPr>
              <a:lstStyle/>
              <a:p>
                <a:pPr algn="just"/>
                <a:r>
                  <a:rPr lang="pt-BR" sz="2600" dirty="0" smtClean="0">
                    <a:solidFill>
                      <a:srgbClr val="FFFF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Exemplo: Considere </a:t>
                </a:r>
                <a:r>
                  <a:rPr lang="pt-BR" sz="2600" dirty="0">
                    <a:solidFill>
                      <a:srgbClr val="FFFF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u</a:t>
                </a:r>
                <a:r>
                  <a:rPr lang="pt-BR" sz="2600" dirty="0" smtClean="0">
                    <a:solidFill>
                      <a:srgbClr val="FFFF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ma </a:t>
                </a:r>
                <a:r>
                  <a:rPr lang="pt-BR" sz="2600" dirty="0" smtClean="0">
                    <a:solidFill>
                      <a:srgbClr val="FFFF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equação quadrática da forma: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sz="26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pt-BR" sz="26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6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t-BR" sz="26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sz="26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sz="26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pt-BR" sz="2600" dirty="0" smtClean="0">
                    <a:solidFill>
                      <a:srgbClr val="FFFF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x + c = 0  </a:t>
                </a:r>
              </a:p>
              <a:p>
                <a:pPr marL="0" indent="0">
                  <a:buNone/>
                </a:pPr>
                <a:r>
                  <a:rPr lang="pt-BR" sz="2600" dirty="0" smtClean="0">
                    <a:solidFill>
                      <a:srgbClr val="FFFF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O termo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60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6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pt-BR" sz="26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sz="2400" dirty="0" smtClean="0">
                    <a:solidFill>
                      <a:srgbClr val="FFFF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-4ac é conhecido como discriminante da equação. A partir dele é possível saber quantas raízes a equação possui.</a:t>
                </a:r>
              </a:p>
              <a:p>
                <a:pPr marL="0" indent="0">
                  <a:buNone/>
                </a:pPr>
                <a:endParaRPr lang="pt-BR" sz="2400" dirty="0">
                  <a:solidFill>
                    <a:srgbClr val="FFFF00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pt-BR" sz="2400" dirty="0" smtClean="0">
                    <a:solidFill>
                      <a:srgbClr val="FFFF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Calcular o discriminante de uma equação fornecida pelo usuário e dizer se a equação tem duas raízes reais distintas, duas raízes complexas distintas ou duas raízes reais idênticas. </a:t>
                </a:r>
              </a:p>
            </p:txBody>
          </p:sp>
        </mc:Choice>
        <mc:Fallback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61275"/>
                <a:ext cx="10515600" cy="4115688"/>
              </a:xfrm>
              <a:blipFill>
                <a:blip r:embed="rId2"/>
                <a:stretch>
                  <a:fillRect l="-1043" t="-237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7702" y="365125"/>
            <a:ext cx="2056770" cy="727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122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Estrutura </a:t>
            </a:r>
            <a:r>
              <a:rPr lang="pt-BR" i="1" dirty="0" err="1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if-else-end</a:t>
            </a:r>
            <a:r>
              <a:rPr lang="pt-BR" i="1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pt-BR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aninhadas</a:t>
            </a:r>
            <a:endParaRPr lang="pt-BR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2061275"/>
            <a:ext cx="10515600" cy="4115688"/>
          </a:xfrm>
          <a:ln>
            <a:noFill/>
          </a:ln>
        </p:spPr>
        <p:txBody>
          <a:bodyPr>
            <a:normAutofit/>
          </a:bodyPr>
          <a:lstStyle/>
          <a:p>
            <a:pPr algn="just"/>
            <a:r>
              <a:rPr lang="pt-BR" sz="2400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As construções </a:t>
            </a:r>
            <a:r>
              <a:rPr lang="pt-BR" sz="2400" i="1" dirty="0" err="1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if</a:t>
            </a:r>
            <a:r>
              <a:rPr lang="pt-BR" sz="2400" i="1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pt-BR" sz="2400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podem ser aninhadas. Duas construções</a:t>
            </a:r>
            <a:r>
              <a:rPr lang="pt-BR" sz="2400" i="1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pt-BR" sz="2400" i="1" dirty="0" err="1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if</a:t>
            </a:r>
            <a:r>
              <a:rPr lang="pt-BR" sz="2400" i="1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pt-BR" sz="2400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são aninhadas se uma delas se posicionar inteiramente dentro de um único bloco de código da outra. Por exemplo: 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7702" y="365125"/>
            <a:ext cx="2056770" cy="727487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5017986" y="3643776"/>
            <a:ext cx="2237914" cy="1938992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pt-BR" sz="2000" b="1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if</a:t>
            </a:r>
            <a:r>
              <a:rPr lang="pt-BR" sz="2000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expressão</a:t>
            </a:r>
            <a:endParaRPr lang="pt-BR" sz="2000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pt-BR" sz="20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pt-BR" sz="2000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  . . .</a:t>
            </a:r>
          </a:p>
          <a:p>
            <a:pPr algn="just"/>
            <a:r>
              <a:rPr lang="pt-BR" sz="2000" b="1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pt-BR" sz="2000" b="1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  </a:t>
            </a:r>
            <a:r>
              <a:rPr lang="pt-BR" sz="2000" b="1" dirty="0" err="1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if</a:t>
            </a:r>
            <a:r>
              <a:rPr lang="pt-BR" sz="2000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expressão</a:t>
            </a:r>
          </a:p>
          <a:p>
            <a:pPr algn="just"/>
            <a:r>
              <a:rPr lang="pt-BR" sz="2000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         . . .</a:t>
            </a:r>
          </a:p>
          <a:p>
            <a:pPr algn="just"/>
            <a:r>
              <a:rPr lang="pt-BR" sz="2000" b="1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   </a:t>
            </a:r>
            <a:r>
              <a:rPr lang="pt-BR" sz="2000" b="1" dirty="0" err="1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end</a:t>
            </a:r>
            <a:endParaRPr lang="pt-BR" sz="2000" b="1" dirty="0" smtClean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pt-BR" sz="2000" b="1" dirty="0" err="1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end</a:t>
            </a:r>
            <a:endParaRPr lang="pt-BR" sz="2000" b="1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2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</a:rPr>
              <a:t>Estrutura </a:t>
            </a:r>
            <a:r>
              <a:rPr lang="pt-BR" i="1" dirty="0">
                <a:solidFill>
                  <a:srgbClr val="FFFF00"/>
                </a:solidFill>
                <a:latin typeface="Cambria" panose="02040503050406030204" pitchFamily="18" charset="0"/>
              </a:rPr>
              <a:t>switch-case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600" dirty="0">
                <a:solidFill>
                  <a:srgbClr val="FFFF00"/>
                </a:solidFill>
                <a:latin typeface="Cambria" panose="02040503050406030204" pitchFamily="18" charset="0"/>
              </a:rPr>
              <a:t>Estrutura condicional que realiza testes sucessivos de um dado argumento e direciona para o caso específico. Equivale a um bloco de </a:t>
            </a:r>
            <a:r>
              <a:rPr lang="pt-BR" sz="2600" i="1" dirty="0" err="1">
                <a:solidFill>
                  <a:srgbClr val="FFFF00"/>
                </a:solidFill>
                <a:latin typeface="Cambria" panose="02040503050406030204" pitchFamily="18" charset="0"/>
              </a:rPr>
              <a:t>if’</a:t>
            </a:r>
            <a:r>
              <a:rPr lang="pt-BR" sz="2600" dirty="0" err="1">
                <a:solidFill>
                  <a:srgbClr val="FFFF00"/>
                </a:solidFill>
                <a:latin typeface="Cambria" panose="02040503050406030204" pitchFamily="18" charset="0"/>
              </a:rPr>
              <a:t>s</a:t>
            </a:r>
            <a:r>
              <a:rPr lang="pt-BR" sz="2600" i="1" dirty="0">
                <a:solidFill>
                  <a:srgbClr val="FFFF00"/>
                </a:solidFill>
                <a:latin typeface="Cambria" panose="02040503050406030204" pitchFamily="18" charset="0"/>
              </a:rPr>
              <a:t>.</a:t>
            </a:r>
          </a:p>
          <a:p>
            <a:r>
              <a:rPr lang="pt-BR" sz="2600" dirty="0" smtClean="0">
                <a:solidFill>
                  <a:srgbClr val="FFFF00"/>
                </a:solidFill>
                <a:latin typeface="Cambria" panose="02040503050406030204" pitchFamily="18" charset="0"/>
              </a:rPr>
              <a:t>Permite selecionar um bloco do código em particular para ser executado com base no valor de um inteiro, caractere ou expressão lógica.</a:t>
            </a:r>
          </a:p>
          <a:p>
            <a:r>
              <a:rPr lang="pt-BR" sz="2600" dirty="0" smtClean="0">
                <a:solidFill>
                  <a:srgbClr val="FFFF00"/>
                </a:solidFill>
                <a:latin typeface="Cambria" panose="02040503050406030204" pitchFamily="18" charset="0"/>
              </a:rPr>
              <a:t>Pode haver mais de um valor na expressão.</a:t>
            </a:r>
          </a:p>
          <a:p>
            <a:r>
              <a:rPr lang="pt-BR" sz="2600" dirty="0" smtClean="0">
                <a:solidFill>
                  <a:srgbClr val="FFFF00"/>
                </a:solidFill>
                <a:latin typeface="Cambria" panose="02040503050406030204" pitchFamily="18" charset="0"/>
              </a:rPr>
              <a:t>O </a:t>
            </a:r>
            <a:r>
              <a:rPr lang="pt-BR" sz="2600" i="1" dirty="0" err="1" smtClean="0">
                <a:solidFill>
                  <a:srgbClr val="FFFF00"/>
                </a:solidFill>
                <a:latin typeface="Cambria" panose="02040503050406030204" pitchFamily="18" charset="0"/>
              </a:rPr>
              <a:t>otherwise</a:t>
            </a:r>
            <a:r>
              <a:rPr lang="pt-BR" sz="2600" dirty="0" smtClean="0">
                <a:solidFill>
                  <a:srgbClr val="FFFF00"/>
                </a:solidFill>
                <a:latin typeface="Cambria" panose="02040503050406030204" pitchFamily="18" charset="0"/>
              </a:rPr>
              <a:t> é opcional.</a:t>
            </a:r>
            <a:endParaRPr lang="pt-BR" sz="2600" dirty="0">
              <a:solidFill>
                <a:srgbClr val="FFFF00"/>
              </a:solidFill>
              <a:latin typeface="Cambria" panose="02040503050406030204" pitchFamily="18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7702" y="365125"/>
            <a:ext cx="2056770" cy="727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00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</a:rPr>
              <a:t>Estrutura </a:t>
            </a:r>
            <a:r>
              <a:rPr lang="pt-BR" i="1" dirty="0">
                <a:solidFill>
                  <a:srgbClr val="FFFF00"/>
                </a:solidFill>
                <a:latin typeface="Cambria" panose="02040503050406030204" pitchFamily="18" charset="0"/>
              </a:rPr>
              <a:t>switch-case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FF00"/>
                </a:solidFill>
                <a:latin typeface="Cambria" panose="02040503050406030204" pitchFamily="18" charset="0"/>
              </a:rPr>
              <a:t>A forma geral é dada por:</a:t>
            </a:r>
            <a:endParaRPr lang="pt-BR" sz="2400" dirty="0">
              <a:solidFill>
                <a:srgbClr val="FFFF00"/>
              </a:solidFill>
              <a:latin typeface="Cambria" panose="02040503050406030204" pitchFamily="18" charset="0"/>
            </a:endParaRPr>
          </a:p>
          <a:p>
            <a:pPr marL="0" indent="0" algn="ctr">
              <a:buNone/>
            </a:pPr>
            <a:r>
              <a:rPr lang="pt-BR" sz="2400" dirty="0" smtClean="0">
                <a:solidFill>
                  <a:srgbClr val="FFFF00"/>
                </a:solidFill>
                <a:latin typeface="Cambria" panose="02040503050406030204" pitchFamily="18" charset="0"/>
              </a:rPr>
              <a:t>Sintaxe</a:t>
            </a:r>
            <a:endParaRPr lang="pt-BR" sz="2400" dirty="0">
              <a:solidFill>
                <a:srgbClr val="FFFF00"/>
              </a:solidFill>
              <a:latin typeface="Cambria" panose="02040503050406030204" pitchFamily="18" charset="0"/>
            </a:endParaRPr>
          </a:p>
          <a:p>
            <a:endParaRPr lang="pt-BR" i="1" dirty="0">
              <a:solidFill>
                <a:srgbClr val="FFFF00"/>
              </a:solidFill>
              <a:latin typeface="Cambria" panose="02040503050406030204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4687233" y="3129975"/>
            <a:ext cx="2817534" cy="3046988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pt-BR" sz="2400" b="1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switch</a:t>
            </a:r>
            <a:r>
              <a:rPr lang="pt-BR" sz="2400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expressão</a:t>
            </a:r>
          </a:p>
          <a:p>
            <a:pPr algn="just"/>
            <a:r>
              <a:rPr lang="pt-BR" sz="2400" b="1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case</a:t>
            </a:r>
            <a:r>
              <a:rPr lang="pt-BR" sz="2400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opção_1</a:t>
            </a:r>
            <a:endParaRPr lang="pt-BR" sz="2400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pt-BR" sz="24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pt-BR" sz="2400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     ação_1</a:t>
            </a:r>
          </a:p>
          <a:p>
            <a:pPr algn="just"/>
            <a:r>
              <a:rPr lang="pt-BR" sz="2400" b="1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case</a:t>
            </a:r>
            <a:r>
              <a:rPr lang="pt-BR" sz="24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pt-BR" sz="2400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opção_2</a:t>
            </a:r>
            <a:endParaRPr lang="pt-BR" sz="2400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pt-BR" sz="24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      </a:t>
            </a:r>
            <a:r>
              <a:rPr lang="pt-BR" sz="2400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ação_2</a:t>
            </a:r>
          </a:p>
          <a:p>
            <a:pPr algn="just"/>
            <a:r>
              <a:rPr lang="pt-BR" sz="2400" b="1" dirty="0" err="1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otherwise</a:t>
            </a:r>
            <a:endParaRPr lang="pt-BR" sz="2400" b="1" dirty="0" smtClean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pt-BR" sz="2400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      ação</a:t>
            </a:r>
            <a:endParaRPr lang="pt-BR" sz="2400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pt-BR" sz="2400" b="1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end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7702" y="365125"/>
            <a:ext cx="2056770" cy="727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71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1184</TotalTime>
  <Words>576</Words>
  <Application>Microsoft Office PowerPoint</Application>
  <PresentationFormat>Widescreen</PresentationFormat>
  <Paragraphs>95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</vt:lpstr>
      <vt:lpstr>Cambria Math</vt:lpstr>
      <vt:lpstr>Tema do Office</vt:lpstr>
      <vt:lpstr>CURSO DE MATLAB DO BÁSICO AO AVANÇADO </vt:lpstr>
      <vt:lpstr>AULA 3-2: ESTRUTURAS CONDICIONAIS (IF-ELSE-END E SWITCH-CASE) E BLOCOS TRY-CATCH</vt:lpstr>
      <vt:lpstr>Estruturas de Controle de Fluxo</vt:lpstr>
      <vt:lpstr>Estrutura if-else-end</vt:lpstr>
      <vt:lpstr>Estrutura if-else-end</vt:lpstr>
      <vt:lpstr>Estrutura if-else-end</vt:lpstr>
      <vt:lpstr>Estrutura if-else-end aninhadas</vt:lpstr>
      <vt:lpstr>Estrutura switch-case</vt:lpstr>
      <vt:lpstr>Estrutura switch-case</vt:lpstr>
      <vt:lpstr>Estrutura switch-case</vt:lpstr>
      <vt:lpstr>Estrutura switch-case</vt:lpstr>
      <vt:lpstr>Bloco try-catch</vt:lpstr>
      <vt:lpstr>Bloco try-catch</vt:lpstr>
      <vt:lpstr>Bloco try-catch</vt:lpstr>
      <vt:lpstr>OFERECIMENTO: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DE MATLAB  OFERECIMENTO:</dc:title>
  <dc:creator>Lucas Lemos</dc:creator>
  <cp:lastModifiedBy>Dell</cp:lastModifiedBy>
  <cp:revision>48</cp:revision>
  <dcterms:created xsi:type="dcterms:W3CDTF">2021-02-23T21:25:09Z</dcterms:created>
  <dcterms:modified xsi:type="dcterms:W3CDTF">2021-03-18T17:15:24Z</dcterms:modified>
</cp:coreProperties>
</file>