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0" r:id="rId3"/>
    <p:sldId id="288" r:id="rId4"/>
    <p:sldId id="261" r:id="rId5"/>
    <p:sldId id="279" r:id="rId6"/>
    <p:sldId id="269" r:id="rId7"/>
    <p:sldId id="283" r:id="rId8"/>
    <p:sldId id="285" r:id="rId9"/>
    <p:sldId id="281" r:id="rId10"/>
    <p:sldId id="282" r:id="rId11"/>
    <p:sldId id="286" r:id="rId12"/>
    <p:sldId id="287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20041"/>
    <a:srgbClr val="000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84BD1-7148-46D6-B8E5-2F7BC9C6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298AF-BE75-4A1D-B18F-F7A34E36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3EF4B-BBF7-494B-9F8B-6C94370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15849-94F5-4D66-8ACE-F5123BD3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D69FA-F482-45B9-A409-1FB0AE61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A896-E7C1-40E5-8223-11573BC8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FE25B9-CFC4-4817-BDBF-28CBACBBA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67F4B-D56E-4B1F-96FD-CA2AAF55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14B70-9C3E-4A32-ACB9-97E39D4A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DB330-E5EC-4938-B8FA-44826783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DCBE5-7E49-44CA-9A68-21E628A7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4C162B-715C-4FC1-8C6E-157F655E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78213-453B-4472-A2D3-463DD27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FE650-BEEB-42CF-AD9E-F474F0BA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76E45-0D6D-45DC-AB5C-FBDB1348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33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83B6-348D-492D-A051-53D67AC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237DF-16DF-44DA-930E-A872061C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2F142-9150-4B3D-B0BC-C8AC0A19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622F3-DF9A-4BEB-A808-73A3A5A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5504D-B10C-4F0F-B72C-FBB1FA41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1FE3-22CD-4617-9E18-63DDB9A4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84D7F-3D1C-44F4-AC6A-BD708345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385DE-15F3-4CDA-BE91-1A5B539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B9BE8-8984-4A1F-A118-91C83B85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CE102-AA16-417A-B28B-992CF97E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7898-CD86-48A9-BAA4-5ECE5C5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84333-45DF-4ACB-AA3E-A1FB3DC6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BB326-7FC2-4EF4-B8BD-CF6AC64F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FF35E-705D-422F-B9C7-3A779EB0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493CB-1831-4393-970D-D7BFAFDC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83927C-898A-4A1A-B83B-A55878FE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AD227-3499-4C18-B0FA-03BF3308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706C4-03BF-4DFC-93C9-435D08E8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98F76-ECF3-42F6-8202-87A6225E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166260-4EF6-403A-9EB9-1FCE2C0B9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37F688-9B9B-4FC4-9BDF-B3CAD9F21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33B8D2-4083-4F57-A331-37BC48DE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57E0E5-3D47-42AE-9518-ACB8FCB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E6A71-9918-4F04-84C4-4178D50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965C-AA38-4F16-B644-CF37419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3D2F2-49EB-487E-82B0-E11C13AC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E4B511-1A58-4336-BD09-8382CB0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B1F6F6-9CEA-4A2A-B275-ABB99D3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1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71C056-7B43-4148-A185-8E434D77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D6E8BE-DED1-45C8-97CA-03FB7CFA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94C42-FCFB-4E49-9149-8DB3DEDF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93F8-4D87-411D-86C4-3DB3196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973A-91B0-40C5-ABE8-9C4332B3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01762A-54C8-47AF-88B5-F4980ECC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B7A9E-710C-44B5-81A1-4F1C755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5A4BC-413D-4101-8D72-3EA43BD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CC791-B2AA-4B93-A8A2-BBB5DFE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4BDBA-AEBB-45C3-B524-12BA7D60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4FDFA4-FB40-4EE3-8148-FB8F255D8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6564D-5604-413B-B04B-D21DC211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1AC12-20FB-48D2-BA0E-4284376F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2FDCA-A578-4971-A4F4-99C5FAA9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BFFF0-84D3-40D0-B9BA-69D624C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3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EC8E54-F178-4A5F-A599-11993583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C8B809-94DF-4F67-BA17-BBF4417E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EF1C1-F8D2-47AE-B9FA-1B60BD216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C65B-2734-4A88-9942-6F778C5C54A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24AB0-CED9-4224-A6A0-4F411619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094BA-493F-4D60-A6C2-EAEDB3E4A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140" y="2192729"/>
            <a:ext cx="10571720" cy="2735056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MATLAB</a:t>
            </a:r>
            <a:b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 BÁSICO AO AVANÇADO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1"/>
            <a:ext cx="9284898" cy="157134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32674"/>
            <a:ext cx="1972386" cy="135437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130124E-5BC8-498A-A3E1-7C8741477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" y="5049891"/>
            <a:ext cx="2879864" cy="12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 especiais para gerar Matriz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26333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Há algumas funções no MATLAB que geram matrizes comumente utilizadas na maioria das expressões matemáticas.</a:t>
            </a:r>
          </a:p>
          <a:p>
            <a:pPr lvl="1" algn="just"/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endParaRPr lang="pt-BR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20200"/>
              </p:ext>
            </p:extLst>
          </p:nvPr>
        </p:nvGraphicFramePr>
        <p:xfrm>
          <a:off x="976596" y="2565114"/>
          <a:ext cx="8128000" cy="414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21802">
                  <a:extLst>
                    <a:ext uri="{9D8B030D-6E8A-4147-A177-3AD203B41FA5}">
                      <a16:colId xmlns:a16="http://schemas.microsoft.com/office/drawing/2014/main" val="511966290"/>
                    </a:ext>
                  </a:extLst>
                </a:gridCol>
                <a:gridCol w="2006198">
                  <a:extLst>
                    <a:ext uri="{9D8B030D-6E8A-4147-A177-3AD203B41FA5}">
                      <a16:colId xmlns:a16="http://schemas.microsoft.com/office/drawing/2014/main" val="3777198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Matriz</a:t>
                      </a:r>
                      <a:r>
                        <a:rPr lang="pt-BR" baseline="0" dirty="0" smtClean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 gerada</a:t>
                      </a:r>
                      <a:endParaRPr lang="pt-BR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Sintaxe</a:t>
                      </a:r>
                      <a:endParaRPr lang="pt-BR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07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ambria" panose="02040503050406030204" pitchFamily="18" charset="0"/>
                        </a:rPr>
                        <a:t>Matriz</a:t>
                      </a:r>
                      <a:r>
                        <a:rPr lang="pt-BR" baseline="0" dirty="0" smtClean="0">
                          <a:latin typeface="Cambria" panose="02040503050406030204" pitchFamily="18" charset="0"/>
                        </a:rPr>
                        <a:t> identidade</a:t>
                      </a:r>
                      <a:endParaRPr lang="pt-BR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latin typeface="Cambria" panose="02040503050406030204" pitchFamily="18" charset="0"/>
                        </a:rPr>
                        <a:t>eye</a:t>
                      </a:r>
                      <a:r>
                        <a:rPr lang="pt-BR" dirty="0" smtClean="0">
                          <a:latin typeface="Cambria" panose="02040503050406030204" pitchFamily="18" charset="0"/>
                        </a:rPr>
                        <a:t>(</a:t>
                      </a:r>
                      <a:r>
                        <a:rPr lang="pt-BR" dirty="0" err="1" smtClean="0">
                          <a:latin typeface="Cambria" panose="02040503050406030204" pitchFamily="18" charset="0"/>
                        </a:rPr>
                        <a:t>i,j</a:t>
                      </a:r>
                      <a:r>
                        <a:rPr lang="pt-BR" dirty="0" smtClean="0">
                          <a:latin typeface="Cambria" panose="02040503050406030204" pitchFamily="18" charset="0"/>
                        </a:rPr>
                        <a:t>)</a:t>
                      </a:r>
                      <a:endParaRPr lang="pt-BR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47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ambria" panose="02040503050406030204" pitchFamily="18" charset="0"/>
                        </a:rPr>
                        <a:t>Matriz</a:t>
                      </a:r>
                      <a:r>
                        <a:rPr lang="pt-BR" baseline="0" dirty="0" smtClean="0">
                          <a:latin typeface="Cambria" panose="02040503050406030204" pitchFamily="18" charset="0"/>
                        </a:rPr>
                        <a:t> de 0’s</a:t>
                      </a:r>
                      <a:endParaRPr lang="pt-BR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ambria" panose="02040503050406030204" pitchFamily="18" charset="0"/>
                        </a:rPr>
                        <a:t>zeros(</a:t>
                      </a:r>
                      <a:r>
                        <a:rPr lang="pt-BR" dirty="0" err="1" smtClean="0">
                          <a:latin typeface="Cambria" panose="02040503050406030204" pitchFamily="18" charset="0"/>
                        </a:rPr>
                        <a:t>i,j</a:t>
                      </a:r>
                      <a:r>
                        <a:rPr lang="pt-BR" dirty="0" smtClean="0">
                          <a:latin typeface="Cambria" panose="02040503050406030204" pitchFamily="18" charset="0"/>
                        </a:rPr>
                        <a:t>)</a:t>
                      </a:r>
                      <a:endParaRPr lang="pt-BR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4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ambria" panose="02040503050406030204" pitchFamily="18" charset="0"/>
                        </a:rPr>
                        <a:t>Matriz de 1’s</a:t>
                      </a:r>
                      <a:endParaRPr lang="pt-BR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latin typeface="Cambria" panose="02040503050406030204" pitchFamily="18" charset="0"/>
                        </a:rPr>
                        <a:t>ones</a:t>
                      </a:r>
                      <a:r>
                        <a:rPr lang="pt-BR" dirty="0" smtClean="0">
                          <a:latin typeface="Cambria" panose="02040503050406030204" pitchFamily="18" charset="0"/>
                        </a:rPr>
                        <a:t>(</a:t>
                      </a:r>
                      <a:r>
                        <a:rPr lang="pt-BR" dirty="0" err="1" smtClean="0">
                          <a:latin typeface="Cambria" panose="02040503050406030204" pitchFamily="18" charset="0"/>
                        </a:rPr>
                        <a:t>i,j</a:t>
                      </a:r>
                      <a:r>
                        <a:rPr lang="pt-BR" dirty="0" smtClean="0">
                          <a:latin typeface="Cambria" panose="02040503050406030204" pitchFamily="18" charset="0"/>
                        </a:rPr>
                        <a:t>)</a:t>
                      </a:r>
                      <a:endParaRPr lang="pt-BR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Matriz do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elemento v com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dimensão i x j</a:t>
                      </a:r>
                      <a:endParaRPr lang="pt-BR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repmat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v,i,j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1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Vetores replicados para a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matriz com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formato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compatível,</a:t>
                      </a:r>
                      <a:endParaRPr lang="pt-BR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especificado nos argumentos</a:t>
                      </a:r>
                      <a:endParaRPr lang="pt-BR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reshape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vetor,i,j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94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Matriz com valores pseudoaleatórios uniformemente distribuídos</a:t>
                      </a:r>
                      <a:endParaRPr lang="pt-BR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latin typeface="Cambria" panose="02040503050406030204" pitchFamily="18" charset="0"/>
                        </a:rPr>
                        <a:t>rand</a:t>
                      </a:r>
                      <a:r>
                        <a:rPr lang="pt-BR" dirty="0" smtClean="0">
                          <a:latin typeface="Cambria" panose="02040503050406030204" pitchFamily="18" charset="0"/>
                        </a:rPr>
                        <a:t>(</a:t>
                      </a:r>
                      <a:r>
                        <a:rPr lang="pt-BR" dirty="0" err="1" smtClean="0">
                          <a:latin typeface="Cambria" panose="02040503050406030204" pitchFamily="18" charset="0"/>
                        </a:rPr>
                        <a:t>i,j</a:t>
                      </a:r>
                      <a:r>
                        <a:rPr lang="pt-BR" dirty="0" smtClean="0">
                          <a:latin typeface="Cambria" panose="02040503050406030204" pitchFamily="18" charset="0"/>
                        </a:rPr>
                        <a:t>)</a:t>
                      </a:r>
                      <a:endParaRPr lang="pt-BR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9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Matriz com valores pseudoaleatórios normalmente distribuídos</a:t>
                      </a:r>
                      <a:endParaRPr lang="pt-BR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randn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i,j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82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ambria" panose="02040503050406030204" pitchFamily="18" charset="0"/>
                        </a:rPr>
                        <a:t>Matriz com valores inteiros pseudoaleatórios</a:t>
                      </a:r>
                      <a:endParaRPr lang="pt-BR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latin typeface="Cambria" panose="02040503050406030204" pitchFamily="18" charset="0"/>
                        </a:rPr>
                        <a:t>randi</a:t>
                      </a:r>
                      <a:r>
                        <a:rPr lang="pt-BR" dirty="0" smtClean="0">
                          <a:latin typeface="Cambria" panose="02040503050406030204" pitchFamily="18" charset="0"/>
                        </a:rPr>
                        <a:t>(</a:t>
                      </a:r>
                      <a:r>
                        <a:rPr lang="pt-BR" dirty="0" err="1" smtClean="0">
                          <a:latin typeface="Cambria" panose="02040503050406030204" pitchFamily="18" charset="0"/>
                        </a:rPr>
                        <a:t>vmax,i,j</a:t>
                      </a:r>
                      <a:r>
                        <a:rPr lang="pt-BR" dirty="0" smtClean="0">
                          <a:latin typeface="Cambria" panose="02040503050406030204" pitchFamily="18" charset="0"/>
                        </a:rPr>
                        <a:t>)</a:t>
                      </a:r>
                      <a:endParaRPr lang="pt-BR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95166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9485194" y="4176089"/>
            <a:ext cx="2388358" cy="923330"/>
          </a:xfrm>
          <a:prstGeom prst="rect">
            <a:avLst/>
          </a:prstGeom>
          <a:noFill/>
          <a:ln w="381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FF00"/>
                </a:solidFill>
                <a:latin typeface="Cambria" panose="02040503050406030204" pitchFamily="18" charset="0"/>
              </a:rPr>
              <a:t>&gt;&gt; D(r*c) = d</a:t>
            </a:r>
          </a:p>
          <a:p>
            <a:r>
              <a:rPr lang="pt-BR" b="1" dirty="0" smtClean="0">
                <a:solidFill>
                  <a:srgbClr val="FFFF00"/>
                </a:solidFill>
                <a:latin typeface="Cambria" panose="02040503050406030204" pitchFamily="18" charset="0"/>
              </a:rPr>
              <a:t>&gt;&gt; D(:) = d</a:t>
            </a:r>
          </a:p>
          <a:p>
            <a:r>
              <a:rPr lang="pt-BR" b="1" dirty="0" smtClean="0">
                <a:solidFill>
                  <a:srgbClr val="FFFF00"/>
                </a:solidFill>
                <a:latin typeface="Cambria" panose="02040503050406030204" pitchFamily="18" charset="0"/>
              </a:rPr>
              <a:t>&gt;&gt; D = reshape(D,r,c)</a:t>
            </a:r>
            <a:endParaRPr lang="pt-BR" b="1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 úteis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Algumas funções úteis para lidar com matrizes.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38585"/>
              </p:ext>
            </p:extLst>
          </p:nvPr>
        </p:nvGraphicFramePr>
        <p:xfrm>
          <a:off x="2032000" y="2639060"/>
          <a:ext cx="8128000" cy="367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21802">
                  <a:extLst>
                    <a:ext uri="{9D8B030D-6E8A-4147-A177-3AD203B41FA5}">
                      <a16:colId xmlns:a16="http://schemas.microsoft.com/office/drawing/2014/main" val="511966290"/>
                    </a:ext>
                  </a:extLst>
                </a:gridCol>
                <a:gridCol w="2006198">
                  <a:extLst>
                    <a:ext uri="{9D8B030D-6E8A-4147-A177-3AD203B41FA5}">
                      <a16:colId xmlns:a16="http://schemas.microsoft.com/office/drawing/2014/main" val="3777198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Objetivo</a:t>
                      </a:r>
                      <a:endParaRPr lang="pt-BR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Sintaxe</a:t>
                      </a:r>
                      <a:endParaRPr lang="pt-BR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07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ambria" panose="02040503050406030204" pitchFamily="18" charset="0"/>
                        </a:rPr>
                        <a:t>Retorna as dimensões da</a:t>
                      </a:r>
                      <a:r>
                        <a:rPr lang="pt-BR" baseline="0" dirty="0" smtClean="0">
                          <a:latin typeface="Cambria" panose="02040503050406030204" pitchFamily="18" charset="0"/>
                        </a:rPr>
                        <a:t> matriz A.</a:t>
                      </a:r>
                      <a:endParaRPr lang="pt-BR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latin typeface="Cambria" panose="02040503050406030204" pitchFamily="18" charset="0"/>
                        </a:rPr>
                        <a:t>size</a:t>
                      </a:r>
                      <a:r>
                        <a:rPr lang="pt-BR" dirty="0" smtClean="0">
                          <a:latin typeface="Cambria" panose="02040503050406030204" pitchFamily="18" charset="0"/>
                        </a:rPr>
                        <a:t>(A)</a:t>
                      </a:r>
                      <a:endParaRPr lang="pt-BR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47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ambria" panose="02040503050406030204" pitchFamily="18" charset="0"/>
                        </a:rPr>
                        <a:t>Retorna</a:t>
                      </a:r>
                      <a:r>
                        <a:rPr lang="pt-BR" baseline="0" dirty="0" smtClean="0">
                          <a:latin typeface="Cambria" panose="02040503050406030204" pitchFamily="18" charset="0"/>
                        </a:rPr>
                        <a:t> o n</a:t>
                      </a:r>
                      <a:r>
                        <a:rPr lang="pt-BR" dirty="0" smtClean="0">
                          <a:latin typeface="Cambria" panose="02040503050406030204" pitchFamily="18" charset="0"/>
                        </a:rPr>
                        <a:t>úmero de elementos do vetor A.</a:t>
                      </a:r>
                      <a:endParaRPr lang="pt-BR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latin typeface="Cambria" panose="02040503050406030204" pitchFamily="18" charset="0"/>
                        </a:rPr>
                        <a:t>numel</a:t>
                      </a:r>
                      <a:r>
                        <a:rPr lang="pt-BR" dirty="0" smtClean="0">
                          <a:latin typeface="Cambria" panose="02040503050406030204" pitchFamily="18" charset="0"/>
                        </a:rPr>
                        <a:t>(A)</a:t>
                      </a:r>
                      <a:endParaRPr lang="pt-BR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4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ambria" panose="02040503050406030204" pitchFamily="18" charset="0"/>
                        </a:rPr>
                        <a:t>Retorna o tamanho da maior dimensão do</a:t>
                      </a:r>
                    </a:p>
                    <a:p>
                      <a:pPr algn="ctr"/>
                      <a:r>
                        <a:rPr lang="pt-BR" dirty="0" smtClean="0">
                          <a:latin typeface="Cambria" panose="02040503050406030204" pitchFamily="18" charset="0"/>
                        </a:rPr>
                        <a:t>vetor. </a:t>
                      </a:r>
                      <a:endParaRPr lang="pt-BR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latin typeface="Cambria" panose="02040503050406030204" pitchFamily="18" charset="0"/>
                        </a:rPr>
                        <a:t>length</a:t>
                      </a:r>
                      <a:r>
                        <a:rPr lang="pt-BR" dirty="0" smtClean="0">
                          <a:latin typeface="Cambria" panose="02040503050406030204" pitchFamily="18" charset="0"/>
                        </a:rPr>
                        <a:t>(A) </a:t>
                      </a:r>
                      <a:endParaRPr lang="pt-BR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8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Número de dimensões do vetor A. Esta função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é equivalente a 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length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(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size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(A)).</a:t>
                      </a:r>
                      <a:endParaRPr lang="pt-BR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ndims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(A) 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21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Intercambia elementos de um vetor ao longo do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eixo horizontal central.</a:t>
                      </a:r>
                      <a:endParaRPr lang="pt-BR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fliup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(A) </a:t>
                      </a:r>
                      <a:endParaRPr lang="pt-BR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94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Intercambia elementos de um vetor ao longo do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eixo vertical central.</a:t>
                      </a:r>
                      <a:endParaRPr lang="pt-BR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fliplr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(A) </a:t>
                      </a:r>
                      <a:endParaRPr lang="pt-BR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93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47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 úteis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Algumas funções úteis para lidar com matrizes.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43628"/>
              </p:ext>
            </p:extLst>
          </p:nvPr>
        </p:nvGraphicFramePr>
        <p:xfrm>
          <a:off x="2032000" y="2853214"/>
          <a:ext cx="8128000" cy="229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21802">
                  <a:extLst>
                    <a:ext uri="{9D8B030D-6E8A-4147-A177-3AD203B41FA5}">
                      <a16:colId xmlns:a16="http://schemas.microsoft.com/office/drawing/2014/main" val="511966290"/>
                    </a:ext>
                  </a:extLst>
                </a:gridCol>
                <a:gridCol w="2006198">
                  <a:extLst>
                    <a:ext uri="{9D8B030D-6E8A-4147-A177-3AD203B41FA5}">
                      <a16:colId xmlns:a16="http://schemas.microsoft.com/office/drawing/2014/main" val="3777198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Objetivo</a:t>
                      </a:r>
                      <a:endParaRPr lang="pt-BR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Sintaxe</a:t>
                      </a:r>
                      <a:endParaRPr lang="pt-BR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07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Rotaciona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o vetor k *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90 graus no sentido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anti-horário. Se k estiver ausente, assume k = 1.</a:t>
                      </a:r>
                      <a:endParaRPr lang="pt-BR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rot90(A,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k) </a:t>
                      </a:r>
                      <a:endParaRPr lang="pt-BR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47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ambria" panose="02040503050406030204" pitchFamily="18" charset="0"/>
                        </a:rPr>
                        <a:t>Produz uma matriz cuja parte triangular superior</a:t>
                      </a:r>
                    </a:p>
                    <a:p>
                      <a:pPr algn="ctr"/>
                      <a:r>
                        <a:rPr lang="pt-BR" dirty="0" smtClean="0">
                          <a:latin typeface="Cambria" panose="02040503050406030204" pitchFamily="18" charset="0"/>
                        </a:rPr>
                        <a:t>(incluindo a diagonal principal) é a mesma de A e o</a:t>
                      </a:r>
                    </a:p>
                    <a:p>
                      <a:pPr algn="ctr"/>
                      <a:r>
                        <a:rPr lang="pt-BR" dirty="0" smtClean="0">
                          <a:latin typeface="Cambria" panose="02040503050406030204" pitchFamily="18" charset="0"/>
                        </a:rPr>
                        <a:t>restante dos elementos são zeros.</a:t>
                      </a:r>
                      <a:endParaRPr lang="pt-BR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latin typeface="Cambria" panose="02040503050406030204" pitchFamily="18" charset="0"/>
                        </a:rPr>
                        <a:t>triu</a:t>
                      </a:r>
                      <a:r>
                        <a:rPr lang="pt-BR" dirty="0" smtClean="0">
                          <a:latin typeface="Cambria" panose="02040503050406030204" pitchFamily="18" charset="0"/>
                        </a:rPr>
                        <a:t>(A)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84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ambria" panose="02040503050406030204" pitchFamily="18" charset="0"/>
                        </a:rPr>
                        <a:t>Análoga à anterior, mas triangular</a:t>
                      </a:r>
                      <a:r>
                        <a:rPr lang="pt-BR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pt-BR" dirty="0" smtClean="0">
                          <a:latin typeface="Cambria" panose="02040503050406030204" pitchFamily="18" charset="0"/>
                        </a:rPr>
                        <a:t>inferior.</a:t>
                      </a:r>
                      <a:endParaRPr lang="pt-BR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latin typeface="Cambria" panose="02040503050406030204" pitchFamily="18" charset="0"/>
                        </a:rPr>
                        <a:t>tril</a:t>
                      </a:r>
                      <a:r>
                        <a:rPr lang="pt-BR" dirty="0" smtClean="0">
                          <a:latin typeface="Cambria" panose="02040503050406030204" pitchFamily="18" charset="0"/>
                        </a:rPr>
                        <a:t>(A) 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83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19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4793-63FB-4F63-A415-2BBD37B9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8" y="790414"/>
            <a:ext cx="8152739" cy="85657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OFERECIMENTO: 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A6F19-082D-49EA-AC45-6C96342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8" y="2495227"/>
            <a:ext cx="7016199" cy="25926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98F965D-0A34-4F66-B639-42D089CB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2" y="1864664"/>
            <a:ext cx="2284731" cy="34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9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6: MATRIZES</a:t>
            </a:r>
            <a:endParaRPr lang="pt-BR" sz="4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6" y="5167731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245642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ligante: </a:t>
            </a:r>
            <a:r>
              <a:rPr lang="pt-BR" sz="2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Mariana</a:t>
            </a:r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QUESTÃO 3</a:t>
            </a:r>
            <a:endParaRPr lang="pt-BR" sz="4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6" y="5167731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245642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</a:t>
            </a:r>
            <a:r>
              <a:rPr lang="pt-BR" sz="2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Mariana</a:t>
            </a:r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9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Sumário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Trabalhando com Matriz no MATLAB</a:t>
            </a:r>
          </a:p>
          <a:p>
            <a:pPr lvl="1" algn="just"/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que são Matrizes?</a:t>
            </a:r>
          </a:p>
          <a:p>
            <a:pPr lvl="2" algn="just"/>
            <a:r>
              <a:rPr lang="pt-BR" sz="1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Como declarar?</a:t>
            </a:r>
          </a:p>
          <a:p>
            <a:pPr lvl="2" algn="just"/>
            <a:r>
              <a:rPr lang="pt-BR" sz="1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Como acessar?</a:t>
            </a:r>
          </a:p>
          <a:p>
            <a:pPr lvl="2" algn="just"/>
            <a:r>
              <a:rPr lang="pt-BR" sz="1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Concatenando Matrizes</a:t>
            </a:r>
          </a:p>
          <a:p>
            <a:pPr lvl="1" algn="just"/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 especiais para gerar Matriz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Operações com Matriz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Propriedades de matrizes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Operações 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básicas</a:t>
            </a:r>
          </a:p>
          <a:p>
            <a:pPr marL="0" indent="0" algn="just">
              <a:buNone/>
            </a:pPr>
            <a:endParaRPr lang="pt-BR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6950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</a:t>
            </a:r>
            <a:r>
              <a:rPr lang="pt-BR" sz="4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pt-BR" sz="4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-1: TRABALHANDO COM MATRIZES NO MATLAB</a:t>
            </a:r>
            <a:endParaRPr lang="pt-BR" sz="4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353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que são Matrizes?</a:t>
            </a:r>
            <a:endParaRPr lang="pt-BR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Matriz é uma tabela organizada em linhas e colunas no formato </a:t>
            </a:r>
            <a:r>
              <a:rPr lang="pt-BR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 x </a:t>
            </a:r>
            <a:r>
              <a:rPr lang="pt-B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onde </a:t>
            </a:r>
            <a:r>
              <a:rPr lang="pt-B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representa o número de linhas (horizontal) e n o número de colunas (vertical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pPr marL="0" indent="0" algn="just">
              <a:buNone/>
            </a:pP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MATLAB (</a:t>
            </a:r>
            <a:r>
              <a:rPr lang="pt-BR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MATrix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LABoratory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é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um software destinado a fazer 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cálculos 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 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matrizes.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333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Como declarar?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Para criar uma </a:t>
            </a:r>
            <a:r>
              <a:rPr lang="pt-B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matriz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escreve-se os elementos numéricos das linhas separados por </a:t>
            </a:r>
            <a:r>
              <a:rPr lang="pt-B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vírgula 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 </a:t>
            </a:r>
            <a:r>
              <a:rPr lang="pt-B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espaço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cada linha separada por </a:t>
            </a:r>
            <a:r>
              <a:rPr lang="pt-B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ponto e vírgula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envolvendo externamente todos os elementos por </a:t>
            </a:r>
            <a:r>
              <a:rPr lang="pt-B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colchetes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Por exemplo,</a:t>
            </a:r>
          </a:p>
          <a:p>
            <a:pPr marL="0" indent="0" algn="just">
              <a:buNone/>
            </a:pP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&gt;&gt; A = [ 1 2 3; 4 5 6]</a:t>
            </a:r>
          </a:p>
          <a:p>
            <a:pPr marL="0" indent="0" algn="just">
              <a:buNone/>
            </a:pP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&gt;&gt; A = [1,2,3;4,5,6]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Colchete Esquerdo 4"/>
          <p:cNvSpPr/>
          <p:nvPr/>
        </p:nvSpPr>
        <p:spPr>
          <a:xfrm>
            <a:off x="4171201" y="3709680"/>
            <a:ext cx="114196" cy="841842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olchete Direito 7"/>
          <p:cNvSpPr/>
          <p:nvPr/>
        </p:nvSpPr>
        <p:spPr>
          <a:xfrm>
            <a:off x="5295331" y="3709680"/>
            <a:ext cx="114196" cy="841842"/>
          </a:xfrm>
          <a:prstGeom prst="rightBracke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321325" y="3641440"/>
            <a:ext cx="938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1 2 3</a:t>
            </a:r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pt-BR" sz="2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4 5 6</a:t>
            </a:r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Como acessar?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Podemos acessar elementos de uma matriz fornecendo os índices da linha e da coluna, da forma </a:t>
            </a:r>
            <a:r>
              <a:rPr lang="pt-BR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nome_matriz(</a:t>
            </a:r>
            <a:r>
              <a:rPr lang="pt-BR" dirty="0" err="1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i,j</a:t>
            </a:r>
            <a:r>
              <a:rPr lang="pt-BR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). 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 exemplo:</a:t>
            </a:r>
          </a:p>
          <a:p>
            <a:pPr marL="0" indent="0" algn="just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&gt;&gt; A = [ 1 2 3; 4 5 6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];</a:t>
            </a:r>
          </a:p>
          <a:p>
            <a:pPr marL="0" indent="0" algn="just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&gt;&gt; A(2,2)</a:t>
            </a:r>
          </a:p>
          <a:p>
            <a:pPr marL="0" indent="0" algn="just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&gt;&gt; B = A(:,2);</a:t>
            </a:r>
          </a:p>
          <a:p>
            <a:pPr marL="0" indent="0" algn="just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&gt;&gt; M = A(2,:)</a:t>
            </a:r>
          </a:p>
          <a:p>
            <a:pPr marL="0" indent="0" algn="just">
              <a:buNone/>
            </a:pPr>
            <a:endParaRPr lang="pt-BR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dirty="0" smtClean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5571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Concatenando Matrizes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Duas ou mais matrizes podem ser concatenadas. Para isso, as matrizes devem ter dimensões compatíveis. Além disso, é possível concatenar também apenas parte delas. Por exemplo:</a:t>
            </a:r>
          </a:p>
          <a:p>
            <a:pPr marL="0" indent="0" algn="just">
              <a:buNone/>
            </a:pPr>
            <a:endParaRPr lang="pt-BR" sz="20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sz="22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&gt;&gt; A = [1 5 9;2 5 8];</a:t>
            </a:r>
            <a:endParaRPr lang="pt-BR" sz="2200" u="sng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sz="22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&gt;&gt; B = [3 5 7;3 5 7];</a:t>
            </a:r>
          </a:p>
          <a:p>
            <a:pPr marL="0" indent="0" algn="just">
              <a:buNone/>
            </a:pPr>
            <a:r>
              <a:rPr lang="pt-BR" sz="22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&gt;&gt; C = [A B]</a:t>
            </a:r>
          </a:p>
          <a:p>
            <a:pPr marL="0" indent="0" algn="just">
              <a:buNone/>
            </a:pPr>
            <a:r>
              <a:rPr lang="pt-BR" sz="22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 =    1  5  9  </a:t>
            </a:r>
            <a:r>
              <a:rPr lang="pt-BR" sz="2200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3  5  7</a:t>
            </a:r>
          </a:p>
          <a:p>
            <a:pPr marL="0" indent="0" algn="just">
              <a:buNone/>
            </a:pPr>
            <a:r>
              <a:rPr lang="pt-BR" sz="22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2  5  8  </a:t>
            </a:r>
            <a:r>
              <a:rPr lang="pt-BR" sz="2200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3  5  7</a:t>
            </a:r>
          </a:p>
          <a:p>
            <a:pPr marL="0" indent="0" algn="just">
              <a:buNone/>
            </a:pPr>
            <a:endParaRPr lang="pt-BR" sz="20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Colchete Direito 3"/>
          <p:cNvSpPr/>
          <p:nvPr/>
        </p:nvSpPr>
        <p:spPr>
          <a:xfrm>
            <a:off x="3111688" y="4974610"/>
            <a:ext cx="81886" cy="675564"/>
          </a:xfrm>
          <a:prstGeom prst="rightBracke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lchete Esquerdo 6"/>
          <p:cNvSpPr/>
          <p:nvPr/>
        </p:nvSpPr>
        <p:spPr>
          <a:xfrm>
            <a:off x="1414590" y="4974609"/>
            <a:ext cx="45719" cy="675564"/>
          </a:xfrm>
          <a:prstGeom prst="leftBracke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5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641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Wingdings</vt:lpstr>
      <vt:lpstr>Tema do Office</vt:lpstr>
      <vt:lpstr>CURSO DE MATLAB DO BÁSICO AO AVANÇADO </vt:lpstr>
      <vt:lpstr>AULA 6: MATRIZES</vt:lpstr>
      <vt:lpstr>QUESTÃO 3</vt:lpstr>
      <vt:lpstr>Sumário</vt:lpstr>
      <vt:lpstr>AULA 6-1: TRABALHANDO COM MATRIZES NO MATLAB</vt:lpstr>
      <vt:lpstr>O que são Matrizes?</vt:lpstr>
      <vt:lpstr>Como declarar?</vt:lpstr>
      <vt:lpstr>Como acessar?</vt:lpstr>
      <vt:lpstr>Concatenando Matrizes</vt:lpstr>
      <vt:lpstr>Funções especiais para gerar Matriz</vt:lpstr>
      <vt:lpstr>Funções úteis</vt:lpstr>
      <vt:lpstr>Funções úteis</vt:lpstr>
      <vt:lpstr>OFERECIMENTO: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MATLAB  OFERECIMENTO:</dc:title>
  <dc:creator>Lucas Lemos</dc:creator>
  <cp:lastModifiedBy>Dell</cp:lastModifiedBy>
  <cp:revision>71</cp:revision>
  <dcterms:created xsi:type="dcterms:W3CDTF">2021-02-23T21:25:09Z</dcterms:created>
  <dcterms:modified xsi:type="dcterms:W3CDTF">2021-04-24T22:29:42Z</dcterms:modified>
</cp:coreProperties>
</file>