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27" r:id="rId3"/>
    <p:sldId id="330" r:id="rId4"/>
    <p:sldId id="332" r:id="rId5"/>
    <p:sldId id="329" r:id="rId6"/>
    <p:sldId id="331" r:id="rId7"/>
    <p:sldId id="359" r:id="rId8"/>
    <p:sldId id="333" r:id="rId9"/>
    <p:sldId id="334" r:id="rId10"/>
    <p:sldId id="338" r:id="rId11"/>
    <p:sldId id="335" r:id="rId12"/>
    <p:sldId id="354" r:id="rId13"/>
    <p:sldId id="336" r:id="rId14"/>
    <p:sldId id="337" r:id="rId15"/>
    <p:sldId id="347" r:id="rId16"/>
    <p:sldId id="341" r:id="rId17"/>
    <p:sldId id="362" r:id="rId18"/>
    <p:sldId id="363" r:id="rId19"/>
    <p:sldId id="364" r:id="rId20"/>
    <p:sldId id="343" r:id="rId21"/>
    <p:sldId id="366" r:id="rId22"/>
    <p:sldId id="348" r:id="rId23"/>
    <p:sldId id="345" r:id="rId24"/>
    <p:sldId id="346" r:id="rId25"/>
    <p:sldId id="351" r:id="rId26"/>
    <p:sldId id="352" r:id="rId27"/>
    <p:sldId id="358" r:id="rId28"/>
    <p:sldId id="355" r:id="rId29"/>
    <p:sldId id="326" r:id="rId30"/>
    <p:sldId id="357" r:id="rId31"/>
    <p:sldId id="360" r:id="rId32"/>
    <p:sldId id="361" r:id="rId33"/>
    <p:sldId id="374" r:id="rId34"/>
    <p:sldId id="375" r:id="rId35"/>
    <p:sldId id="344" r:id="rId36"/>
    <p:sldId id="367" r:id="rId37"/>
    <p:sldId id="368" r:id="rId38"/>
    <p:sldId id="369" r:id="rId39"/>
    <p:sldId id="370" r:id="rId40"/>
    <p:sldId id="372" r:id="rId41"/>
    <p:sldId id="373" r:id="rId42"/>
    <p:sldId id="270"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041"/>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3" autoAdjust="0"/>
    <p:restoredTop sz="94660"/>
  </p:normalViewPr>
  <p:slideViewPr>
    <p:cSldViewPr snapToGrid="0">
      <p:cViewPr varScale="1">
        <p:scale>
          <a:sx n="79" d="100"/>
          <a:sy n="79"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0T19:39:20.341"/>
    </inkml:context>
    <inkml:brush xml:id="br0">
      <inkml:brushProperty name="width" value="0.05292" units="cm"/>
      <inkml:brushProperty name="height" value="0.05292" units="cm"/>
      <inkml:brushProperty name="color" value="#FF0000"/>
    </inkml:brush>
  </inkml:definitions>
  <inkml:trace contextRef="#ctx0" brushRef="#br0">18728 8558 0,'-25'24'47,"0"1"-32,0 25-15,0-25 16,1 24-16,-1 1 16,0 24-1,-50 25-15,-49 100 16,25-1 0,99 1-1,-74-50 1,74-25-1,0-25 1,-25-25 0,-74 274-1,99-224 1,-75 148 0,75 26 15,0-199-16,-49 25 1,49 50 0,0 0-1,0 24 1,0 0 0,-75-49-1,75 0 1,0 0-1,0 0 1,0-75 0,0 50-1,0-25 1,50 75 15,-25-25-15,24-25-1,26 0 1,-50-50 0,-1 26-1,1-1 1,74 99 0,1-74-1,-76-74 1,100 148-1,-99-148 1,25-25 0,-50 0-1,25-1 1,0-24 15,74 0-31,50-49 31,49-51-15,100-48 0,-1-51-1,-173 1 1,0 49 0,-49-25-1,-26 50 1,1 50-1,0-1 1,-50-24 0,0 25-1,0-50 1,0-25 15,0-49-15,0-26-1,0 125 1,0-273 0,0 99-1,74 0 1,-74 25 0,0-74-1,0 49 1,0 50-1,0-1 1,0 26 0,0-25-1,0 148 17,0 26-17,0 24 1,-25 0-1,-49-99 1,-25 75 0,-25-75-1,0-1 1,-75-73 0,75 74-1,0 25 1,99 49-1,-24 1 1,24 49 31,0 0-47,-25 0 16,-49 0-1,25 0 1,24 24 15,1 1-15,49 25-1,-25 49 1,0 0-16,-74 75 16,49-50-1,1-99 1</inkml:trace>
  <inkml:trace contextRef="#ctx0" brushRef="#br0" timeOffset="17464.07">20886 6052 0,'74'75'79,"25"24"-79,-24-25 15,-51 26-15,51-1 16,-26 25-1,26 74 1,-26 26 0,26-26-1,-50-49 1,-25-50 0,0-74-16,74 74 15,-74 25 1,0-74 15,0 24-15,0-49-1,0 0 1,0-75 187,-25 0-187,-24-24-16,-26 24 15,50-24-15,1 24 16,-1 26 0</inkml:trace>
  <inkml:trace contextRef="#ctx0" brushRef="#br0" timeOffset="18385.18">21580 7863 0,'0'-25'62,"0"-24"-46,50-26-16,-26 26 16,1-26-16,75-49 15,-76 25 1,1 74 0</inkml:trace>
  <inkml:trace contextRef="#ctx0" brushRef="#br0" timeOffset="25400.59">25896 5879 0,'25'0'47,"0"0"-31,0 49-16,49 51 15,-49-51-15,24 26 16,-24-26 0,25 125-1,-25-25 1,24 24 0,-49-24-1,0 0 1,0 0-1,0 0 1,0 49 0,0-148-16,0 74 31,0-50-15,0 0-1,0-49 1,0 25-1,0-25 126,0-1-125,0-73 234,-25-1-250,1-24 15,-1 24-15,0 25 16,25 1 0,-50-1-1</inkml:trace>
  <inkml:trace contextRef="#ctx0" brushRef="#br0" timeOffset="26040.34">26194 7913 0,'25'0'94,"-1"0"-94,1 0 15,0-25 1,-25 0-16,0 0 16,50-24-1,-50-1 1</inkml:trace>
  <inkml:trace contextRef="#ctx0" brushRef="#br0" timeOffset="26856.26">26318 7764 0,'0'-25'141,"25"25"-141,-25-25 15,0 0-15,24 1 16,26-51 0,0-24-1,-1 49 1,1 26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0T19:40:52.822"/>
    </inkml:context>
    <inkml:brush xml:id="br0">
      <inkml:brushProperty name="width" value="0.05292" units="cm"/>
      <inkml:brushProperty name="height" value="0.05292" units="cm"/>
      <inkml:brushProperty name="color" value="#FF0000"/>
    </inkml:brush>
  </inkml:definitions>
  <inkml:trace contextRef="#ctx0" brushRef="#br0">16892 1141 0,'-74'0'157,"-1"0"-157,1 0 15,24 0-15,1 0 16,-26 0-16,26 0 16,24 0 15,0 0 0,0 0-15,-25 99-1,50-24 1,0-26 0,0-24 62,0 0-78,0 0 31,25-1-31,0-24 47,0 0-32,0 0 1,0 25 0,-1 0-1,1-25 1,0 0 31,0 0-47,0 0 15,24 0 1,-24 0 0,0 0 62,0 0-63</inkml:trace>
  <inkml:trace contextRef="#ctx0" brushRef="#br0" timeOffset="2319.67">24805 7293 0,'-25'0'156,"-50"0"-140,26 0-16,-1 0 15,-24 0 1,-25 0 0,74 0-1,0 0 1,0 49 0,-24-24-1,24 25 1,0-1-16,25 1 15,0-25 1,0 24 0,0-24-1,0 25 1,0-26 0,0 26-1,0 0 16,0-1 1,0 1-17,0-25 1,0-1 0,50-24-1,-1 25 1,-24 0-1,0-25 1,24 0 0,1 50-1,0-50 1,24 0 0,0 0 15,26 0-16,-51 0 1,1-25 0</inkml:trace>
  <inkml:trace contextRef="#ctx0" brushRef="#br0" timeOffset="8879.25">17165 1587 0,'25'0'78,"24"0"-62,-24 0-16,25 0 16,49 0-16,-50 0 15,150 0 1,-100 0 0,0 0-1,-49 0 1</inkml:trace>
  <inkml:trace contextRef="#ctx0" brushRef="#br0" timeOffset="10464.24">17512 1587 0,'0'-24'94,"0"-1"-79,0 0-15,0 0 16,0 0-16,0-74 16,0 50-1,0 24 1,0 0 171,0 0-171,-25 25 218,0 0-218,1 0-16,-1 0 16,0 0-16,0 0 15,0 0 1,1 0-1,-26 0 1,50-25 172,0 1-188,50 24 15,98 0-15,-23 0 16,-1 0-16,74-25 15,-74-25 1,-99 50 0</inkml:trace>
  <inkml:trace contextRef="#ctx0" brushRef="#br0" timeOffset="11367.57">16396 1587 0,'25'0'94,"0"0"-79,-1 0 1,1 0 0,0 0-1,25 0 1,-26 0-1,1 0 1,25 0 0,-25 0 15,-1 0-31,1 0 16,25 0-1,49-24 1,-74 24-16,24 0 15,-24 0 1</inkml:trace>
  <inkml:trace contextRef="#ctx0" brushRef="#br0" timeOffset="12398.58">16321 1339 0,'0'25'16,"0"0"62,0 0-63,25-25 17,0 25-17,0-1-15,0 1 47,0 25-47,-1-50 63,1 0-48,0 25 1,0-1-1,0-24 48,-1 0-47,1 0-16,0 0 15,0 0-15,24 50 16,-24-50-1,0 0 32,0 0-31,0 0 0,-1 0-1,1 0 48</inkml:trace>
  <inkml:trace contextRef="#ctx0" brushRef="#br0" timeOffset="43400.3">8830 4936 0,'-24'0'78,"-1"0"-78,0 0 16,0 0 0,0 0-16,1 0 15,-1 0-15,0 0 32,-25 50-17,50-1 1,-74 51-1,49 24 1,-24 49 0,-1-49-1,50-25 1,0-24 0,0-1-1,0-24 1,0 0-1,0-26 1,0 1 0,25-25 15,0 0 0,-1 0-15,26 0-1,-25 0 1,24 0 0,1 0-1,-25 0 1,0 0 0,24 0-1,-24 0 16,0-25-31</inkml:trace>
  <inkml:trace contextRef="#ctx0" brushRef="#br0" timeOffset="44185.61">9128 4911 0,'0'50'62,"0"0"-62,0 49 16,0-25-16,0-24 15,0 99 1,0-25 0,0-25-1,0 25 1,0-75-1,0-24 1,0 0 62,0 0-62,25-25 31,0 0-47</inkml:trace>
  <inkml:trace contextRef="#ctx0" brushRef="#br0" timeOffset="44838.46">9252 4986 0,'50'0'63,"49"0"-63,0 0 15,0 0 1,1 0-16,73 0 16,1 0-1,-149 0 1</inkml:trace>
  <inkml:trace contextRef="#ctx0" brushRef="#br0" timeOffset="45959.22">9227 5358 0,'50'0'93,"49"25"-77,0-1-16,-49-24 16,49 0-1,-24 0 1,24 0 0</inkml:trace>
  <inkml:trace contextRef="#ctx0" brushRef="#br0" timeOffset="46879.05">9103 5904 0,'25'0'78,"0"0"-62,25 0-16,49 0 15,0 0-15,0-25 16,25 0 0,-74 25-1,99 0 1,-1 0-1,-73 0 1,-50 0 62,0 0-62,-1 0-16,1 0 15,0 0-15</inkml:trace>
  <inkml:trace contextRef="#ctx0" brushRef="#br0" timeOffset="52310.88">25598 7293 0,'-49'0'125,"24"0"-109,0 0-1,0 0-15,1 0 125,-1 0-125,0 0 16,0 24 0,25 1 46,0 0-62,-25-25 16,1 25-16,24 0 15,0-1-15,0 1 16,0 0 15,0 0-31,0 0 47,0-1-47,0 26 16,0-25 15,0 0-15,0 24-1,0-24 1,24-25-16,1 0 16,25 0-1,-1 0 1,1 0-1,-25 0 1,0 0 62,-1 0-62,1 25-16,0 0 15,0-1-15,0 1 32,-1-25 15,1 0-47,-25 25 15,0 49 1,0-24-1,0-25 1,0 25 0,0-1-1,0-24 1,0 0 0,0 0-1,-25-25 32,-24 49-31,24-49-1,-25 0 1,1 0 0,24 50-1,-25-50 1,1 0-1,-1 0 1,25 0-16,1-50 16,-100-74-1,99 99 1,0 25 0,25-24 77,0-1-77</inkml:trace>
  <inkml:trace contextRef="#ctx0" brushRef="#br0" timeOffset="54095.19">25524 7243 0,'25'0'78,"0"0"-62,-1 0-1,1 0-15,0 0 16,0 0-16,0 0 16,-1 0 109,1 50-125,-25-26 15,0 1 1,0 0 15,0 0-31,25-25 63,0 0-48,-25 25-15,0-1 16,0 1 46,0 0-46</inkml:trace>
  <inkml:trace contextRef="#ctx0" brushRef="#br0" timeOffset="82863.28">8930 3473 0,'0'-50'78,"0"0"-62,0-24-16,0 24 16,0 26-1,0-51 1,0 1-16,0 24 15,0-24 1,0 24 0,0 25-1,0-49 1,0-25 0,0-1-1,0-48 1,0-26-1,0 100 1</inkml:trace>
  <inkml:trace contextRef="#ctx0" brushRef="#br0" timeOffset="84143.21">8855 3150 0,'50'0'94,"-1"0"-94,-24 0 16,0 0-16,0 0 15,0 0 1,24 0 0,1 0-1,-25 0 32,0 0-47,-1 0 31,1 0-15,25 0-16,24 0 16,-49 25-1,0-25 1,0 0-1,-25 25 32,0 0-31,0-1-16,0 1 16,0 50 15,-25-26-16,-25-24 1,1 25 0,-26-50-1,26 49 1,-26-49 0,26 0-1,-1 0 1,0 0-1,25 0 32,-24 0-31,24 0 0</inkml:trace>
  <inkml:trace contextRef="#ctx0" brushRef="#br0" timeOffset="85991.33">8830 1910 0,'-74'0'47,"-25"0"-47,-25 0 16,25 0-16,74 25 15,-25-25 1,25 25 0,1-1-16,24 26 15,-50 74 1,25 74-1,-24-24 1,-1 0 0,50-75-1,0 25 1,0 25 0,0 0-1,0-25 1,0-75-1,0 26 17,25-1-17,-25-49 1,49 24 0,-24 51-1,25-75 1,24 24-1,-24-49 1,24 0 0,100 0-1,-1 0 1,51 0 0,-125 0-1,25 0 1,-74 0 15,-1 0-15,-24 0-1,25 0 1,-1-25 0,1-49-1,-1-1 1,26 1-1,-75 0 1,0-26 0,0-98-1,0 74 1,0-50 0,0 75-1,0 25 1,0 24 15,-50-24-15,-24-1-1,24-49 1,1 0 0,-1 50-1,0 24 16,50 25-31,0 1 16,-49 24 0,-26-50-1,-49 50 1,75-50 0,-51 50-1,-24-74 16,50 74-31,24 0 32</inkml:trace>
  <inkml:trace contextRef="#ctx0" brushRef="#br0" timeOffset="89106.34">9674 2753 0,'99'0'78,"0"0"-78,-49 0 16,49 0-16,25 0 15,-25 0-15,125 0 32,-26 0-17,75 0 1,74 0 0,25 0-1,50 0 1,74 0-1,-248 0-15,50 0 16,-50 0 0,-99 0-1,-100 0 1,1 0 31,24 0-32,-24 0 1,173 0 0,-25-49-1,26 24 1,-51 0 0,-24 0-1,-74 25 1,-51 0-16,1 0 140,0 0-140,0 0 47,49 0-47,-24 0 16,49 0-16,25 0 16,25 0-1,-25 0 1,-99 0-1,-25-25 142,0-49-142,-75 24-15,-24-24 16,0 0-16,-50-1 16,-49 26-1,148 24 1</inkml:trace>
  <inkml:trace contextRef="#ctx0" brushRef="#br0" timeOffset="89991.29">15280 2505 0,'24'25'31,"1"0"-15,-25 24-16,0-24 15,0 25 1,0 0 0,0-1-1,-25 26 1,-148 123-1,49-74 1,-50-25 0,125-49-1,-1-50 1,50 25 0,0-1-1</inkml:trace>
  <inkml:trace contextRef="#ctx0" brushRef="#br0" timeOffset="91886.22">9872 3349 0,'25'0'63,"124"0"-48,25 24-15,-26 1 16,-24 25 0,75-25-16,-50 24 15,248 100 1,-1-25-1,-48-25 1,98 75 0,-49 0-1,-99-26 1,-50-98 0,-99 24-1,247 75 1,423 124-1,-497-198 1,398 173 0,-596-199-1,-99 1 1,-1-50 46,1 0-46,-25 25 0,0-1-1,25-24 1,0 0-16,24 0 16,-73 0 312,-76 0-328,1 0 15,0 0 1,49 0-16,-24 0 16,24 0-1,26 0 16,-26 0-31,75 0 141</inkml:trace>
  <inkml:trace contextRef="#ctx0" brushRef="#br0" timeOffset="92640.24">16197 5407 0,'0'-24'47,"0"-1"-31,0 0-16,0 0 15,0 0 1,0-24 0,0 24-16,0 0 15,0-49 17,0-1-17,0 26-15,0-26 31,0 1-15,0-1-16,0 26 16,0-26-1,25-73 1,0 123 0</inkml:trace>
  <inkml:trace contextRef="#ctx0" brushRef="#br0" timeOffset="95975.42">9748 3572 0,'25'0'359,"0"49"-343,74 26-16,50 24 15,-99 0 1,123 75-1,26 24 1,123 100 0,0-25-1,100-25 1,-174-74 0,-49-26-1,-26-73 1,-24 24-1,-74-25-15,73 50 16,26 1 0,-25 23-1,24-24 17,1 0-32,-25 0 31,25 100-16,24-100 1,0 49 0,1-49-1,-26-24 1,100 73 0,75 50-1,197 149 1,150-49-1,-100-50 1,-272-174 0,-299-49-1,-73-50 532,-1 0-547</inkml:trace>
  <inkml:trace contextRef="#ctx0" brushRef="#br0" timeOffset="96879.41">16470 8409 0,'-24'0'93,"-26"0"-77,-49 0-16,-1 0 16,51 0-1,-50 0-15,-174-75 16,50 75 0,148 0-1,-24 0 1,74 0-1</inkml:trace>
  <inkml:trace contextRef="#ctx0" brushRef="#br0" timeOffset="97800.23">16495 8434 0,'0'-25'79,"0"-99"-79,0 25 15,0-50-15,0 25 16,-25 24-16,-24-24 15,49-49 1,0 123 0,0 25-1</inkml:trace>
  <inkml:trace contextRef="#ctx0" brushRef="#br0" timeOffset="105103.37">9723 3845 0,'0'25'110,"25"24"-110,25 26 15,24 24-15,-49-50 16,0-24-16,24 50 16,-49-51-1,0 26 1,25-25 31,0 24-32,25 1 1,-50-25 0,0 24-1,0-73 282,-75-1-281,26 0-16,-1 25 15,25 0-15</inkml:trace>
  <inkml:trace contextRef="#ctx0" brushRef="#br0" timeOffset="106014.23">10294 4762 0</inkml:trace>
  <inkml:trace contextRef="#ctx0" brushRef="#br0" timeOffset="106414.38">10716 5135 0</inkml:trace>
  <inkml:trace contextRef="#ctx0" brushRef="#br0" timeOffset="106726">11013 5482 0</inkml:trace>
  <inkml:trace contextRef="#ctx0" brushRef="#br0" timeOffset="110279.16">10269 4762 0</inkml:trace>
  <inkml:trace contextRef="#ctx0" brushRef="#br0" timeOffset="112030.26">10716 5308 0,'0'-25'94,"0"1"-79,0-1-15,0 0 16,0-25-1,-25 50 173,0 0-172,0 0-1,25 25 220,0 25-220,0-1-15,0 1 16,0-25-1,0-50 95,25 25-79,-25-25-31,0 0 16,0 1 124,0-1-124,25 25 171,0-25-187,-25 0 16,0 0-16,0 1 16,24 24 109,1 0-125</inkml:trace>
  <inkml:trace contextRef="#ctx0" brushRef="#br0" timeOffset="113231.84">11013 5432 0,'0'-25'203,"25"-24"-188,0 24-15,-25 99 94,0-24-94,0-25 0,0 0 16,0-1-1,0 1 1,0 0-16,-25-25 31,25-25 79,-25 25 15,0 0-110,25-25 32,0 1-31,0-1-16,0 0 15,0 0-15,0 0 16</inkml:trace>
  <inkml:trace contextRef="#ctx0" brushRef="#br0" timeOffset="116094.32">11385 5631 0,'-24'24'188,"24"1"-172,0-74 124,0 24-124,0 0-16,0 0 15,-25 50 64,0 0-79,25 24 15,0-24-15,-25 0 16,0 49-16,25-49 15,0 25 1,-24-25 0,-1 0-1,25-50 48,0 0-48,0 0-15,25 25 16,-25-25 156,0 0-156,0 1-16,24-26 15,1 25 1,25 0-1,-75 25 79,25 25-94,-25 25 16,0-25-16,25-75 94,25 50 140,0-25-47,0 0-171,-25 1-16,0-1 16,0 50 77,0-1-61,0 1-32,0-50 78,0 100 16,0-50-94</inkml:trace>
  <inkml:trace contextRef="#ctx0" brushRef="#br0" timeOffset="126654.31">17735 17289 0,'0'-25'140,"0"-49"-140,0 49 16,50-25 0,-25 1-16,-25-26 15,0 1 1,0 49 46,0 0-46,0 0-16,0 1 16,0-1-16,0 0 15,0 0 48,0 0-63,0 1 15,25-1 1,-1 25 0</inkml:trace>
  <inkml:trace contextRef="#ctx0" brushRef="#br0" timeOffset="127920.11">17859 17090 0,'25'0'125,"0"0"-109,0 0 15,0 0-16,-1 0 1,1 0-16,0 0 16,0 0-1,-25 25 1,25 25 0,-1-1-1,-24 1 1,0 49-1,0-49 1,0-25 0,-24-25 93,-1 0-93,0 0-1,0 0-15,0 0 16,1 0-16,-26 0 16,0 0-1,1 0 1,24 0-1,-25-25 1,1 25 0,49-25 109,0 0-110</inkml:trace>
  <inkml:trace contextRef="#ctx0" brushRef="#br0" timeOffset="129573.82">17959 16570 0,'-25'0'63,"0"0"-63,-25 0 15,26 0-15,-1 0 16,0 0 0,0 0-1,-24 24 1,-1 26-1,25 0 1,-24-1 0,24 50-1,-25 1 1,50-51 0,0 1-1,-50-1 16,50 1-15,0-25-16,0 49 16,0-24-1,0-25 1,0 24 0,0 50-1,0-74 1,0 25-1,0 0 1,25-26 0,25-24-1,0 50 1,98-50 0,-24 50 15,-49-50-16,-26 0 1,-24 0 15,0 0-15,0 0 0,74-25-1,-49-25 1,24-24-1,-24-100 1,24 25 0,-49 75-16,-25-25 15,0-25 1,0 24 0,0 26-1,0 24 16,0-24-15,0 0 0,0 24-1,0 25 1,-50-24 0,-74-51-1,25 26 1,74 74-1,-24 0 1,-1 0 0,25 0-1,-24 0 1,24 0 0,0 0 46,0 0-46</inkml:trace>
  <inkml:trace contextRef="#ctx0" brushRef="#br0" timeOffset="131752.57">18554 16520 0,'25'-74'109,"74"-26"-93,25 1-16,25-25 0,-50 25 15,99-100 1,26-24-1,73 0 1,-49 49 0,75-49-1,-75 25 1,0-26 0,-25 76-1,-74-1 16,-25 0-15,25-25 0,-100-24-1,125-100 1,-124 174 0,-1 75-1,26-76 1,-26 26-1,51-50 1,-26 50 0,50-74-1,0-1 1,0 50 0,25-75 15,-75 26-16,1 74 1,-26 24 0,1-49-1,0 75 1,-50-1 0,24 25-1,26-49 1,0 24-1,49-74 1,-50 25 0,51 24-1,-51-49 1,-24 75-16,49-75 16,-49 74 15,0 25-16,-25 1 32,25-1-47,0 0 16,-1 0 0,1 25-1,-25-25 95,25 1-95,0 24-15,0-25 16,24-25-1,-24 50 1,0-25 31,0 1-31,-1-1-1,1 0-15,-25-25 16,-49 50 124,-26 75-124,26-50-16,-1-1 16,-49 26-16,0-50 15,-25 50 1,49-50 0,-24 49-1,74-49 1</inkml:trace>
  <inkml:trace contextRef="#ctx0" brushRef="#br0" timeOffset="132935.29">23713 10542 0,'0'25'187,"0"49"-171,0 75-16,0-25 16,0 0-16,0 25 15,0-75 1,-25-24 0,25-25-1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0T19:44:02.524"/>
    </inkml:context>
    <inkml:brush xml:id="br0">
      <inkml:brushProperty name="width" value="0.05292" units="cm"/>
      <inkml:brushProperty name="height" value="0.05292" units="cm"/>
      <inkml:brushProperty name="color" value="#FF0000"/>
    </inkml:brush>
  </inkml:definitions>
  <inkml:trace contextRef="#ctx0" brushRef="#br0">23763 5779 0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0T19:44:25.429"/>
    </inkml:context>
    <inkml:brush xml:id="br0">
      <inkml:brushProperty name="width" value="0.05292" units="cm"/>
      <inkml:brushProperty name="height" value="0.05292" units="cm"/>
      <inkml:brushProperty name="color" value="#FF0000"/>
    </inkml:brush>
  </inkml:definitions>
  <inkml:trace contextRef="#ctx0" brushRef="#br0">1984 15900 0,'25'0'32,"25"0"-17,-1 0-15,51 0 16,321 0-1,175 0 1,24 0 0,-199 0-1,-247 0-15,148 25 16,-197 24 0,-76-49-1,-24 0 16,25 0-15,98 0 15,26 0-15,-124 0 0,-26 0-1,1 0 48,25 0-48,49 0 1,0 0-16,-49 0 16,-1 0-16,76 0 15,-51 0 1,-49 0 31,0 0-32,24 0 1,26 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0T19:50:14.310"/>
    </inkml:context>
    <inkml:brush xml:id="br0">
      <inkml:brushProperty name="width" value="0.05292" units="cm"/>
      <inkml:brushProperty name="height" value="0.05292" units="cm"/>
      <inkml:brushProperty name="color" value="#FF0000"/>
    </inkml:brush>
  </inkml:definitions>
  <inkml:trace contextRef="#ctx0" brushRef="#br0">19893 14957 0,'-24'50'125,"24"-1"-125,-50 51 15,25-1-15,25 0 16,-25 0-16,1 50 16,24-50 15,0-24-15,0-1-1,0 1 1,0-26-1,0 1 1,24 49 0,26-49-1,0-1 1,-1 1 0,-49-25-1,25-25 63,0 0-78,0 0 16,24 0-16,26-75 16,-26-123-1,26 49 1,-1-49-1,-49 49 1,0 25 0,-1-25-1,-24-25 1,0 100 0,0 24-1,-49 25 32,-1 1-47,-148-51 31,74 75-15,0-49 0,74-1-1,25 0 1</inkml:trace>
  <inkml:trace contextRef="#ctx0" brushRef="#br0" timeOffset="1744.68">31775 15652 0,'0'49'47,"-75"51"-47,51-1 15,24-25-15,0-49 16,-50 25 0,75-26 77,24 1-77,51-25-16,-51 0 16,50 0-16,1 0 15,24-74 1,0 24-1,-75-74 1,1 25 0,-50 49-1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0T19:51:14.766"/>
    </inkml:context>
    <inkml:brush xml:id="br0">
      <inkml:brushProperty name="width" value="0.05292" units="cm"/>
      <inkml:brushProperty name="height" value="0.05292" units="cm"/>
      <inkml:brushProperty name="color" value="#FF0000"/>
    </inkml:brush>
  </inkml:definitions>
  <inkml:trace contextRef="#ctx0" brushRef="#br0">20117 15379 0,'-25'0'32,"0"0"-17,0 0 17,0 0-17,1 0 1,-1 0-16,0 25 15,-74 49 1,0-24 0,49-1-1,50-24 1,0 25 0,-50-1-1,50 75 1,0-74 15,0 0-15,0-1-1,0-24-15,0 49 16,0 1 0,0 24-1,0-74 1,25 24-1,0-24 1,25 25 0,24-25-1,25-25 1,-24 0 0,-26 0-1,150 0 16,-75-75-15,-75 26 0,-24 24-1,25-25 1,-50-24 0,74-25-1,-74 49 1,0 0-1,0 26 17,-74-26-17,-50-74 1,74 50-16,-74-50 16,74 49-1</inkml:trace>
  <inkml:trace contextRef="#ctx0" brushRef="#br0" timeOffset="1903.42">31775 15528 0,'0'25'93,"0"-1"-77,0 1-16,-25 0 16,0-25-16,0 74 15,1 50 1,-51-74 15,75 74-15,0-74-1,0 24 1,0 50 0,0 0-1,50-25 1,-25-99-1,-1 50 1,1-50 0,0 0-1,0 0 1,0 0 0,-1 0-1,76 0 1,24 0 15,-75-25-15,26-24-16,-1-1 15,-24-74 1,49 0 0,-49 74-1,-26-74 1,51 50-1,-75-1 1,0-24 0,0 25-1,0-25 1,0-25 0,0 99-1,-25 25 16,-74-50-15,0 50 0,-50 0-1,-25 0 1,75 0 0,-25 0-1,49 0 1,26 25-1</inkml:trace>
  <inkml:trace contextRef="#ctx0" brushRef="#br0" timeOffset="15627.3">28649 6176 0,'-24'0'0,"-1"0"16,-25 0-16,1 0 15,-75 0 1,49 0 15,-74 0-15,75 0-16,-75 0 16,75 0-1,24 0 1,0 0-1,1 0 1,-26 0 0,-24 25-1,25 0 1,74 0 0,-25-25-1,0 49 1,-24 51-1,24 24 1,0-75 15,25-24-15,0 0 0,0 0-1,0 24 16,0-24-15,0 0 0,0 0 15,0-1-31,0 51 16,174 123-1,24-24 1,50-75-1,-99-24 1,-50-51 0,75-24 15,24 75-15,75-50-1,50 24 1,-125-24-1,-49 0 1,-124-25-16,74 0 16,124 0-1,75 0 1,322 0 0,-149 0-1,-148 0 1,-75-25-1,-149-49 17,-50 49-17,26 0 1,-26 0 0,51-49-1,-26 24 1,-24 1-1,-50-1 1,0 0 0,0 26-1,0-51 1,25 26 0,-1-1-1,-24 0 1,0 1-1,0-1 17,0-49-17,0 24 1,0 26 0,-24 24-1,-51-99 1,-49 0-1,-74-25 1,98 25 0,51 99-1,24 25 1,-74 0 0,-75 0-1,-148 0 1,74 0-1,74 0 17,-49 0-17,-50 0 1,0 0 0,-99 25-1,0 0 1,49-25-1,100 0 1,74 74 0,25-74-1,-49 100 1,123-76 0,-24 1-1,49 0 1,-50-25 31,26 0-32,24 0 1</inkml:trace>
  <inkml:trace contextRef="#ctx0" brushRef="#br0" timeOffset="18271.84">24061 13940 0,'0'25'62,"0"0"-46,-50-25 31,-49 0-47,-1 0 16,-48 0-16,-26 0 15,50 0 1,25 0-16,0 0 15,-174 0 1,74 0 0,1 0-1,-25 0 1,-1 74 0,26-74-1,-25 50 1,-25-25-1,49-25 17,26 0-17,49 49 1,24-49 0,26 0-1,49 25 1,-25 0-1,-24 49 1,-50-24 0,-74 49-1,-26-24 1,-24-26 0,124 26-1,-49-51 1,49 51-1,74-26 17,25-24-17,-49 0 1,49 25 0,-25-1-1,26 26 1,-1-26-1,0-24 1,25 25 15,0-26-15,0 26 0,0-25-16,99 49 15,100-49 1,74 0-1,-25 25 17,-50-26-17,0-24 1,26 0 0,-26 75-1,-49-75 1,0 0-1,24 0 1,100 49 0,-149-49-16,149 0 15,-50 0 1,-24 0 0,-26 0-1,75 0 1,1 0 15,123 0-15,49 0-1,-98 0 1,-174 0 0,-25 0-1,-50 0 1,-49 0 46,0-24-46,-1-1-16,51-25 16,-1-24-1,-24 24 1,-25 25 15,-1 0-15,1 1-1,0-1 1,0 25-16,0-25 16,-25-74-1,0-50 1,0 50-1,0-25 1,0 25 0,0-25-1,-75 0 1,-24-1 0,0 1-1,-25 25 1,25 74 15,-149 1-15,124 24-1,-1-75 1,51 75 0</inkml:trace>
  <inkml:trace contextRef="#ctx0" brushRef="#br0" timeOffset="24128.67">21878 13915 0,'0'0'0,"0"-49"47,74-50-31,1-50-16,-1-50 15,124-297 1,-148 347 0,24 25-1,-74 100 16</inkml:trace>
  <inkml:trace contextRef="#ctx0" brushRef="#br0" timeOffset="25448.33">30411 9079 0,'0'-50'63,"0"0"-48,0-24-15,0-1 16,0-24-16,0 25 15,0-25 1,0 49 0,49-99-1,-49 100 1,0-1 15,0 0-15,25 26 62,0-1-62,-25 0-16,0 0 15,0 0-15,25 1 16,-1 24-1,-73 0 142,-50 0-157,-50 24 15,49 26 1,51-25-16,-26-25 16,51 25-16,24-1 15</inkml:trace>
  <inkml:trace contextRef="#ctx0" brushRef="#br0" timeOffset="25965.01">30535 7987 0,'24'0'31,"1"0"-16,0 0-15,25 25 16,49 124 0,-25 24-1,-74-98 1,0 49 0,0-50-1,0-49 1,0 0-1</inkml:trace>
  <inkml:trace contextRef="#ctx0" brushRef="#br0" timeOffset="27248.74">21828 13990 0,'0'-25'78,"0"0"-78,0-24 16,0-75-16,0 24 16,0 1-16,0-25 15,0-25-15,-25 100 16,1-1-1</inkml:trace>
  <inkml:trace contextRef="#ctx0" brushRef="#br0" timeOffset="27966.22">21679 13990 0,'0'0'0,"0"-25"0,0 0 15,0 0 1,75-24-1,-26-1 1,75-24 0,25 24-1,50 25 1,73-99 0,-23 25-1,-51 0 1,-124 49-1</inkml:trace>
  <inkml:trace contextRef="#ctx0" brushRef="#br0" timeOffset="31328.36">26615 8657 0,'-24'0'62,"-26"0"-62,25 0 16,0 0-16,1 0 16,-26 25-16,-198 99 31,-223 124-15,-50 74-1,198 1 1,249-75-1,49-25 1,25-124-16,0 100 16,-50 24-1,26 0 1,-51 25 0,75 25-1,0-25 1,0 0-1,0-25 1,-25-74 0,1 50 15,-26-51-15,25 1-1,25 99 1,0-124-1,0-99 1,0 25 0,0 24-1,0 25 1,50-24 0,-1-1-1,125-24 1,74-50-1,25-25 1,149-74 15,-224-100-15,-24 50 0,-50-74-1,25-25 1,-1-149-1,26-74 1,0 74 0,-26 50-1,-73 99 1,-50-124 0,-25 124-1,25-100 1,24 200-1,-49-1 1,0 74 0,0 1 15,0-25-15,0 0-1,0-25 1,-49-1-1,24 1 1,0 75 0,25-1-1,-75-24 1,-49 24 0,0-24-1,75 74 1,-26 0-1,51 0 1,-1 0 15,-25 0 1</inkml:trace>
  <inkml:trace contextRef="#ctx0" brushRef="#br0" timeOffset="33752.12">26516 8359 0,'0'-25'47,"0"1"-47,0-1 16,0-25-16,0-24 15,0 24 1,0-24 0,75-100-1,-26 75 1,-24 74-1,-25 0 142,50-24-142,-26 49-15,-24-25 16,25-25-16,0 25 16,-25 1-1,0-26 1,25 25-16,0 25 15,-25-25-15,0 1 16,49-26 0,-24 0-1,25 1 1,-26 49 0,-73 0 155,24 0-155,0 0-16,0 0 16,1 25-16,-51-25 15,50 24 1,-24 1 0</inkml:trace>
  <inkml:trace contextRef="#ctx0" brushRef="#br0" timeOffset="34375.55">26987 7317 0,'0'50'78,"0"0"-78,0 24 15,0-49-15,0 0 16,0-1 0,0 51-1,0 24 1,0-74-1</inkml:trace>
  <inkml:trace contextRef="#ctx0" brushRef="#br0" timeOffset="38767.83">26243 13196 0,'-49'25'16,"-1"0"-16,-24 24 15,24-24-15,-74 74 16,0-49 0,74 49-1,26-49 1,-26-1 15,-24 26-15,-1 24-1,1 25 1,24-99 0,25 24-1,-24 1 1,24-50-1,0 50 1,0-50 0,1 0-1,-1 49 1,0-49 0,0 25-1,0 25 1,25-75 203,0-25-219,0 1 15,50-26-15,-50 50 16,0 1-1,0-26 1,0 0 0,0 26-1</inkml:trace>
  <inkml:trace contextRef="#ctx0" brushRef="#br0" timeOffset="39336.01">25127 14188 0,'75'0'78,"24"0"-62,-50-25-16,26 1 16,-26 24-16,1 0 15,0-50 1,-1 50 0,1 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84BD1-7148-46D6-B8E5-2F7BC9C693B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1E298AF-BE75-4A1D-B18F-F7A34E361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593EF4B-BBF7-494B-9F8B-6C943706B07E}"/>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5" name="Espaço Reservado para Rodapé 4">
            <a:extLst>
              <a:ext uri="{FF2B5EF4-FFF2-40B4-BE49-F238E27FC236}">
                <a16:creationId xmlns:a16="http://schemas.microsoft.com/office/drawing/2014/main" id="{EC715849-94F5-4D66-8ACE-F5123BD317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6D69FA-F482-45B9-A409-1FB0AE61F4DD}"/>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17734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FA896-E7C1-40E5-8223-11573BC8B0D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7FE25B9-CFC4-4817-BDBF-28CBACBBA67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F67F4B-D56E-4B1F-96FD-CA2AAF555F56}"/>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5" name="Espaço Reservado para Rodapé 4">
            <a:extLst>
              <a:ext uri="{FF2B5EF4-FFF2-40B4-BE49-F238E27FC236}">
                <a16:creationId xmlns:a16="http://schemas.microsoft.com/office/drawing/2014/main" id="{C3A14B70-9C3E-4A32-ACB9-97E39D4AFE5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0DB330-E5EC-4938-B8FA-448267837E02}"/>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3082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BDCBE5-7E49-44CA-9A68-21E628A78CB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84C162B-715C-4FC1-8C6E-157F655E11F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078213-453B-4472-A2D3-463DD2781A07}"/>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5" name="Espaço Reservado para Rodapé 4">
            <a:extLst>
              <a:ext uri="{FF2B5EF4-FFF2-40B4-BE49-F238E27FC236}">
                <a16:creationId xmlns:a16="http://schemas.microsoft.com/office/drawing/2014/main" id="{212FE650-BEEB-42CF-AD9E-F474F0BAFA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E76E45-0D6D-45DC-AB5C-FBDB13488A23}"/>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61333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283B6-348D-492D-A051-53D67AC12A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73237DF-16DF-44DA-930E-A872061CD6F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CF2F142-9150-4B3D-B0BC-C8AC0A1971AA}"/>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5" name="Espaço Reservado para Rodapé 4">
            <a:extLst>
              <a:ext uri="{FF2B5EF4-FFF2-40B4-BE49-F238E27FC236}">
                <a16:creationId xmlns:a16="http://schemas.microsoft.com/office/drawing/2014/main" id="{33A622F3-DF9A-4BEB-A808-73A3A5A5F29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35504D-B10C-4F0F-B72C-FBB1FA4130E8}"/>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147338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01FE3-22CD-4617-9E18-63DDB9A43A3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6584D7F-3D1C-44F4-AC6A-BD708345F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82385DE-15F3-4CDA-BE91-1A5B5391AC5C}"/>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5" name="Espaço Reservado para Rodapé 4">
            <a:extLst>
              <a:ext uri="{FF2B5EF4-FFF2-40B4-BE49-F238E27FC236}">
                <a16:creationId xmlns:a16="http://schemas.microsoft.com/office/drawing/2014/main" id="{9F3B9BE8-8984-4A1F-A118-91C83B85C3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CCE102-AA16-417A-B28B-992CF97E6DEC}"/>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64225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67898-CD86-48A9-BAA4-5ECE5C58EBD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0284333-45DF-4ACB-AA3E-A1FB3DC6A51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49BB326-7FC2-4EF4-B8BD-CF6AC64F77A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B5FF35E-705D-422F-B9C7-3A779EB077EE}"/>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6" name="Espaço Reservado para Rodapé 5">
            <a:extLst>
              <a:ext uri="{FF2B5EF4-FFF2-40B4-BE49-F238E27FC236}">
                <a16:creationId xmlns:a16="http://schemas.microsoft.com/office/drawing/2014/main" id="{DD6493CB-1831-4393-970D-D7BFAFDC01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83927C-898A-4A1A-B83B-A55878FE2BD9}"/>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5610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AD227-3499-4C18-B0FA-03BF330819C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5E706C4-03BF-4DFC-93C9-435D08E88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4598F76-ECF3-42F6-8202-87A6225EC4D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B166260-4EF6-403A-9EB9-1FCE2C0B9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637F688-9B9B-4FC4-9BDF-B3CAD9F2191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633B8D2-4083-4F57-A331-37BC48DEF15A}"/>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8" name="Espaço Reservado para Rodapé 7">
            <a:extLst>
              <a:ext uri="{FF2B5EF4-FFF2-40B4-BE49-F238E27FC236}">
                <a16:creationId xmlns:a16="http://schemas.microsoft.com/office/drawing/2014/main" id="{3257E0E5-3D47-42AE-9518-ACB8FCBFE7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16E6A71-9918-4F04-84C4-4178D505BE45}"/>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99962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4965C-AA38-4F16-B644-CF37419A6B1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8C3D2F2-49EB-487E-82B0-E11C13ACE7BE}"/>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4" name="Espaço Reservado para Rodapé 3">
            <a:extLst>
              <a:ext uri="{FF2B5EF4-FFF2-40B4-BE49-F238E27FC236}">
                <a16:creationId xmlns:a16="http://schemas.microsoft.com/office/drawing/2014/main" id="{A7E4B511-1A58-4336-BD09-8382CB0D641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3B1F6F6-9CEA-4A2A-B275-ABB99D35C471}"/>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7646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471C056-7B43-4148-A185-8E434D779C00}"/>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3" name="Espaço Reservado para Rodapé 2">
            <a:extLst>
              <a:ext uri="{FF2B5EF4-FFF2-40B4-BE49-F238E27FC236}">
                <a16:creationId xmlns:a16="http://schemas.microsoft.com/office/drawing/2014/main" id="{F3D6E8BE-DED1-45C8-97CA-03FB7CFAFEA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9894C42-FCFB-4E49-9149-8DB3DEDFD909}"/>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2734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F93F8-4D87-411D-86C4-3DB3196D07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F96973A-91B0-40C5-ABE8-9C4332B34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201762A-54C8-47AF-88B5-F4980ECCA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50B7A9E-710C-44B5-81A1-4F1C75577E05}"/>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6" name="Espaço Reservado para Rodapé 5">
            <a:extLst>
              <a:ext uri="{FF2B5EF4-FFF2-40B4-BE49-F238E27FC236}">
                <a16:creationId xmlns:a16="http://schemas.microsoft.com/office/drawing/2014/main" id="{D975A4BC-413D-4101-8D72-3EA43BDCFE6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D4CC791-B2AA-4B93-A8A2-BBB5DFED975B}"/>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23520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4BDBA-AEBB-45C3-B524-12BA7D60818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14FDFA4-FB40-4EE3-8148-FB8F255D8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4F6564D-5604-413B-B04B-D21DC2112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311AC12-20FB-48D2-BA0E-4284376F0F0D}"/>
              </a:ext>
            </a:extLst>
          </p:cNvPr>
          <p:cNvSpPr>
            <a:spLocks noGrp="1"/>
          </p:cNvSpPr>
          <p:nvPr>
            <p:ph type="dt" sz="half" idx="10"/>
          </p:nvPr>
        </p:nvSpPr>
        <p:spPr/>
        <p:txBody>
          <a:bodyPr/>
          <a:lstStyle/>
          <a:p>
            <a:fld id="{A8EDC65B-2734-4A88-9942-6F778C5C54A3}" type="datetimeFigureOut">
              <a:rPr lang="pt-BR" smtClean="0"/>
              <a:t>20/06/2021</a:t>
            </a:fld>
            <a:endParaRPr lang="pt-BR"/>
          </a:p>
        </p:txBody>
      </p:sp>
      <p:sp>
        <p:nvSpPr>
          <p:cNvPr id="6" name="Espaço Reservado para Rodapé 5">
            <a:extLst>
              <a:ext uri="{FF2B5EF4-FFF2-40B4-BE49-F238E27FC236}">
                <a16:creationId xmlns:a16="http://schemas.microsoft.com/office/drawing/2014/main" id="{CF32FDCA-A578-4971-A4F4-99C5FAA9CBC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0BFFF0-84D3-40D0-B9BA-69D624C20AA2}"/>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4543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5EC8E54-F178-4A5F-A599-119935838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C8B809-94DF-4F67-BA17-BBF4417E7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7EF1C1-F8D2-47AE-B9FA-1B60BD216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DC65B-2734-4A88-9942-6F778C5C54A3}" type="datetimeFigureOut">
              <a:rPr lang="pt-BR" smtClean="0"/>
              <a:t>20/06/2021</a:t>
            </a:fld>
            <a:endParaRPr lang="pt-BR"/>
          </a:p>
        </p:txBody>
      </p:sp>
      <p:sp>
        <p:nvSpPr>
          <p:cNvPr id="5" name="Espaço Reservado para Rodapé 4">
            <a:extLst>
              <a:ext uri="{FF2B5EF4-FFF2-40B4-BE49-F238E27FC236}">
                <a16:creationId xmlns:a16="http://schemas.microsoft.com/office/drawing/2014/main" id="{41624AB0-CED9-4224-A6A0-4F411619F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83094BA-493F-4D60-A6C2-EAEDB3E4A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4B0A4-DD2F-42F7-A6F4-78B2866773CE}" type="slidenum">
              <a:rPr lang="pt-BR" smtClean="0"/>
              <a:t>‹nº›</a:t>
            </a:fld>
            <a:endParaRPr lang="pt-BR"/>
          </a:p>
        </p:txBody>
      </p:sp>
    </p:spTree>
    <p:extLst>
      <p:ext uri="{BB962C8B-B14F-4D97-AF65-F5344CB8AC3E}">
        <p14:creationId xmlns:p14="http://schemas.microsoft.com/office/powerpoint/2010/main" val="170877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928022" y="2335899"/>
            <a:ext cx="10335956" cy="2328002"/>
          </a:xfrm>
        </p:spPr>
        <p:txBody>
          <a:bodyPr anchor="ctr">
            <a:normAutofit/>
          </a:bodyPr>
          <a:lstStyle/>
          <a:p>
            <a:r>
              <a:rPr lang="pt-BR" sz="4800" dirty="0">
                <a:solidFill>
                  <a:srgbClr val="FFFF00"/>
                </a:solidFill>
                <a:latin typeface="Cambria" panose="02040503050406030204" pitchFamily="18" charset="0"/>
                <a:ea typeface="Cambria" panose="02040503050406030204" pitchFamily="18" charset="0"/>
              </a:rPr>
              <a:t>AULA 4: Perceptron de Multicamadas (MLP)</a:t>
            </a:r>
          </a:p>
        </p:txBody>
      </p:sp>
      <p:sp>
        <p:nvSpPr>
          <p:cNvPr id="3" name="Subtítulo 2"/>
          <p:cNvSpPr>
            <a:spLocks noGrp="1"/>
          </p:cNvSpPr>
          <p:nvPr>
            <p:ph type="subTitle" idx="1"/>
          </p:nvPr>
        </p:nvSpPr>
        <p:spPr>
          <a:xfrm>
            <a:off x="1453551" y="365940"/>
            <a:ext cx="9284898" cy="1969959"/>
          </a:xfrm>
        </p:spPr>
        <p:txBody>
          <a:bodyPr>
            <a:normAutofit/>
          </a:bodyPr>
          <a:lstStyle/>
          <a:p>
            <a:r>
              <a:rPr lang="pt-BR" dirty="0">
                <a:solidFill>
                  <a:srgbClr val="FFFF00"/>
                </a:solidFill>
                <a:latin typeface="Cambria" panose="02040503050406030204" pitchFamily="18" charset="0"/>
                <a:ea typeface="Cambria" panose="02040503050406030204" pitchFamily="18" charset="0"/>
              </a:rPr>
              <a:t>UNIVERSIDADE FEDERAL DO PIAUÍ (UFPI)</a:t>
            </a:r>
          </a:p>
          <a:p>
            <a:r>
              <a:rPr lang="pt-BR" dirty="0">
                <a:solidFill>
                  <a:srgbClr val="FFFF00"/>
                </a:solidFill>
                <a:latin typeface="Cambria" panose="02040503050406030204" pitchFamily="18" charset="0"/>
                <a:ea typeface="Cambria" panose="02040503050406030204" pitchFamily="18" charset="0"/>
              </a:rPr>
              <a:t>CURSO DE ENGENHARIA ELÉTRICA</a:t>
            </a:r>
          </a:p>
          <a:p>
            <a:r>
              <a:rPr lang="pt-BR" dirty="0">
                <a:solidFill>
                  <a:srgbClr val="FFFF00"/>
                </a:solidFill>
                <a:latin typeface="Cambria" panose="02040503050406030204" pitchFamily="18" charset="0"/>
                <a:ea typeface="Cambria" panose="02040503050406030204" pitchFamily="18" charset="0"/>
              </a:rPr>
              <a:t>LIGA ACADÊMICA DE SISTEMAS INTELIGENTES (LASI)</a:t>
            </a:r>
          </a:p>
          <a:p>
            <a:r>
              <a:rPr lang="pt-BR" dirty="0">
                <a:solidFill>
                  <a:srgbClr val="FFFF00"/>
                </a:solidFill>
                <a:latin typeface="Cambria" panose="02040503050406030204" pitchFamily="18" charset="0"/>
                <a:ea typeface="Cambria" panose="02040503050406030204" pitchFamily="18" charset="0"/>
              </a:rPr>
              <a:t>CURSO DE MATLAB: MÓDULO AVANÇADO</a:t>
            </a:r>
            <a:endParaRPr lang="pt-BR" sz="2000" dirty="0">
              <a:solidFill>
                <a:srgbClr val="FFFF00"/>
              </a:solidFill>
              <a:latin typeface="Cambria" panose="02040503050406030204" pitchFamily="18" charset="0"/>
              <a:ea typeface="Cambria" panose="02040503050406030204" pitchFamily="18"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 y="409654"/>
            <a:ext cx="1972386" cy="1354372"/>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045" y="4874527"/>
            <a:ext cx="2988339" cy="1056986"/>
          </a:xfrm>
          <a:prstGeom prst="rect">
            <a:avLst/>
          </a:prstGeom>
          <a:solidFill>
            <a:schemeClr val="bg1"/>
          </a:solidFill>
        </p:spPr>
      </p:pic>
      <p:sp>
        <p:nvSpPr>
          <p:cNvPr id="9" name="CaixaDeTexto 8"/>
          <p:cNvSpPr txBox="1"/>
          <p:nvPr/>
        </p:nvSpPr>
        <p:spPr>
          <a:xfrm>
            <a:off x="245642" y="6142139"/>
            <a:ext cx="7488012" cy="523220"/>
          </a:xfrm>
          <a:prstGeom prst="rect">
            <a:avLst/>
          </a:prstGeom>
          <a:noFill/>
        </p:spPr>
        <p:txBody>
          <a:bodyPr wrap="square" rtlCol="0">
            <a:spAutoFit/>
          </a:bodyPr>
          <a:lstStyle/>
          <a:p>
            <a:r>
              <a:rPr lang="pt-BR" sz="2800" dirty="0">
                <a:solidFill>
                  <a:srgbClr val="FFFF00"/>
                </a:solidFill>
                <a:latin typeface="Cambria" panose="02040503050406030204" pitchFamily="18" charset="0"/>
                <a:ea typeface="Cambria" panose="02040503050406030204" pitchFamily="18" charset="0"/>
              </a:rPr>
              <a:t>Membro ligante: Lucas Lemos</a:t>
            </a:r>
          </a:p>
        </p:txBody>
      </p:sp>
    </p:spTree>
    <p:extLst>
      <p:ext uri="{BB962C8B-B14F-4D97-AF65-F5344CB8AC3E}">
        <p14:creationId xmlns:p14="http://schemas.microsoft.com/office/powerpoint/2010/main" val="297956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453188C-FDE1-46AE-8E02-6D0458D2905C}"/>
              </a:ext>
            </a:extLst>
          </p:cNvPr>
          <p:cNvPicPr>
            <a:picLocks noChangeAspect="1"/>
          </p:cNvPicPr>
          <p:nvPr/>
        </p:nvPicPr>
        <p:blipFill>
          <a:blip r:embed="rId2"/>
          <a:stretch>
            <a:fillRect/>
          </a:stretch>
        </p:blipFill>
        <p:spPr>
          <a:xfrm>
            <a:off x="1420001" y="381460"/>
            <a:ext cx="9351997" cy="5907373"/>
          </a:xfrm>
          <a:prstGeom prst="rect">
            <a:avLst/>
          </a:prstGeom>
        </p:spPr>
      </p:pic>
      <p:sp>
        <p:nvSpPr>
          <p:cNvPr id="12" name="CaixaDeTexto 11">
            <a:extLst>
              <a:ext uri="{FF2B5EF4-FFF2-40B4-BE49-F238E27FC236}">
                <a16:creationId xmlns:a16="http://schemas.microsoft.com/office/drawing/2014/main" id="{68802596-F6C8-4D77-94DB-4CD3C22DB126}"/>
              </a:ext>
            </a:extLst>
          </p:cNvPr>
          <p:cNvSpPr txBox="1"/>
          <p:nvPr/>
        </p:nvSpPr>
        <p:spPr>
          <a:xfrm>
            <a:off x="2480094" y="6476540"/>
            <a:ext cx="7231810" cy="369332"/>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Fonte:https://www.wikiwand.com /</a:t>
            </a:r>
            <a:r>
              <a:rPr lang="pt-BR" sz="1800" dirty="0" err="1">
                <a:solidFill>
                  <a:srgbClr val="FFFF00"/>
                </a:solidFill>
                <a:latin typeface="Cambria" panose="02040503050406030204" pitchFamily="18" charset="0"/>
                <a:ea typeface="Cambria" panose="02040503050406030204" pitchFamily="18" charset="0"/>
              </a:rPr>
              <a:t>pt</a:t>
            </a:r>
            <a:r>
              <a:rPr lang="pt-BR" sz="1800" dirty="0">
                <a:solidFill>
                  <a:srgbClr val="FFFF00"/>
                </a:solidFill>
                <a:latin typeface="Cambria" panose="02040503050406030204" pitchFamily="18" charset="0"/>
                <a:ea typeface="Cambria" panose="02040503050406030204" pitchFamily="18" charset="0"/>
              </a:rPr>
              <a:t>/Rede_neural_artificial</a:t>
            </a:r>
          </a:p>
        </p:txBody>
      </p:sp>
      <mc:AlternateContent xmlns:mc="http://schemas.openxmlformats.org/markup-compatibility/2006">
        <mc:Choice xmlns:p14="http://schemas.microsoft.com/office/powerpoint/2010/main" Requires="p14">
          <p:contentPart p14:bwMode="auto" r:id="rId3">
            <p14:nvContentPartPr>
              <p14:cNvPr id="2" name="Tinta 1">
                <a:extLst>
                  <a:ext uri="{FF2B5EF4-FFF2-40B4-BE49-F238E27FC236}">
                    <a16:creationId xmlns:a16="http://schemas.microsoft.com/office/drawing/2014/main" id="{A2D6E422-D826-4AB1-B949-295001044460}"/>
                  </a:ext>
                </a:extLst>
              </p14:cNvPr>
              <p14:cNvContentPartPr/>
              <p14:nvPr/>
            </p14:nvContentPartPr>
            <p14:xfrm>
              <a:off x="2928960" y="401760"/>
              <a:ext cx="6358320" cy="5974560"/>
            </p14:xfrm>
          </p:contentPart>
        </mc:Choice>
        <mc:Fallback>
          <p:pic>
            <p:nvPicPr>
              <p:cNvPr id="2" name="Tinta 1">
                <a:extLst>
                  <a:ext uri="{FF2B5EF4-FFF2-40B4-BE49-F238E27FC236}">
                    <a16:creationId xmlns:a16="http://schemas.microsoft.com/office/drawing/2014/main" id="{A2D6E422-D826-4AB1-B949-295001044460}"/>
                  </a:ext>
                </a:extLst>
              </p:cNvPr>
              <p:cNvPicPr/>
              <p:nvPr/>
            </p:nvPicPr>
            <p:blipFill>
              <a:blip r:embed="rId4"/>
              <a:stretch>
                <a:fillRect/>
              </a:stretch>
            </p:blipFill>
            <p:spPr>
              <a:xfrm>
                <a:off x="2919600" y="392400"/>
                <a:ext cx="6377040" cy="5993280"/>
              </a:xfrm>
              <a:prstGeom prst="rect">
                <a:avLst/>
              </a:prstGeom>
            </p:spPr>
          </p:pic>
        </mc:Fallback>
      </mc:AlternateContent>
    </p:spTree>
    <p:extLst>
      <p:ext uri="{BB962C8B-B14F-4D97-AF65-F5344CB8AC3E}">
        <p14:creationId xmlns:p14="http://schemas.microsoft.com/office/powerpoint/2010/main" val="252445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391886" y="1979177"/>
            <a:ext cx="5019869" cy="3785652"/>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Tipicamente para uma MLP existir, são precisas 3 camadas: A Camada de Entrada, a Camada de Saída e uma ou mais Camadas Ocultas.</a:t>
            </a:r>
          </a:p>
          <a:p>
            <a:pPr algn="just"/>
            <a:endParaRPr lang="pt-BR" sz="2400" dirty="0">
              <a:solidFill>
                <a:srgbClr val="FFFF00"/>
              </a:solidFill>
              <a:latin typeface="Cambria" panose="02040503050406030204" pitchFamily="18" charset="0"/>
              <a:ea typeface="Cambria" panose="02040503050406030204" pitchFamily="18" charset="0"/>
            </a:endParaRP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Contudo, a Camada de Entrada costuma não ser contabilizada, pois costuma ser apenas as entradas do sistema.</a:t>
            </a:r>
          </a:p>
        </p:txBody>
      </p:sp>
      <p:pic>
        <p:nvPicPr>
          <p:cNvPr id="8" name="Imagem 7">
            <a:extLst>
              <a:ext uri="{FF2B5EF4-FFF2-40B4-BE49-F238E27FC236}">
                <a16:creationId xmlns:a16="http://schemas.microsoft.com/office/drawing/2014/main" id="{9453188C-FDE1-46AE-8E02-6D0458D2905C}"/>
              </a:ext>
            </a:extLst>
          </p:cNvPr>
          <p:cNvPicPr>
            <a:picLocks noChangeAspect="1"/>
          </p:cNvPicPr>
          <p:nvPr/>
        </p:nvPicPr>
        <p:blipFill>
          <a:blip r:embed="rId3"/>
          <a:stretch>
            <a:fillRect/>
          </a:stretch>
        </p:blipFill>
        <p:spPr>
          <a:xfrm>
            <a:off x="5631414" y="1979177"/>
            <a:ext cx="5979756" cy="4031029"/>
          </a:xfrm>
          <a:prstGeom prst="rect">
            <a:avLst/>
          </a:prstGeom>
        </p:spPr>
      </p:pic>
      <p:sp>
        <p:nvSpPr>
          <p:cNvPr id="12" name="CaixaDeTexto 11">
            <a:extLst>
              <a:ext uri="{FF2B5EF4-FFF2-40B4-BE49-F238E27FC236}">
                <a16:creationId xmlns:a16="http://schemas.microsoft.com/office/drawing/2014/main" id="{68802596-F6C8-4D77-94DB-4CD3C22DB126}"/>
              </a:ext>
            </a:extLst>
          </p:cNvPr>
          <p:cNvSpPr txBox="1"/>
          <p:nvPr/>
        </p:nvSpPr>
        <p:spPr>
          <a:xfrm>
            <a:off x="6610934" y="6057216"/>
            <a:ext cx="4020715"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Fonte:https://www.wikiwand.com /</a:t>
            </a:r>
            <a:r>
              <a:rPr lang="pt-BR" sz="1800" dirty="0" err="1">
                <a:solidFill>
                  <a:srgbClr val="FFFF00"/>
                </a:solidFill>
                <a:latin typeface="Cambria" panose="02040503050406030204" pitchFamily="18" charset="0"/>
                <a:ea typeface="Cambria" panose="02040503050406030204" pitchFamily="18" charset="0"/>
              </a:rPr>
              <a:t>pt</a:t>
            </a:r>
            <a:r>
              <a:rPr lang="pt-BR" sz="1800" dirty="0">
                <a:solidFill>
                  <a:srgbClr val="FFFF00"/>
                </a:solidFill>
                <a:latin typeface="Cambria" panose="02040503050406030204" pitchFamily="18" charset="0"/>
                <a:ea typeface="Cambria" panose="02040503050406030204" pitchFamily="18" charset="0"/>
              </a:rPr>
              <a:t>/Rede_neural_artificial</a:t>
            </a:r>
          </a:p>
        </p:txBody>
      </p:sp>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4B8F6F50-BD6F-454A-BF39-875BFC584D38}"/>
                  </a:ext>
                </a:extLst>
              </p14:cNvPr>
              <p14:cNvContentPartPr/>
              <p14:nvPr/>
            </p14:nvContentPartPr>
            <p14:xfrm>
              <a:off x="8554680" y="2080440"/>
              <a:ext cx="360" cy="360"/>
            </p14:xfrm>
          </p:contentPart>
        </mc:Choice>
        <mc:Fallback>
          <p:pic>
            <p:nvPicPr>
              <p:cNvPr id="3" name="Tinta 2">
                <a:extLst>
                  <a:ext uri="{FF2B5EF4-FFF2-40B4-BE49-F238E27FC236}">
                    <a16:creationId xmlns:a16="http://schemas.microsoft.com/office/drawing/2014/main" id="{4B8F6F50-BD6F-454A-BF39-875BFC584D38}"/>
                  </a:ext>
                </a:extLst>
              </p:cNvPr>
              <p:cNvPicPr/>
              <p:nvPr/>
            </p:nvPicPr>
            <p:blipFill>
              <a:blip r:embed="rId5"/>
              <a:stretch>
                <a:fillRect/>
              </a:stretch>
            </p:blipFill>
            <p:spPr>
              <a:xfrm>
                <a:off x="8545320" y="2071080"/>
                <a:ext cx="19080" cy="19080"/>
              </a:xfrm>
              <a:prstGeom prst="rect">
                <a:avLst/>
              </a:prstGeom>
            </p:spPr>
          </p:pic>
        </mc:Fallback>
      </mc:AlternateContent>
    </p:spTree>
    <p:extLst>
      <p:ext uri="{BB962C8B-B14F-4D97-AF65-F5344CB8AC3E}">
        <p14:creationId xmlns:p14="http://schemas.microsoft.com/office/powerpoint/2010/main" val="107357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391886" y="1679306"/>
            <a:ext cx="11367298" cy="4893647"/>
          </a:xfrm>
          <a:prstGeom prst="rect">
            <a:avLst/>
          </a:prstGeom>
          <a:noFill/>
        </p:spPr>
        <p:txBody>
          <a:bodyPr wrap="square">
            <a:spAutoFit/>
          </a:bodyPr>
          <a:lstStyle/>
          <a:p>
            <a:pPr marL="342900" indent="-342900" algn="just">
              <a:buFont typeface="Arial" panose="020B0604020202020204" pitchFamily="34" charset="0"/>
              <a:buChar char="•"/>
            </a:pPr>
            <a:r>
              <a:rPr lang="pt-BR" sz="2400" dirty="0">
                <a:solidFill>
                  <a:srgbClr val="FFFF00"/>
                </a:solidFill>
                <a:latin typeface="Cambria" panose="02040503050406030204" pitchFamily="18" charset="0"/>
                <a:ea typeface="Cambria" panose="02040503050406030204" pitchFamily="18" charset="0"/>
              </a:rPr>
              <a:t>Villiers &amp; </a:t>
            </a:r>
            <a:r>
              <a:rPr lang="pt-BR" sz="2400" dirty="0" err="1">
                <a:solidFill>
                  <a:srgbClr val="FFFF00"/>
                </a:solidFill>
                <a:latin typeface="Cambria" panose="02040503050406030204" pitchFamily="18" charset="0"/>
                <a:ea typeface="Cambria" panose="02040503050406030204" pitchFamily="18" charset="0"/>
              </a:rPr>
              <a:t>Barnard</a:t>
            </a:r>
            <a:r>
              <a:rPr lang="pt-BR" sz="2400" dirty="0">
                <a:solidFill>
                  <a:srgbClr val="FFFF00"/>
                </a:solidFill>
                <a:latin typeface="Cambria" panose="02040503050406030204" pitchFamily="18" charset="0"/>
                <a:ea typeface="Cambria" panose="02040503050406030204" pitchFamily="18" charset="0"/>
              </a:rPr>
              <a:t> (1992) mostram que não há diferença estatística significante entre redes com 1 ou 2 camadas escondidas quando treinadas de forma adequada.</a:t>
            </a:r>
          </a:p>
          <a:p>
            <a:pPr algn="just"/>
            <a:endParaRPr lang="pt-BR" sz="2400" dirty="0">
              <a:solidFill>
                <a:srgbClr val="FFFF0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pt-BR" sz="2400" dirty="0" err="1">
                <a:solidFill>
                  <a:srgbClr val="FFFF00"/>
                </a:solidFill>
                <a:latin typeface="Cambria" panose="02040503050406030204" pitchFamily="18" charset="0"/>
                <a:ea typeface="Cambria" panose="02040503050406030204" pitchFamily="18" charset="0"/>
              </a:rPr>
              <a:t>Haykin</a:t>
            </a:r>
            <a:r>
              <a:rPr lang="pt-BR" sz="2400" dirty="0">
                <a:solidFill>
                  <a:srgbClr val="FFFF00"/>
                </a:solidFill>
                <a:latin typeface="Cambria" panose="02040503050406030204" pitchFamily="18" charset="0"/>
                <a:ea typeface="Cambria" panose="02040503050406030204" pitchFamily="18" charset="0"/>
              </a:rPr>
              <a:t> (2002) recomenda não usar muitas camadas, pois os pesos das camadas iniciais serão treinados mais lentamente.</a:t>
            </a:r>
          </a:p>
          <a:p>
            <a:pPr algn="just"/>
            <a:endParaRPr lang="pt-BR" sz="2400" dirty="0">
              <a:solidFill>
                <a:srgbClr val="FFFF0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pt-BR" sz="2400" dirty="0">
                <a:solidFill>
                  <a:srgbClr val="FFFF00"/>
                </a:solidFill>
                <a:latin typeface="Cambria" panose="02040503050406030204" pitchFamily="18" charset="0"/>
                <a:ea typeface="Cambria" panose="02040503050406030204" pitchFamily="18" charset="0"/>
              </a:rPr>
              <a:t>Curry &amp; Morgan (2006) concluíram em estudos experimentas que incorporar mais camadas escondidas à MLP adiciona graus de liberdade, o que pode promover melhor generalização.</a:t>
            </a:r>
          </a:p>
          <a:p>
            <a:pPr algn="just"/>
            <a:endParaRPr lang="pt-BR" sz="2400" dirty="0">
              <a:solidFill>
                <a:srgbClr val="FFFF0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pt-BR" sz="2400" dirty="0">
                <a:solidFill>
                  <a:srgbClr val="FFFF00"/>
                </a:solidFill>
                <a:latin typeface="Cambria" panose="02040503050406030204" pitchFamily="18" charset="0"/>
                <a:ea typeface="Cambria" panose="02040503050406030204" pitchFamily="18" charset="0"/>
              </a:rPr>
              <a:t>Menezes Jr. (2006) mostra que em problemas de predição de séries temporais, somente redes com 2 camadas escondidas conseguem capturar padrões complexos em séries caóticas.</a:t>
            </a:r>
          </a:p>
        </p:txBody>
      </p:sp>
      <mc:AlternateContent xmlns:mc="http://schemas.openxmlformats.org/markup-compatibility/2006">
        <mc:Choice xmlns:p14="http://schemas.microsoft.com/office/powerpoint/2010/main" Requires="p14">
          <p:contentPart p14:bwMode="auto" r:id="rId3">
            <p14:nvContentPartPr>
              <p14:cNvPr id="3" name="Tinta 2">
                <a:extLst>
                  <a:ext uri="{FF2B5EF4-FFF2-40B4-BE49-F238E27FC236}">
                    <a16:creationId xmlns:a16="http://schemas.microsoft.com/office/drawing/2014/main" id="{70D5C066-635E-49E4-BFFA-4E37742D77BF}"/>
                  </a:ext>
                </a:extLst>
              </p14:cNvPr>
              <p14:cNvContentPartPr/>
              <p14:nvPr/>
            </p14:nvContentPartPr>
            <p14:xfrm>
              <a:off x="714240" y="5724000"/>
              <a:ext cx="1500840" cy="27000"/>
            </p14:xfrm>
          </p:contentPart>
        </mc:Choice>
        <mc:Fallback>
          <p:pic>
            <p:nvPicPr>
              <p:cNvPr id="3" name="Tinta 2">
                <a:extLst>
                  <a:ext uri="{FF2B5EF4-FFF2-40B4-BE49-F238E27FC236}">
                    <a16:creationId xmlns:a16="http://schemas.microsoft.com/office/drawing/2014/main" id="{70D5C066-635E-49E4-BFFA-4E37742D77BF}"/>
                  </a:ext>
                </a:extLst>
              </p:cNvPr>
              <p:cNvPicPr/>
              <p:nvPr/>
            </p:nvPicPr>
            <p:blipFill>
              <a:blip r:embed="rId4"/>
              <a:stretch>
                <a:fillRect/>
              </a:stretch>
            </p:blipFill>
            <p:spPr>
              <a:xfrm>
                <a:off x="704880" y="5714640"/>
                <a:ext cx="1519560" cy="45720"/>
              </a:xfrm>
              <a:prstGeom prst="rect">
                <a:avLst/>
              </a:prstGeom>
            </p:spPr>
          </p:pic>
        </mc:Fallback>
      </mc:AlternateContent>
    </p:spTree>
    <p:extLst>
      <p:ext uri="{BB962C8B-B14F-4D97-AF65-F5344CB8AC3E}">
        <p14:creationId xmlns:p14="http://schemas.microsoft.com/office/powerpoint/2010/main" val="35050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391886" y="1679307"/>
            <a:ext cx="5021362" cy="3416320"/>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Estudos indicam que o desempenho com o número mínimo de Camadas (2) é simular ao desempenho com um número maior de camadas.</a:t>
            </a:r>
          </a:p>
          <a:p>
            <a:pPr algn="just"/>
            <a:endParaRPr lang="pt-BR" sz="2400" dirty="0">
              <a:solidFill>
                <a:srgbClr val="FFFF00"/>
              </a:solidFill>
              <a:latin typeface="Cambria" panose="02040503050406030204" pitchFamily="18" charset="0"/>
              <a:ea typeface="Cambria" panose="02040503050406030204" pitchFamily="18" charset="0"/>
            </a:endParaRP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Logo, é melhor manter o custo computacional baixo para aplicações gerais. (Navalha de Okkam) </a:t>
            </a:r>
          </a:p>
        </p:txBody>
      </p:sp>
      <p:pic>
        <p:nvPicPr>
          <p:cNvPr id="8" name="Imagem 7">
            <a:extLst>
              <a:ext uri="{FF2B5EF4-FFF2-40B4-BE49-F238E27FC236}">
                <a16:creationId xmlns:a16="http://schemas.microsoft.com/office/drawing/2014/main" id="{9453188C-FDE1-46AE-8E02-6D0458D2905C}"/>
              </a:ext>
            </a:extLst>
          </p:cNvPr>
          <p:cNvPicPr>
            <a:picLocks noChangeAspect="1"/>
          </p:cNvPicPr>
          <p:nvPr/>
        </p:nvPicPr>
        <p:blipFill>
          <a:blip r:embed="rId3"/>
          <a:stretch>
            <a:fillRect/>
          </a:stretch>
        </p:blipFill>
        <p:spPr>
          <a:xfrm>
            <a:off x="5631414" y="1883664"/>
            <a:ext cx="5979756" cy="4126543"/>
          </a:xfrm>
          <a:prstGeom prst="rect">
            <a:avLst/>
          </a:prstGeom>
        </p:spPr>
      </p:pic>
      <p:sp>
        <p:nvSpPr>
          <p:cNvPr id="12" name="CaixaDeTexto 11">
            <a:extLst>
              <a:ext uri="{FF2B5EF4-FFF2-40B4-BE49-F238E27FC236}">
                <a16:creationId xmlns:a16="http://schemas.microsoft.com/office/drawing/2014/main" id="{68802596-F6C8-4D77-94DB-4CD3C22DB126}"/>
              </a:ext>
            </a:extLst>
          </p:cNvPr>
          <p:cNvSpPr txBox="1"/>
          <p:nvPr/>
        </p:nvSpPr>
        <p:spPr>
          <a:xfrm>
            <a:off x="6610934" y="6057216"/>
            <a:ext cx="4020715"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Fonte:https://www.wikiwand.com /</a:t>
            </a:r>
            <a:r>
              <a:rPr lang="pt-BR" sz="1800" dirty="0" err="1">
                <a:solidFill>
                  <a:srgbClr val="FFFF00"/>
                </a:solidFill>
                <a:latin typeface="Cambria" panose="02040503050406030204" pitchFamily="18" charset="0"/>
                <a:ea typeface="Cambria" panose="02040503050406030204" pitchFamily="18" charset="0"/>
              </a:rPr>
              <a:t>pt</a:t>
            </a:r>
            <a:r>
              <a:rPr lang="pt-BR" sz="1800" dirty="0">
                <a:solidFill>
                  <a:srgbClr val="FFFF00"/>
                </a:solidFill>
                <a:latin typeface="Cambria" panose="02040503050406030204" pitchFamily="18" charset="0"/>
                <a:ea typeface="Cambria" panose="02040503050406030204" pitchFamily="18" charset="0"/>
              </a:rPr>
              <a:t>/Rede_neural_artificial</a:t>
            </a:r>
          </a:p>
        </p:txBody>
      </p:sp>
    </p:spTree>
    <p:extLst>
      <p:ext uri="{BB962C8B-B14F-4D97-AF65-F5344CB8AC3E}">
        <p14:creationId xmlns:p14="http://schemas.microsoft.com/office/powerpoint/2010/main" val="28746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288472" y="1828596"/>
            <a:ext cx="5807528" cy="3293209"/>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Função de Ativação: Logística / Sigmoide</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 Possui região Linear e Não-linear;</a:t>
            </a:r>
          </a:p>
          <a:p>
            <a:pPr algn="just"/>
            <a:r>
              <a:rPr lang="pt-BR" sz="2400" dirty="0">
                <a:solidFill>
                  <a:srgbClr val="FFFF00"/>
                </a:solidFill>
                <a:latin typeface="Cambria" panose="02040503050406030204" pitchFamily="18" charset="0"/>
                <a:ea typeface="Cambria" panose="02040503050406030204" pitchFamily="18" charset="0"/>
              </a:rPr>
              <a:t>- Aproxima valores além da região Linear para 0 ou 1;</a:t>
            </a:r>
          </a:p>
          <a:p>
            <a:pPr algn="just"/>
            <a:r>
              <a:rPr lang="pt-BR" sz="2400" dirty="0">
                <a:solidFill>
                  <a:srgbClr val="FFFF00"/>
                </a:solidFill>
                <a:latin typeface="Cambria" panose="02040503050406030204" pitchFamily="18" charset="0"/>
                <a:ea typeface="Cambria" panose="02040503050406030204" pitchFamily="18" charset="0"/>
              </a:rPr>
              <a:t>- Ideal para tomada de decisões;</a:t>
            </a:r>
          </a:p>
          <a:p>
            <a:pPr algn="just"/>
            <a:endParaRPr lang="pt-BR" sz="2800" dirty="0">
              <a:solidFill>
                <a:srgbClr val="FFFF00"/>
              </a:solidFill>
              <a:latin typeface="Cambria" panose="02040503050406030204" pitchFamily="18" charset="0"/>
              <a:ea typeface="Cambria" panose="02040503050406030204" pitchFamily="18" charset="0"/>
            </a:endParaRPr>
          </a:p>
        </p:txBody>
      </p:sp>
      <p:sp>
        <p:nvSpPr>
          <p:cNvPr id="12" name="CaixaDeTexto 11">
            <a:extLst>
              <a:ext uri="{FF2B5EF4-FFF2-40B4-BE49-F238E27FC236}">
                <a16:creationId xmlns:a16="http://schemas.microsoft.com/office/drawing/2014/main" id="{68802596-F6C8-4D77-94DB-4CD3C22DB126}"/>
              </a:ext>
            </a:extLst>
          </p:cNvPr>
          <p:cNvSpPr txBox="1"/>
          <p:nvPr/>
        </p:nvSpPr>
        <p:spPr>
          <a:xfrm>
            <a:off x="6925597" y="6028917"/>
            <a:ext cx="4742866"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Fonte:https://alvarezsolucoesdigitais.com /</a:t>
            </a:r>
            <a:r>
              <a:rPr lang="pt-BR" sz="1800" dirty="0" err="1">
                <a:solidFill>
                  <a:srgbClr val="FFFF00"/>
                </a:solidFill>
                <a:latin typeface="Cambria" panose="02040503050406030204" pitchFamily="18" charset="0"/>
                <a:ea typeface="Cambria" panose="02040503050406030204" pitchFamily="18" charset="0"/>
              </a:rPr>
              <a:t>estatistica</a:t>
            </a:r>
            <a:r>
              <a:rPr lang="pt-BR" sz="1800" dirty="0">
                <a:solidFill>
                  <a:srgbClr val="FFFF00"/>
                </a:solidFill>
                <a:latin typeface="Cambria" panose="02040503050406030204" pitchFamily="18" charset="0"/>
                <a:ea typeface="Cambria" panose="02040503050406030204" pitchFamily="18" charset="0"/>
              </a:rPr>
              <a:t>/</a:t>
            </a:r>
            <a:r>
              <a:rPr lang="pt-BR" sz="1800" dirty="0" err="1">
                <a:solidFill>
                  <a:srgbClr val="FFFF00"/>
                </a:solidFill>
                <a:latin typeface="Cambria" panose="02040503050406030204" pitchFamily="18" charset="0"/>
                <a:ea typeface="Cambria" panose="02040503050406030204" pitchFamily="18" charset="0"/>
              </a:rPr>
              <a:t>introducao</a:t>
            </a:r>
            <a:r>
              <a:rPr lang="pt-BR" sz="1800" dirty="0">
                <a:solidFill>
                  <a:srgbClr val="FFFF00"/>
                </a:solidFill>
                <a:latin typeface="Cambria" panose="02040503050406030204" pitchFamily="18" charset="0"/>
                <a:ea typeface="Cambria" panose="02040503050406030204" pitchFamily="18" charset="0"/>
              </a:rPr>
              <a:t>-a-</a:t>
            </a:r>
            <a:r>
              <a:rPr lang="pt-BR" sz="1800" dirty="0" err="1">
                <a:solidFill>
                  <a:srgbClr val="FFFF00"/>
                </a:solidFill>
                <a:latin typeface="Cambria" panose="02040503050406030204" pitchFamily="18" charset="0"/>
                <a:ea typeface="Cambria" panose="02040503050406030204" pitchFamily="18" charset="0"/>
              </a:rPr>
              <a:t>regressao</a:t>
            </a:r>
            <a:r>
              <a:rPr lang="pt-BR" sz="1800" dirty="0">
                <a:solidFill>
                  <a:srgbClr val="FFFF00"/>
                </a:solidFill>
                <a:latin typeface="Cambria" panose="02040503050406030204" pitchFamily="18" charset="0"/>
                <a:ea typeface="Cambria" panose="02040503050406030204" pitchFamily="18" charset="0"/>
              </a:rPr>
              <a:t>-</a:t>
            </a:r>
            <a:r>
              <a:rPr lang="pt-BR" sz="1800" dirty="0" err="1">
                <a:solidFill>
                  <a:srgbClr val="FFFF00"/>
                </a:solidFill>
                <a:latin typeface="Cambria" panose="02040503050406030204" pitchFamily="18" charset="0"/>
                <a:ea typeface="Cambria" panose="02040503050406030204" pitchFamily="18" charset="0"/>
              </a:rPr>
              <a:t>logistica</a:t>
            </a:r>
            <a:r>
              <a:rPr lang="pt-BR" sz="1800" dirty="0">
                <a:solidFill>
                  <a:srgbClr val="FFFF00"/>
                </a:solidFill>
                <a:latin typeface="Cambria" panose="02040503050406030204" pitchFamily="18" charset="0"/>
                <a:ea typeface="Cambria" panose="02040503050406030204" pitchFamily="18" charset="0"/>
              </a:rPr>
              <a:t>/</a:t>
            </a:r>
          </a:p>
        </p:txBody>
      </p:sp>
      <p:pic>
        <p:nvPicPr>
          <p:cNvPr id="5" name="Imagem 4">
            <a:extLst>
              <a:ext uri="{FF2B5EF4-FFF2-40B4-BE49-F238E27FC236}">
                <a16:creationId xmlns:a16="http://schemas.microsoft.com/office/drawing/2014/main" id="{7AEC3DEA-407A-46BD-A781-DF8365B2B80A}"/>
              </a:ext>
            </a:extLst>
          </p:cNvPr>
          <p:cNvPicPr>
            <a:picLocks noChangeAspect="1"/>
          </p:cNvPicPr>
          <p:nvPr/>
        </p:nvPicPr>
        <p:blipFill>
          <a:blip r:embed="rId3"/>
          <a:stretch>
            <a:fillRect/>
          </a:stretch>
        </p:blipFill>
        <p:spPr>
          <a:xfrm>
            <a:off x="6464753" y="1828596"/>
            <a:ext cx="5438775" cy="3965777"/>
          </a:xfrm>
          <a:prstGeom prst="rect">
            <a:avLst/>
          </a:prstGeom>
        </p:spPr>
      </p:pic>
    </p:spTree>
    <p:extLst>
      <p:ext uri="{BB962C8B-B14F-4D97-AF65-F5344CB8AC3E}">
        <p14:creationId xmlns:p14="http://schemas.microsoft.com/office/powerpoint/2010/main" val="360592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DE795FF-1213-4363-8DE0-E2515FB2EB40}"/>
                  </a:ext>
                </a:extLst>
              </p:cNvPr>
              <p:cNvSpPr txBox="1"/>
              <p:nvPr/>
            </p:nvSpPr>
            <p:spPr>
              <a:xfrm>
                <a:off x="288472" y="1828596"/>
                <a:ext cx="5807528" cy="4556568"/>
              </a:xfrm>
              <a:prstGeom prst="rect">
                <a:avLst/>
              </a:prstGeom>
              <a:noFill/>
            </p:spPr>
            <p:txBody>
              <a:bodyPr wrap="square">
                <a:spAutoFit/>
              </a:bodyPr>
              <a:lstStyle/>
              <a:p>
                <a:pPr>
                  <a:lnSpc>
                    <a:spcPct val="107000"/>
                  </a:lnSpc>
                  <a:spcAft>
                    <a:spcPts val="800"/>
                  </a:spcAft>
                </a:pPr>
                <a:r>
                  <a:rPr lang="pt-BR" sz="2800" dirty="0">
                    <a:solidFill>
                      <a:srgbClr val="FFFF00"/>
                    </a:solidFill>
                    <a:ea typeface="Calibri" panose="020F0502020204030204" pitchFamily="34" charset="0"/>
                    <a:cs typeface="Times New Roman" panose="02020603050405020304" pitchFamily="18" charset="0"/>
                  </a:rPr>
                  <a:t>F(x): Sigmoide Logística</a:t>
                </a:r>
                <a:endParaRPr lang="pt-BR" sz="2800" dirty="0">
                  <a:solidFill>
                    <a:srgbClr val="FFFF00"/>
                  </a:solidFill>
                  <a:effectLst/>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pt-BR" sz="3200" i="1" smtClean="0">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pt-BR" sz="3200">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m:t>
                                  </m:r>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𝑥</m:t>
                                  </m:r>
                                </m:e>
                              </m:d>
                            </m:e>
                          </m:func>
                        </m:den>
                      </m:f>
                    </m:oMath>
                  </m:oMathPara>
                </a14:m>
                <a:endParaRPr lang="pt-BR"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pt-BR"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pt-BR" sz="28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pt-BR" sz="28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pt-BR" sz="28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pt-BR" sz="28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∈[0,1]</m:t>
                      </m:r>
                    </m:oMath>
                  </m:oMathPara>
                </a14:m>
                <a:endParaRPr lang="pt-BR" sz="28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pt-BR" sz="28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2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Derivada da Sigmoide:</a:t>
                </a:r>
                <a:endParaRPr lang="pt-BR"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m:t>
                      </m:r>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∗(1−</m:t>
                      </m:r>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𝐹</m:t>
                      </m:r>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m:t>
                      </m:r>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pt-BR" sz="3200" i="1">
                          <a:solidFill>
                            <a:srgbClr val="FFFF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pt-BR" sz="3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CaixaDeTexto 6">
                <a:extLst>
                  <a:ext uri="{FF2B5EF4-FFF2-40B4-BE49-F238E27FC236}">
                    <a16:creationId xmlns:a16="http://schemas.microsoft.com/office/drawing/2014/main" id="{3DE795FF-1213-4363-8DE0-E2515FB2EB40}"/>
                  </a:ext>
                </a:extLst>
              </p:cNvPr>
              <p:cNvSpPr txBox="1">
                <a:spLocks noRot="1" noChangeAspect="1" noMove="1" noResize="1" noEditPoints="1" noAdjustHandles="1" noChangeArrowheads="1" noChangeShapeType="1" noTextEdit="1"/>
              </p:cNvSpPr>
              <p:nvPr/>
            </p:nvSpPr>
            <p:spPr>
              <a:xfrm>
                <a:off x="288472" y="1828596"/>
                <a:ext cx="5807528" cy="4556568"/>
              </a:xfrm>
              <a:prstGeom prst="rect">
                <a:avLst/>
              </a:prstGeom>
              <a:blipFill>
                <a:blip r:embed="rId3"/>
                <a:stretch>
                  <a:fillRect l="-2099" t="-1205"/>
                </a:stretch>
              </a:blipFill>
            </p:spPr>
            <p:txBody>
              <a:bodyPr/>
              <a:lstStyle/>
              <a:p>
                <a:r>
                  <a:rPr lang="pt-BR">
                    <a:noFill/>
                  </a:rPr>
                  <a:t> </a:t>
                </a:r>
              </a:p>
            </p:txBody>
          </p:sp>
        </mc:Fallback>
      </mc:AlternateContent>
      <p:sp>
        <p:nvSpPr>
          <p:cNvPr id="12" name="CaixaDeTexto 11">
            <a:extLst>
              <a:ext uri="{FF2B5EF4-FFF2-40B4-BE49-F238E27FC236}">
                <a16:creationId xmlns:a16="http://schemas.microsoft.com/office/drawing/2014/main" id="{68802596-F6C8-4D77-94DB-4CD3C22DB126}"/>
              </a:ext>
            </a:extLst>
          </p:cNvPr>
          <p:cNvSpPr txBox="1"/>
          <p:nvPr/>
        </p:nvSpPr>
        <p:spPr>
          <a:xfrm>
            <a:off x="6925597" y="6028917"/>
            <a:ext cx="4742866"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Fonte:https://alvarezsolucoesdigitais.com /</a:t>
            </a:r>
            <a:r>
              <a:rPr lang="pt-BR" sz="1800" dirty="0" err="1">
                <a:solidFill>
                  <a:srgbClr val="FFFF00"/>
                </a:solidFill>
                <a:latin typeface="Cambria" panose="02040503050406030204" pitchFamily="18" charset="0"/>
                <a:ea typeface="Cambria" panose="02040503050406030204" pitchFamily="18" charset="0"/>
              </a:rPr>
              <a:t>estatistica</a:t>
            </a:r>
            <a:r>
              <a:rPr lang="pt-BR" sz="1800" dirty="0">
                <a:solidFill>
                  <a:srgbClr val="FFFF00"/>
                </a:solidFill>
                <a:latin typeface="Cambria" panose="02040503050406030204" pitchFamily="18" charset="0"/>
                <a:ea typeface="Cambria" panose="02040503050406030204" pitchFamily="18" charset="0"/>
              </a:rPr>
              <a:t>/</a:t>
            </a:r>
            <a:r>
              <a:rPr lang="pt-BR" sz="1800" dirty="0" err="1">
                <a:solidFill>
                  <a:srgbClr val="FFFF00"/>
                </a:solidFill>
                <a:latin typeface="Cambria" panose="02040503050406030204" pitchFamily="18" charset="0"/>
                <a:ea typeface="Cambria" panose="02040503050406030204" pitchFamily="18" charset="0"/>
              </a:rPr>
              <a:t>introducao</a:t>
            </a:r>
            <a:r>
              <a:rPr lang="pt-BR" sz="1800" dirty="0">
                <a:solidFill>
                  <a:srgbClr val="FFFF00"/>
                </a:solidFill>
                <a:latin typeface="Cambria" panose="02040503050406030204" pitchFamily="18" charset="0"/>
                <a:ea typeface="Cambria" panose="02040503050406030204" pitchFamily="18" charset="0"/>
              </a:rPr>
              <a:t>-a-</a:t>
            </a:r>
            <a:r>
              <a:rPr lang="pt-BR" sz="1800" dirty="0" err="1">
                <a:solidFill>
                  <a:srgbClr val="FFFF00"/>
                </a:solidFill>
                <a:latin typeface="Cambria" panose="02040503050406030204" pitchFamily="18" charset="0"/>
                <a:ea typeface="Cambria" panose="02040503050406030204" pitchFamily="18" charset="0"/>
              </a:rPr>
              <a:t>regressao</a:t>
            </a:r>
            <a:r>
              <a:rPr lang="pt-BR" sz="1800" dirty="0">
                <a:solidFill>
                  <a:srgbClr val="FFFF00"/>
                </a:solidFill>
                <a:latin typeface="Cambria" panose="02040503050406030204" pitchFamily="18" charset="0"/>
                <a:ea typeface="Cambria" panose="02040503050406030204" pitchFamily="18" charset="0"/>
              </a:rPr>
              <a:t>-</a:t>
            </a:r>
            <a:r>
              <a:rPr lang="pt-BR" sz="1800" dirty="0" err="1">
                <a:solidFill>
                  <a:srgbClr val="FFFF00"/>
                </a:solidFill>
                <a:latin typeface="Cambria" panose="02040503050406030204" pitchFamily="18" charset="0"/>
                <a:ea typeface="Cambria" panose="02040503050406030204" pitchFamily="18" charset="0"/>
              </a:rPr>
              <a:t>logistica</a:t>
            </a:r>
            <a:r>
              <a:rPr lang="pt-BR" sz="1800" dirty="0">
                <a:solidFill>
                  <a:srgbClr val="FFFF00"/>
                </a:solidFill>
                <a:latin typeface="Cambria" panose="02040503050406030204" pitchFamily="18" charset="0"/>
                <a:ea typeface="Cambria" panose="02040503050406030204" pitchFamily="18" charset="0"/>
              </a:rPr>
              <a:t>/</a:t>
            </a:r>
          </a:p>
        </p:txBody>
      </p:sp>
      <p:pic>
        <p:nvPicPr>
          <p:cNvPr id="5" name="Imagem 4">
            <a:extLst>
              <a:ext uri="{FF2B5EF4-FFF2-40B4-BE49-F238E27FC236}">
                <a16:creationId xmlns:a16="http://schemas.microsoft.com/office/drawing/2014/main" id="{7AEC3DEA-407A-46BD-A781-DF8365B2B80A}"/>
              </a:ext>
            </a:extLst>
          </p:cNvPr>
          <p:cNvPicPr>
            <a:picLocks noChangeAspect="1"/>
          </p:cNvPicPr>
          <p:nvPr/>
        </p:nvPicPr>
        <p:blipFill>
          <a:blip r:embed="rId4"/>
          <a:stretch>
            <a:fillRect/>
          </a:stretch>
        </p:blipFill>
        <p:spPr>
          <a:xfrm>
            <a:off x="6464753" y="1828596"/>
            <a:ext cx="5438775" cy="396577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Tinta 2">
                <a:extLst>
                  <a:ext uri="{FF2B5EF4-FFF2-40B4-BE49-F238E27FC236}">
                    <a16:creationId xmlns:a16="http://schemas.microsoft.com/office/drawing/2014/main" id="{F3CAE084-8361-49C2-A20E-0BF0A81D13BB}"/>
                  </a:ext>
                </a:extLst>
              </p14:cNvPr>
              <p14:cNvContentPartPr/>
              <p14:nvPr/>
            </p14:nvContentPartPr>
            <p14:xfrm>
              <a:off x="7108200" y="5286240"/>
              <a:ext cx="4554360" cy="581040"/>
            </p14:xfrm>
          </p:contentPart>
        </mc:Choice>
        <mc:Fallback>
          <p:pic>
            <p:nvPicPr>
              <p:cNvPr id="3" name="Tinta 2">
                <a:extLst>
                  <a:ext uri="{FF2B5EF4-FFF2-40B4-BE49-F238E27FC236}">
                    <a16:creationId xmlns:a16="http://schemas.microsoft.com/office/drawing/2014/main" id="{F3CAE084-8361-49C2-A20E-0BF0A81D13BB}"/>
                  </a:ext>
                </a:extLst>
              </p:cNvPr>
              <p:cNvPicPr/>
              <p:nvPr/>
            </p:nvPicPr>
            <p:blipFill>
              <a:blip r:embed="rId6"/>
              <a:stretch>
                <a:fillRect/>
              </a:stretch>
            </p:blipFill>
            <p:spPr>
              <a:xfrm>
                <a:off x="7098840" y="5276880"/>
                <a:ext cx="4573080" cy="599760"/>
              </a:xfrm>
              <a:prstGeom prst="rect">
                <a:avLst/>
              </a:prstGeom>
            </p:spPr>
          </p:pic>
        </mc:Fallback>
      </mc:AlternateContent>
    </p:spTree>
    <p:extLst>
      <p:ext uri="{BB962C8B-B14F-4D97-AF65-F5344CB8AC3E}">
        <p14:creationId xmlns:p14="http://schemas.microsoft.com/office/powerpoint/2010/main" val="268004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288472" y="1828596"/>
            <a:ext cx="5807528" cy="3785652"/>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A Função de ativação, como visto com o neurônio Adaline, faz toda a diferença na Rede Neural;</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É como escolher a ferramenta que resolve seu problema de forma mais simples ou mais complicada. </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Obs.: Existem outras, aqui vamos só introduzir a Sigmóide.</a:t>
            </a:r>
          </a:p>
        </p:txBody>
      </p:sp>
      <p:sp>
        <p:nvSpPr>
          <p:cNvPr id="12" name="CaixaDeTexto 11">
            <a:extLst>
              <a:ext uri="{FF2B5EF4-FFF2-40B4-BE49-F238E27FC236}">
                <a16:creationId xmlns:a16="http://schemas.microsoft.com/office/drawing/2014/main" id="{68802596-F6C8-4D77-94DB-4CD3C22DB126}"/>
              </a:ext>
            </a:extLst>
          </p:cNvPr>
          <p:cNvSpPr txBox="1"/>
          <p:nvPr/>
        </p:nvSpPr>
        <p:spPr>
          <a:xfrm>
            <a:off x="6925597" y="6028917"/>
            <a:ext cx="4742866"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Fonte:https://alvarezsolucoesdigitais.com /</a:t>
            </a:r>
            <a:r>
              <a:rPr lang="pt-BR" sz="1800" dirty="0" err="1">
                <a:solidFill>
                  <a:srgbClr val="FFFF00"/>
                </a:solidFill>
                <a:latin typeface="Cambria" panose="02040503050406030204" pitchFamily="18" charset="0"/>
                <a:ea typeface="Cambria" panose="02040503050406030204" pitchFamily="18" charset="0"/>
              </a:rPr>
              <a:t>estatistica</a:t>
            </a:r>
            <a:r>
              <a:rPr lang="pt-BR" sz="1800" dirty="0">
                <a:solidFill>
                  <a:srgbClr val="FFFF00"/>
                </a:solidFill>
                <a:latin typeface="Cambria" panose="02040503050406030204" pitchFamily="18" charset="0"/>
                <a:ea typeface="Cambria" panose="02040503050406030204" pitchFamily="18" charset="0"/>
              </a:rPr>
              <a:t>/</a:t>
            </a:r>
            <a:r>
              <a:rPr lang="pt-BR" sz="1800" dirty="0" err="1">
                <a:solidFill>
                  <a:srgbClr val="FFFF00"/>
                </a:solidFill>
                <a:latin typeface="Cambria" panose="02040503050406030204" pitchFamily="18" charset="0"/>
                <a:ea typeface="Cambria" panose="02040503050406030204" pitchFamily="18" charset="0"/>
              </a:rPr>
              <a:t>introducao</a:t>
            </a:r>
            <a:r>
              <a:rPr lang="pt-BR" sz="1800" dirty="0">
                <a:solidFill>
                  <a:srgbClr val="FFFF00"/>
                </a:solidFill>
                <a:latin typeface="Cambria" panose="02040503050406030204" pitchFamily="18" charset="0"/>
                <a:ea typeface="Cambria" panose="02040503050406030204" pitchFamily="18" charset="0"/>
              </a:rPr>
              <a:t>-a-</a:t>
            </a:r>
            <a:r>
              <a:rPr lang="pt-BR" sz="1800" dirty="0" err="1">
                <a:solidFill>
                  <a:srgbClr val="FFFF00"/>
                </a:solidFill>
                <a:latin typeface="Cambria" panose="02040503050406030204" pitchFamily="18" charset="0"/>
                <a:ea typeface="Cambria" panose="02040503050406030204" pitchFamily="18" charset="0"/>
              </a:rPr>
              <a:t>regressao</a:t>
            </a:r>
            <a:r>
              <a:rPr lang="pt-BR" sz="1800" dirty="0">
                <a:solidFill>
                  <a:srgbClr val="FFFF00"/>
                </a:solidFill>
                <a:latin typeface="Cambria" panose="02040503050406030204" pitchFamily="18" charset="0"/>
                <a:ea typeface="Cambria" panose="02040503050406030204" pitchFamily="18" charset="0"/>
              </a:rPr>
              <a:t>-</a:t>
            </a:r>
            <a:r>
              <a:rPr lang="pt-BR" sz="1800" dirty="0" err="1">
                <a:solidFill>
                  <a:srgbClr val="FFFF00"/>
                </a:solidFill>
                <a:latin typeface="Cambria" panose="02040503050406030204" pitchFamily="18" charset="0"/>
                <a:ea typeface="Cambria" panose="02040503050406030204" pitchFamily="18" charset="0"/>
              </a:rPr>
              <a:t>logistica</a:t>
            </a:r>
            <a:r>
              <a:rPr lang="pt-BR" sz="1800" dirty="0">
                <a:solidFill>
                  <a:srgbClr val="FFFF00"/>
                </a:solidFill>
                <a:latin typeface="Cambria" panose="02040503050406030204" pitchFamily="18" charset="0"/>
                <a:ea typeface="Cambria" panose="02040503050406030204" pitchFamily="18" charset="0"/>
              </a:rPr>
              <a:t>/</a:t>
            </a:r>
          </a:p>
        </p:txBody>
      </p:sp>
      <p:pic>
        <p:nvPicPr>
          <p:cNvPr id="5" name="Imagem 4">
            <a:extLst>
              <a:ext uri="{FF2B5EF4-FFF2-40B4-BE49-F238E27FC236}">
                <a16:creationId xmlns:a16="http://schemas.microsoft.com/office/drawing/2014/main" id="{7AEC3DEA-407A-46BD-A781-DF8365B2B80A}"/>
              </a:ext>
            </a:extLst>
          </p:cNvPr>
          <p:cNvPicPr>
            <a:picLocks noChangeAspect="1"/>
          </p:cNvPicPr>
          <p:nvPr/>
        </p:nvPicPr>
        <p:blipFill>
          <a:blip r:embed="rId3"/>
          <a:stretch>
            <a:fillRect/>
          </a:stretch>
        </p:blipFill>
        <p:spPr>
          <a:xfrm>
            <a:off x="6464753" y="1828596"/>
            <a:ext cx="5438775" cy="3965777"/>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421A2114-A3C0-4582-8A88-AA356B93E45B}"/>
                  </a:ext>
                </a:extLst>
              </p14:cNvPr>
              <p14:cNvContentPartPr/>
              <p14:nvPr/>
            </p14:nvContentPartPr>
            <p14:xfrm>
              <a:off x="6858000" y="2178720"/>
              <a:ext cx="4858200" cy="3768840"/>
            </p14:xfrm>
          </p:contentPart>
        </mc:Choice>
        <mc:Fallback>
          <p:pic>
            <p:nvPicPr>
              <p:cNvPr id="3" name="Tinta 2">
                <a:extLst>
                  <a:ext uri="{FF2B5EF4-FFF2-40B4-BE49-F238E27FC236}">
                    <a16:creationId xmlns:a16="http://schemas.microsoft.com/office/drawing/2014/main" id="{421A2114-A3C0-4582-8A88-AA356B93E45B}"/>
                  </a:ext>
                </a:extLst>
              </p:cNvPr>
              <p:cNvPicPr/>
              <p:nvPr/>
            </p:nvPicPr>
            <p:blipFill>
              <a:blip r:embed="rId5"/>
              <a:stretch>
                <a:fillRect/>
              </a:stretch>
            </p:blipFill>
            <p:spPr>
              <a:xfrm>
                <a:off x="6848640" y="2169360"/>
                <a:ext cx="4876920" cy="3787560"/>
              </a:xfrm>
              <a:prstGeom prst="rect">
                <a:avLst/>
              </a:prstGeom>
            </p:spPr>
          </p:pic>
        </mc:Fallback>
      </mc:AlternateContent>
    </p:spTree>
    <p:extLst>
      <p:ext uri="{BB962C8B-B14F-4D97-AF65-F5344CB8AC3E}">
        <p14:creationId xmlns:p14="http://schemas.microsoft.com/office/powerpoint/2010/main" val="329864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663742" y="1646940"/>
            <a:ext cx="10864515" cy="4832092"/>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Dimensão das Matrizes:</a:t>
            </a:r>
          </a:p>
          <a:p>
            <a:pPr algn="just"/>
            <a:r>
              <a:rPr lang="pt-BR" sz="2800" dirty="0">
                <a:solidFill>
                  <a:srgbClr val="FFFF00"/>
                </a:solidFill>
                <a:latin typeface="Cambria" panose="02040503050406030204" pitchFamily="18" charset="0"/>
                <a:ea typeface="Cambria" panose="02040503050406030204" pitchFamily="18" charset="0"/>
              </a:rPr>
              <a:t>Tipicamente, a menor estrutura da MLP possui 2 conjuntos de pesos.</a:t>
            </a:r>
          </a:p>
          <a:p>
            <a:pPr algn="just"/>
            <a:r>
              <a:rPr lang="pt-BR" sz="2800" dirty="0">
                <a:solidFill>
                  <a:srgbClr val="FFFF00"/>
                </a:solidFill>
                <a:latin typeface="Cambria" panose="02040503050406030204" pitchFamily="18" charset="0"/>
                <a:ea typeface="Cambria" panose="02040503050406030204" pitchFamily="18" charset="0"/>
              </a:rPr>
              <a:t>A dimensão esperada para eles é:</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Pesos1 = neurônios x variáveis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Pesos2 = classes x neurônios </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Exemplo:</a:t>
            </a:r>
          </a:p>
          <a:p>
            <a:pPr algn="just"/>
            <a:r>
              <a:rPr lang="pt-BR" sz="2800" dirty="0">
                <a:solidFill>
                  <a:srgbClr val="FFFF00"/>
                </a:solidFill>
                <a:latin typeface="Cambria" panose="02040503050406030204" pitchFamily="18" charset="0"/>
                <a:ea typeface="Cambria" panose="02040503050406030204" pitchFamily="18" charset="0"/>
              </a:rPr>
              <a:t>Pesos1 = 5x2</a:t>
            </a:r>
          </a:p>
          <a:p>
            <a:pPr algn="just"/>
            <a:r>
              <a:rPr lang="pt-BR" sz="2800" dirty="0">
                <a:solidFill>
                  <a:srgbClr val="FFFF00"/>
                </a:solidFill>
                <a:latin typeface="Cambria" panose="02040503050406030204" pitchFamily="18" charset="0"/>
                <a:ea typeface="Cambria" panose="02040503050406030204" pitchFamily="18" charset="0"/>
              </a:rPr>
              <a:t>Pesos2 = 1x5</a:t>
            </a:r>
          </a:p>
        </p:txBody>
      </p:sp>
    </p:spTree>
    <p:extLst>
      <p:ext uri="{BB962C8B-B14F-4D97-AF65-F5344CB8AC3E}">
        <p14:creationId xmlns:p14="http://schemas.microsoft.com/office/powerpoint/2010/main" val="75601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663742" y="1646940"/>
            <a:ext cx="10864515"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Essa lógica pode sofrer alterações:</a:t>
            </a: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O número de classes pode ser 1, contanto que todas possam ser diferenciadas por uma única variável. Escolha do programador.</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Exemplo: Saída da XOR: 0 ou 1. </a:t>
            </a:r>
          </a:p>
          <a:p>
            <a:pPr algn="just"/>
            <a:r>
              <a:rPr lang="pt-BR" sz="2800" dirty="0">
                <a:solidFill>
                  <a:srgbClr val="FFFF00"/>
                </a:solidFill>
                <a:latin typeface="Cambria" panose="02040503050406030204" pitchFamily="18" charset="0"/>
                <a:ea typeface="Cambria" panose="02040503050406030204" pitchFamily="18" charset="0"/>
              </a:rPr>
              <a:t>Conjunto de 4 classes: 0, 0.33, 0.67, 1.</a:t>
            </a:r>
          </a:p>
          <a:p>
            <a:pPr algn="just"/>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Se inverter a ordem (Transposta), certifique-se de transpor as duas matrizes de pesos bem como as entradas. </a:t>
            </a:r>
          </a:p>
        </p:txBody>
      </p:sp>
    </p:spTree>
    <p:extLst>
      <p:ext uri="{BB962C8B-B14F-4D97-AF65-F5344CB8AC3E}">
        <p14:creationId xmlns:p14="http://schemas.microsoft.com/office/powerpoint/2010/main" val="165806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663742" y="1646940"/>
            <a:ext cx="10864515" cy="3970318"/>
          </a:xfrm>
          <a:prstGeom prst="rect">
            <a:avLst/>
          </a:prstGeom>
          <a:noFill/>
        </p:spPr>
        <p:txBody>
          <a:bodyPr wrap="square">
            <a:spAutoFit/>
          </a:bodyPr>
          <a:lstStyle/>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Caso o Bias seja considerado, as dimensões são alteradas:</a:t>
            </a:r>
          </a:p>
          <a:p>
            <a:pPr marL="457200" indent="-4572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Pesos1 = neurônios x (variáveis+1) = 5x3</a:t>
            </a:r>
          </a:p>
          <a:p>
            <a:pPr algn="just"/>
            <a:r>
              <a:rPr lang="pt-BR" sz="2800" dirty="0">
                <a:solidFill>
                  <a:srgbClr val="FFFF00"/>
                </a:solidFill>
                <a:latin typeface="Cambria" panose="02040503050406030204" pitchFamily="18" charset="0"/>
                <a:ea typeface="Cambria" panose="02040503050406030204" pitchFamily="18" charset="0"/>
              </a:rPr>
              <a:t>Pesos2 = classes x (neurônios+1) = 1x6</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O Bias é um parâmetro adicional na Rede neural, que contribui para aumentar o grau de liberdade dos ajustes dos pesos para um dado problema. </a:t>
            </a:r>
          </a:p>
          <a:p>
            <a:pPr algn="just"/>
            <a:endParaRPr lang="pt-BR" sz="28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589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028471" cy="1325563"/>
          </a:xfrm>
        </p:spPr>
        <p:txBody>
          <a:bodyPr/>
          <a:lstStyle/>
          <a:p>
            <a:pPr algn="ctr"/>
            <a:r>
              <a:rPr lang="pt-BR" dirty="0">
                <a:solidFill>
                  <a:srgbClr val="FFFF00"/>
                </a:solidFill>
                <a:latin typeface="Cambria" panose="02040503050406030204" pitchFamily="18" charset="0"/>
                <a:ea typeface="Cambria" panose="02040503050406030204" pitchFamily="18" charset="0"/>
              </a:rPr>
              <a:t>Aula 4</a:t>
            </a:r>
          </a:p>
        </p:txBody>
      </p:sp>
      <p:sp>
        <p:nvSpPr>
          <p:cNvPr id="3" name="Espaço Reservado para Conteúdo 2"/>
          <p:cNvSpPr>
            <a:spLocks noGrp="1"/>
          </p:cNvSpPr>
          <p:nvPr>
            <p:ph idx="1"/>
          </p:nvPr>
        </p:nvSpPr>
        <p:spPr>
          <a:xfrm>
            <a:off x="1028700" y="1690686"/>
            <a:ext cx="10134600" cy="4503152"/>
          </a:xfrm>
        </p:spPr>
        <p:txBody>
          <a:bodyPr>
            <a:normAutofit/>
          </a:bodyPr>
          <a:lstStyle/>
          <a:p>
            <a:pPr marL="0" indent="0" algn="just">
              <a:buNone/>
            </a:pPr>
            <a:r>
              <a:rPr lang="pt-BR" dirty="0">
                <a:solidFill>
                  <a:srgbClr val="FFFF00"/>
                </a:solidFill>
                <a:latin typeface="Cambria" panose="02040503050406030204" pitchFamily="18" charset="0"/>
                <a:ea typeface="Cambria" panose="02040503050406030204" pitchFamily="18" charset="0"/>
              </a:rPr>
              <a:t>Sumário:</a:t>
            </a:r>
          </a:p>
          <a:p>
            <a:pPr algn="just"/>
            <a:r>
              <a:rPr lang="pt-BR" dirty="0">
                <a:solidFill>
                  <a:srgbClr val="FFFF00"/>
                </a:solidFill>
                <a:latin typeface="Cambria" panose="02040503050406030204" pitchFamily="18" charset="0"/>
                <a:ea typeface="Cambria" panose="02040503050406030204" pitchFamily="18" charset="0"/>
              </a:rPr>
              <a:t>Parte 1: Recapitulação de Perceptron e Rede Neural;</a:t>
            </a:r>
          </a:p>
          <a:p>
            <a:pPr algn="just"/>
            <a:endParaRPr lang="pt-BR" dirty="0">
              <a:solidFill>
                <a:srgbClr val="FFFF00"/>
              </a:solidFill>
              <a:latin typeface="Cambria" panose="02040503050406030204" pitchFamily="18" charset="0"/>
              <a:ea typeface="Cambria" panose="02040503050406030204" pitchFamily="18" charset="0"/>
            </a:endParaRPr>
          </a:p>
          <a:p>
            <a:pPr algn="just"/>
            <a:r>
              <a:rPr lang="pt-BR" dirty="0">
                <a:solidFill>
                  <a:srgbClr val="FFFF00"/>
                </a:solidFill>
                <a:latin typeface="Cambria" panose="02040503050406030204" pitchFamily="18" charset="0"/>
                <a:ea typeface="Cambria" panose="02040503050406030204" pitchFamily="18" charset="0"/>
              </a:rPr>
              <a:t>Parte 2: O conceito de MLP e sua estrutura;</a:t>
            </a:r>
          </a:p>
          <a:p>
            <a:pPr algn="just"/>
            <a:endParaRPr lang="pt-BR" dirty="0">
              <a:solidFill>
                <a:srgbClr val="FFFF00"/>
              </a:solidFill>
              <a:latin typeface="Cambria" panose="02040503050406030204" pitchFamily="18" charset="0"/>
              <a:ea typeface="Cambria" panose="02040503050406030204" pitchFamily="18" charset="0"/>
            </a:endParaRPr>
          </a:p>
          <a:p>
            <a:pPr algn="just"/>
            <a:r>
              <a:rPr lang="pt-BR" dirty="0">
                <a:solidFill>
                  <a:srgbClr val="FFFF00"/>
                </a:solidFill>
                <a:latin typeface="Cambria" panose="02040503050406030204" pitchFamily="18" charset="0"/>
                <a:ea typeface="Cambria" panose="02040503050406030204" pitchFamily="18" charset="0"/>
              </a:rPr>
              <a:t>Parte 3: Aplicação 1: Porta XOR</a:t>
            </a:r>
          </a:p>
          <a:p>
            <a:pPr algn="just"/>
            <a:endParaRPr lang="pt-BR" dirty="0">
              <a:solidFill>
                <a:srgbClr val="FFFF00"/>
              </a:solidFill>
              <a:latin typeface="Cambria" panose="02040503050406030204" pitchFamily="18" charset="0"/>
              <a:ea typeface="Cambria" panose="02040503050406030204" pitchFamily="18" charset="0"/>
            </a:endParaRPr>
          </a:p>
          <a:p>
            <a:pPr algn="just"/>
            <a:r>
              <a:rPr lang="pt-BR" dirty="0">
                <a:solidFill>
                  <a:srgbClr val="FFFF00"/>
                </a:solidFill>
                <a:latin typeface="Cambria" panose="02040503050406030204" pitchFamily="18" charset="0"/>
                <a:ea typeface="Cambria" panose="02040503050406030204" pitchFamily="18" charset="0"/>
              </a:rPr>
              <a:t>Parte 4: Aplicação 2: Banco de Dados</a:t>
            </a:r>
          </a:p>
          <a:p>
            <a:pPr lvl="1" algn="just"/>
            <a:endParaRPr lang="pt-BR" dirty="0">
              <a:solidFill>
                <a:srgbClr val="FFFF00"/>
              </a:solidFill>
              <a:latin typeface="Cambria" panose="02040503050406030204" pitchFamily="18" charset="0"/>
              <a:ea typeface="Cambria" panose="02040503050406030204" pitchFamily="18"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Tree>
    <p:extLst>
      <p:ext uri="{BB962C8B-B14F-4D97-AF65-F5344CB8AC3E}">
        <p14:creationId xmlns:p14="http://schemas.microsoft.com/office/powerpoint/2010/main" val="2410557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8" name="CaixaDeTexto 7">
            <a:extLst>
              <a:ext uri="{FF2B5EF4-FFF2-40B4-BE49-F238E27FC236}">
                <a16:creationId xmlns:a16="http://schemas.microsoft.com/office/drawing/2014/main" id="{8E2CDBC1-C756-41A0-B542-958993F10B00}"/>
              </a:ext>
            </a:extLst>
          </p:cNvPr>
          <p:cNvSpPr txBox="1"/>
          <p:nvPr/>
        </p:nvSpPr>
        <p:spPr>
          <a:xfrm>
            <a:off x="451435" y="2082067"/>
            <a:ext cx="7780707" cy="3785652"/>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Em um caso com [w1 w2], a resposta seria (x1w1 + x2w2) e os pesos seriam ajustados ao longo das épocas.</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Para um problema com bias, temos (x1w1 + x2w2 + 1*b).</a:t>
            </a:r>
          </a:p>
          <a:p>
            <a:pPr algn="just"/>
            <a:r>
              <a:rPr lang="pt-BR" sz="2400" dirty="0">
                <a:solidFill>
                  <a:srgbClr val="FFFF00"/>
                </a:solidFill>
                <a:latin typeface="Cambria" panose="02040503050406030204" pitchFamily="18" charset="0"/>
                <a:ea typeface="Cambria" panose="02040503050406030204" pitchFamily="18" charset="0"/>
              </a:rPr>
              <a:t> </a:t>
            </a:r>
          </a:p>
          <a:p>
            <a:pPr algn="just"/>
            <a:r>
              <a:rPr lang="pt-BR" sz="2400" dirty="0">
                <a:solidFill>
                  <a:srgbClr val="FFFF00"/>
                </a:solidFill>
                <a:latin typeface="Cambria" panose="02040503050406030204" pitchFamily="18" charset="0"/>
                <a:ea typeface="Cambria" panose="02040503050406030204" pitchFamily="18" charset="0"/>
              </a:rPr>
              <a:t>Perceba que o Bias faria parte da resposta e possivelmente ajudaria na sintonia dos pesos mais rapidamente. </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Pode-se dizer também que o Bias é uma forma de estimar o valor da saída sem considerar as entradas do sistema.</a:t>
            </a:r>
          </a:p>
        </p:txBody>
      </p:sp>
      <p:pic>
        <p:nvPicPr>
          <p:cNvPr id="10" name="Imagem 9">
            <a:extLst>
              <a:ext uri="{FF2B5EF4-FFF2-40B4-BE49-F238E27FC236}">
                <a16:creationId xmlns:a16="http://schemas.microsoft.com/office/drawing/2014/main" id="{E2B12906-774F-4CE3-BE41-CE13FE3BCBF1}"/>
              </a:ext>
            </a:extLst>
          </p:cNvPr>
          <p:cNvPicPr>
            <a:picLocks noChangeAspect="1"/>
          </p:cNvPicPr>
          <p:nvPr/>
        </p:nvPicPr>
        <p:blipFill>
          <a:blip r:embed="rId3"/>
          <a:stretch>
            <a:fillRect/>
          </a:stretch>
        </p:blipFill>
        <p:spPr>
          <a:xfrm>
            <a:off x="8568740" y="2779505"/>
            <a:ext cx="3171825" cy="2390775"/>
          </a:xfrm>
          <a:prstGeom prst="rect">
            <a:avLst/>
          </a:prstGeom>
        </p:spPr>
      </p:pic>
    </p:spTree>
    <p:extLst>
      <p:ext uri="{BB962C8B-B14F-4D97-AF65-F5344CB8AC3E}">
        <p14:creationId xmlns:p14="http://schemas.microsoft.com/office/powerpoint/2010/main" val="97877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908550"/>
            <a:ext cx="11030338"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Perceptron: Usa-se o Erro, a diferença entre o (valor Desejado – valor Obtido), pra ajustar os pesos usados e fazer a resposta convergir.</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Perceptron Multicamadas: </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O Erro só é calculado na camada de saída. </a:t>
            </a:r>
          </a:p>
          <a:p>
            <a:pPr algn="just"/>
            <a:r>
              <a:rPr lang="pt-BR" sz="2800" dirty="0">
                <a:solidFill>
                  <a:srgbClr val="FFFF00"/>
                </a:solidFill>
                <a:latin typeface="Cambria" panose="02040503050406030204" pitchFamily="18" charset="0"/>
                <a:ea typeface="Cambria" panose="02040503050406030204" pitchFamily="18" charset="0"/>
              </a:rPr>
              <a:t>Como usar esse erro pra corrigir os pesos </a:t>
            </a:r>
          </a:p>
          <a:p>
            <a:pPr algn="just"/>
            <a:r>
              <a:rPr lang="pt-BR" sz="2800" dirty="0">
                <a:solidFill>
                  <a:srgbClr val="FFFF00"/>
                </a:solidFill>
                <a:latin typeface="Cambria" panose="02040503050406030204" pitchFamily="18" charset="0"/>
                <a:ea typeface="Cambria" panose="02040503050406030204" pitchFamily="18" charset="0"/>
              </a:rPr>
              <a:t>de cada camada e fazer a resposta convergir?</a:t>
            </a:r>
          </a:p>
        </p:txBody>
      </p:sp>
    </p:spTree>
    <p:extLst>
      <p:ext uri="{BB962C8B-B14F-4D97-AF65-F5344CB8AC3E}">
        <p14:creationId xmlns:p14="http://schemas.microsoft.com/office/powerpoint/2010/main" val="239057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908550"/>
            <a:ext cx="11030338" cy="4401205"/>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Perceptron: Usa-se o Erro, a diferença entre o (valor Desejado – valor Obtido), pra ajustar os pesos usados e fazer a resposta convergir.</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Perceptron Multicamadas: </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O Erro só é calculado na camada de saída. </a:t>
            </a:r>
          </a:p>
          <a:p>
            <a:pPr algn="just"/>
            <a:r>
              <a:rPr lang="pt-BR" sz="2800" dirty="0">
                <a:solidFill>
                  <a:srgbClr val="FFFF00"/>
                </a:solidFill>
                <a:latin typeface="Cambria" panose="02040503050406030204" pitchFamily="18" charset="0"/>
                <a:ea typeface="Cambria" panose="02040503050406030204" pitchFamily="18" charset="0"/>
              </a:rPr>
              <a:t>Como usar esse erro pra corrigir os pesos </a:t>
            </a:r>
          </a:p>
          <a:p>
            <a:pPr algn="just"/>
            <a:r>
              <a:rPr lang="pt-BR" sz="2800" dirty="0">
                <a:solidFill>
                  <a:srgbClr val="FFFF00"/>
                </a:solidFill>
                <a:latin typeface="Cambria" panose="02040503050406030204" pitchFamily="18" charset="0"/>
                <a:ea typeface="Cambria" panose="02040503050406030204" pitchFamily="18" charset="0"/>
              </a:rPr>
              <a:t>de cada camada e fazer a resposta convergir?</a:t>
            </a:r>
          </a:p>
          <a:p>
            <a:pPr algn="just"/>
            <a:endParaRPr lang="pt-BR" sz="2800" dirty="0">
              <a:solidFill>
                <a:srgbClr val="FFFF00"/>
              </a:solidFill>
              <a:latin typeface="Cambria" panose="02040503050406030204" pitchFamily="18" charset="0"/>
              <a:ea typeface="Cambria" panose="02040503050406030204" pitchFamily="18" charset="0"/>
            </a:endParaRPr>
          </a:p>
        </p:txBody>
      </p:sp>
      <p:pic>
        <p:nvPicPr>
          <p:cNvPr id="5" name="Imagem 4">
            <a:extLst>
              <a:ext uri="{FF2B5EF4-FFF2-40B4-BE49-F238E27FC236}">
                <a16:creationId xmlns:a16="http://schemas.microsoft.com/office/drawing/2014/main" id="{2CD61BCD-05D0-449D-883D-23202D9B3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263" y="3254305"/>
            <a:ext cx="2939533" cy="2939533"/>
          </a:xfrm>
          <a:prstGeom prst="rect">
            <a:avLst/>
          </a:prstGeom>
        </p:spPr>
      </p:pic>
    </p:spTree>
    <p:extLst>
      <p:ext uri="{BB962C8B-B14F-4D97-AF65-F5344CB8AC3E}">
        <p14:creationId xmlns:p14="http://schemas.microsoft.com/office/powerpoint/2010/main" val="29826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21600000">
                                      <p:cBhvr>
                                        <p:cTn id="13"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954107"/>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Resposta: Retropropagação do Erro, ou </a:t>
            </a:r>
            <a:r>
              <a:rPr lang="pt-BR" sz="2800" dirty="0" err="1">
                <a:solidFill>
                  <a:srgbClr val="FFFF00"/>
                </a:solidFill>
                <a:latin typeface="Cambria" panose="02040503050406030204" pitchFamily="18" charset="0"/>
                <a:ea typeface="Cambria" panose="02040503050406030204" pitchFamily="18" charset="0"/>
              </a:rPr>
              <a:t>Backpropagation</a:t>
            </a:r>
            <a:r>
              <a:rPr lang="pt-BR" sz="2800" dirty="0">
                <a:solidFill>
                  <a:srgbClr val="FFFF00"/>
                </a:solidFill>
                <a:latin typeface="Cambria" panose="02040503050406030204" pitchFamily="18" charset="0"/>
                <a:ea typeface="Cambria" panose="02040503050406030204" pitchFamily="18" charset="0"/>
              </a:rPr>
              <a:t>!</a:t>
            </a:r>
          </a:p>
          <a:p>
            <a:pPr algn="just"/>
            <a:endParaRPr lang="pt-BR" sz="2800" dirty="0">
              <a:solidFill>
                <a:srgbClr val="FFFF00"/>
              </a:solidFill>
              <a:latin typeface="Cambria" panose="02040503050406030204" pitchFamily="18" charset="0"/>
              <a:ea typeface="Cambria" panose="02040503050406030204" pitchFamily="18" charset="0"/>
            </a:endParaRPr>
          </a:p>
        </p:txBody>
      </p:sp>
      <p:pic>
        <p:nvPicPr>
          <p:cNvPr id="6" name="Imagem 5">
            <a:extLst>
              <a:ext uri="{FF2B5EF4-FFF2-40B4-BE49-F238E27FC236}">
                <a16:creationId xmlns:a16="http://schemas.microsoft.com/office/drawing/2014/main" id="{F7E5609A-5745-4A6A-BBB0-ADE73CCF1967}"/>
              </a:ext>
            </a:extLst>
          </p:cNvPr>
          <p:cNvPicPr>
            <a:picLocks noChangeAspect="1"/>
          </p:cNvPicPr>
          <p:nvPr/>
        </p:nvPicPr>
        <p:blipFill>
          <a:blip r:embed="rId3"/>
          <a:stretch>
            <a:fillRect/>
          </a:stretch>
        </p:blipFill>
        <p:spPr>
          <a:xfrm>
            <a:off x="580831" y="2681519"/>
            <a:ext cx="5166826" cy="3415004"/>
          </a:xfrm>
          <a:prstGeom prst="rect">
            <a:avLst/>
          </a:prstGeom>
        </p:spPr>
      </p:pic>
      <p:pic>
        <p:nvPicPr>
          <p:cNvPr id="9" name="Imagem 8">
            <a:extLst>
              <a:ext uri="{FF2B5EF4-FFF2-40B4-BE49-F238E27FC236}">
                <a16:creationId xmlns:a16="http://schemas.microsoft.com/office/drawing/2014/main" id="{E8491783-81F1-4D48-8BD1-6F8732946DCF}"/>
              </a:ext>
            </a:extLst>
          </p:cNvPr>
          <p:cNvPicPr>
            <a:picLocks noChangeAspect="1"/>
          </p:cNvPicPr>
          <p:nvPr/>
        </p:nvPicPr>
        <p:blipFill>
          <a:blip r:embed="rId3"/>
          <a:stretch>
            <a:fillRect/>
          </a:stretch>
        </p:blipFill>
        <p:spPr>
          <a:xfrm>
            <a:off x="6280669" y="2681519"/>
            <a:ext cx="5166826" cy="3415004"/>
          </a:xfrm>
          <a:prstGeom prst="rect">
            <a:avLst/>
          </a:prstGeom>
        </p:spPr>
      </p:pic>
    </p:spTree>
    <p:extLst>
      <p:ext uri="{BB962C8B-B14F-4D97-AF65-F5344CB8AC3E}">
        <p14:creationId xmlns:p14="http://schemas.microsoft.com/office/powerpoint/2010/main" val="387217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4832092"/>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Retropropagação do Erro:</a:t>
            </a:r>
          </a:p>
          <a:p>
            <a:pPr algn="just"/>
            <a:r>
              <a:rPr lang="pt-BR" sz="2800" dirty="0">
                <a:solidFill>
                  <a:srgbClr val="FFFF00"/>
                </a:solidFill>
                <a:latin typeface="Cambria" panose="02040503050406030204" pitchFamily="18" charset="0"/>
                <a:ea typeface="Cambria" panose="02040503050406030204" pitchFamily="18" charset="0"/>
              </a:rPr>
              <a:t>No sentido de ida, Forward, ou Direto, se calculam apenas respostas para cada camada, e se continua até atingir a Camada de Saída.</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U = W * X;</a:t>
            </a:r>
          </a:p>
          <a:p>
            <a:pPr algn="just"/>
            <a:r>
              <a:rPr lang="pt-BR" sz="2800" dirty="0">
                <a:solidFill>
                  <a:srgbClr val="FFFF00"/>
                </a:solidFill>
                <a:latin typeface="Cambria" panose="02040503050406030204" pitchFamily="18" charset="0"/>
                <a:ea typeface="Cambria" panose="02040503050406030204" pitchFamily="18" charset="0"/>
              </a:rPr>
              <a:t>Y_1 = F(U); % Y1 = X2</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U_2 = V*Y_1;</a:t>
            </a:r>
          </a:p>
          <a:p>
            <a:pPr algn="just"/>
            <a:r>
              <a:rPr lang="pt-BR" sz="2800" dirty="0">
                <a:solidFill>
                  <a:srgbClr val="FFFF00"/>
                </a:solidFill>
                <a:latin typeface="Cambria" panose="02040503050406030204" pitchFamily="18" charset="0"/>
                <a:ea typeface="Cambria" panose="02040503050406030204" pitchFamily="18" charset="0"/>
              </a:rPr>
              <a:t>Y_2 = F(U2)</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Na camada de Saída, se compara a Resposta final com o valor desejado.</a:t>
            </a:r>
          </a:p>
        </p:txBody>
      </p:sp>
      <p:sp>
        <p:nvSpPr>
          <p:cNvPr id="3" name="Retângulo 2">
            <a:extLst>
              <a:ext uri="{FF2B5EF4-FFF2-40B4-BE49-F238E27FC236}">
                <a16:creationId xmlns:a16="http://schemas.microsoft.com/office/drawing/2014/main" id="{CB170CC3-573F-4CCB-8695-023AAAFFDB24}"/>
              </a:ext>
            </a:extLst>
          </p:cNvPr>
          <p:cNvSpPr/>
          <p:nvPr/>
        </p:nvSpPr>
        <p:spPr>
          <a:xfrm>
            <a:off x="4734231" y="3190938"/>
            <a:ext cx="6876937" cy="276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5" name="Elipse 4">
            <a:extLst>
              <a:ext uri="{FF2B5EF4-FFF2-40B4-BE49-F238E27FC236}">
                <a16:creationId xmlns:a16="http://schemas.microsoft.com/office/drawing/2014/main" id="{CBACF0C1-FF1E-442A-BF0B-188B1A3FC69D}"/>
              </a:ext>
            </a:extLst>
          </p:cNvPr>
          <p:cNvSpPr/>
          <p:nvPr/>
        </p:nvSpPr>
        <p:spPr>
          <a:xfrm>
            <a:off x="5770442" y="3429000"/>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a:extLst>
              <a:ext uri="{FF2B5EF4-FFF2-40B4-BE49-F238E27FC236}">
                <a16:creationId xmlns:a16="http://schemas.microsoft.com/office/drawing/2014/main" id="{584AA0C0-29AA-40BD-A28F-042E666F26EC}"/>
              </a:ext>
            </a:extLst>
          </p:cNvPr>
          <p:cNvSpPr/>
          <p:nvPr/>
        </p:nvSpPr>
        <p:spPr>
          <a:xfrm>
            <a:off x="5770442" y="5068377"/>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a:extLst>
              <a:ext uri="{FF2B5EF4-FFF2-40B4-BE49-F238E27FC236}">
                <a16:creationId xmlns:a16="http://schemas.microsoft.com/office/drawing/2014/main" id="{7037E3F5-668F-4A3C-AB53-1B86B0D9A702}"/>
              </a:ext>
            </a:extLst>
          </p:cNvPr>
          <p:cNvSpPr/>
          <p:nvPr/>
        </p:nvSpPr>
        <p:spPr>
          <a:xfrm>
            <a:off x="7998175" y="3712077"/>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a:extLst>
              <a:ext uri="{FF2B5EF4-FFF2-40B4-BE49-F238E27FC236}">
                <a16:creationId xmlns:a16="http://schemas.microsoft.com/office/drawing/2014/main" id="{52E5DCC7-44D8-4107-B06B-1AF56C4D82FC}"/>
              </a:ext>
            </a:extLst>
          </p:cNvPr>
          <p:cNvSpPr/>
          <p:nvPr/>
        </p:nvSpPr>
        <p:spPr>
          <a:xfrm>
            <a:off x="7998176" y="4832516"/>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lipse 10">
            <a:extLst>
              <a:ext uri="{FF2B5EF4-FFF2-40B4-BE49-F238E27FC236}">
                <a16:creationId xmlns:a16="http://schemas.microsoft.com/office/drawing/2014/main" id="{A5AA8AA2-C333-4DE7-BB65-8C71D784FF96}"/>
              </a:ext>
            </a:extLst>
          </p:cNvPr>
          <p:cNvSpPr/>
          <p:nvPr/>
        </p:nvSpPr>
        <p:spPr>
          <a:xfrm>
            <a:off x="10315403" y="4249655"/>
            <a:ext cx="589936"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5" name="Conector de Seta Reta 14">
            <a:extLst>
              <a:ext uri="{FF2B5EF4-FFF2-40B4-BE49-F238E27FC236}">
                <a16:creationId xmlns:a16="http://schemas.microsoft.com/office/drawing/2014/main" id="{017755F8-00B5-478D-A82E-E4F706E3B15D}"/>
              </a:ext>
            </a:extLst>
          </p:cNvPr>
          <p:cNvCxnSpPr>
            <a:cxnSpLocks/>
            <a:stCxn id="8" idx="6"/>
            <a:endCxn id="10" idx="2"/>
          </p:cNvCxnSpPr>
          <p:nvPr/>
        </p:nvCxnSpPr>
        <p:spPr>
          <a:xfrm flipV="1">
            <a:off x="6360377" y="5134858"/>
            <a:ext cx="1637799" cy="235861"/>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ector de Seta Reta 16">
            <a:extLst>
              <a:ext uri="{FF2B5EF4-FFF2-40B4-BE49-F238E27FC236}">
                <a16:creationId xmlns:a16="http://schemas.microsoft.com/office/drawing/2014/main" id="{2CD71DB0-BDB8-4CBD-9827-7454D72687AD}"/>
              </a:ext>
            </a:extLst>
          </p:cNvPr>
          <p:cNvCxnSpPr>
            <a:cxnSpLocks/>
            <a:stCxn id="5" idx="6"/>
            <a:endCxn id="9" idx="2"/>
          </p:cNvCxnSpPr>
          <p:nvPr/>
        </p:nvCxnSpPr>
        <p:spPr>
          <a:xfrm>
            <a:off x="6360377" y="3731342"/>
            <a:ext cx="1637798" cy="2830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ector de Seta Reta 17">
            <a:extLst>
              <a:ext uri="{FF2B5EF4-FFF2-40B4-BE49-F238E27FC236}">
                <a16:creationId xmlns:a16="http://schemas.microsoft.com/office/drawing/2014/main" id="{D1213F76-BFB7-441F-9474-66F84374BD14}"/>
              </a:ext>
            </a:extLst>
          </p:cNvPr>
          <p:cNvCxnSpPr>
            <a:cxnSpLocks/>
            <a:stCxn id="9" idx="6"/>
            <a:endCxn id="11" idx="1"/>
          </p:cNvCxnSpPr>
          <p:nvPr/>
        </p:nvCxnSpPr>
        <p:spPr>
          <a:xfrm>
            <a:off x="8588110" y="4014419"/>
            <a:ext cx="1813687" cy="32379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ector de Seta Reta 19">
            <a:extLst>
              <a:ext uri="{FF2B5EF4-FFF2-40B4-BE49-F238E27FC236}">
                <a16:creationId xmlns:a16="http://schemas.microsoft.com/office/drawing/2014/main" id="{DCD3EE5E-5C78-4249-8348-D4D010EC0DF7}"/>
              </a:ext>
            </a:extLst>
          </p:cNvPr>
          <p:cNvCxnSpPr>
            <a:cxnSpLocks/>
            <a:stCxn id="10" idx="6"/>
            <a:endCxn id="11" idx="3"/>
          </p:cNvCxnSpPr>
          <p:nvPr/>
        </p:nvCxnSpPr>
        <p:spPr>
          <a:xfrm flipV="1">
            <a:off x="8588111" y="4765785"/>
            <a:ext cx="1813686" cy="369073"/>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ector de Seta Reta 34">
            <a:extLst>
              <a:ext uri="{FF2B5EF4-FFF2-40B4-BE49-F238E27FC236}">
                <a16:creationId xmlns:a16="http://schemas.microsoft.com/office/drawing/2014/main" id="{D24E79B6-39FC-43CC-8BC8-90E5F6F7B3BD}"/>
              </a:ext>
            </a:extLst>
          </p:cNvPr>
          <p:cNvCxnSpPr>
            <a:cxnSpLocks/>
            <a:stCxn id="5" idx="5"/>
            <a:endCxn id="10" idx="1"/>
          </p:cNvCxnSpPr>
          <p:nvPr/>
        </p:nvCxnSpPr>
        <p:spPr>
          <a:xfrm>
            <a:off x="6273983" y="3945130"/>
            <a:ext cx="1810587" cy="97594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ector de Seta Reta 37">
            <a:extLst>
              <a:ext uri="{FF2B5EF4-FFF2-40B4-BE49-F238E27FC236}">
                <a16:creationId xmlns:a16="http://schemas.microsoft.com/office/drawing/2014/main" id="{7C09C60C-A6FC-42C8-895C-898B513CF41D}"/>
              </a:ext>
            </a:extLst>
          </p:cNvPr>
          <p:cNvCxnSpPr>
            <a:cxnSpLocks/>
            <a:stCxn id="8" idx="7"/>
            <a:endCxn id="9" idx="3"/>
          </p:cNvCxnSpPr>
          <p:nvPr/>
        </p:nvCxnSpPr>
        <p:spPr>
          <a:xfrm flipV="1">
            <a:off x="6273983" y="4228207"/>
            <a:ext cx="1810586" cy="928724"/>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ector de Seta Reta 18">
            <a:extLst>
              <a:ext uri="{FF2B5EF4-FFF2-40B4-BE49-F238E27FC236}">
                <a16:creationId xmlns:a16="http://schemas.microsoft.com/office/drawing/2014/main" id="{D801E333-7D7E-4769-BA1C-C8F3B8DBF070}"/>
              </a:ext>
            </a:extLst>
          </p:cNvPr>
          <p:cNvCxnSpPr>
            <a:cxnSpLocks/>
          </p:cNvCxnSpPr>
          <p:nvPr/>
        </p:nvCxnSpPr>
        <p:spPr>
          <a:xfrm>
            <a:off x="10905339" y="4551997"/>
            <a:ext cx="4484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6072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7"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A comparação das respostas, D – Y, gera o erro E. </a:t>
            </a:r>
          </a:p>
          <a:p>
            <a:pPr algn="just"/>
            <a:r>
              <a:rPr lang="pt-BR" sz="2800" dirty="0">
                <a:solidFill>
                  <a:srgbClr val="FFFF00"/>
                </a:solidFill>
                <a:latin typeface="Cambria" panose="02040503050406030204" pitchFamily="18" charset="0"/>
                <a:ea typeface="Cambria" panose="02040503050406030204" pitchFamily="18" charset="0"/>
              </a:rPr>
              <a:t>No sentido de volta, Backward, o Erro não pode ser usado diretamente nas camadas iniciais do problema: ele precisa ser propagado.</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Para isso, se usa a derivada</a:t>
            </a:r>
          </a:p>
          <a:p>
            <a:pPr algn="just"/>
            <a:r>
              <a:rPr lang="pt-BR" sz="2800" dirty="0">
                <a:solidFill>
                  <a:srgbClr val="FFFF00"/>
                </a:solidFill>
                <a:latin typeface="Cambria" panose="02040503050406030204" pitchFamily="18" charset="0"/>
                <a:ea typeface="Cambria" panose="02040503050406030204" pitchFamily="18" charset="0"/>
              </a:rPr>
              <a:t>da função de ativação </a:t>
            </a:r>
          </a:p>
          <a:p>
            <a:pPr algn="just"/>
            <a:r>
              <a:rPr lang="pt-BR" sz="2800" dirty="0">
                <a:solidFill>
                  <a:srgbClr val="FFFF00"/>
                </a:solidFill>
                <a:latin typeface="Cambria" panose="02040503050406030204" pitchFamily="18" charset="0"/>
                <a:ea typeface="Cambria" panose="02040503050406030204" pitchFamily="18" charset="0"/>
              </a:rPr>
              <a:t>(Regra Delta):</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p:txBody>
      </p:sp>
      <p:sp>
        <p:nvSpPr>
          <p:cNvPr id="3" name="Retângulo 2">
            <a:extLst>
              <a:ext uri="{FF2B5EF4-FFF2-40B4-BE49-F238E27FC236}">
                <a16:creationId xmlns:a16="http://schemas.microsoft.com/office/drawing/2014/main" id="{CB170CC3-573F-4CCB-8695-023AAAFFDB24}"/>
              </a:ext>
            </a:extLst>
          </p:cNvPr>
          <p:cNvSpPr/>
          <p:nvPr/>
        </p:nvSpPr>
        <p:spPr>
          <a:xfrm>
            <a:off x="5088194" y="3190938"/>
            <a:ext cx="6522974" cy="276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5" name="Elipse 4">
            <a:extLst>
              <a:ext uri="{FF2B5EF4-FFF2-40B4-BE49-F238E27FC236}">
                <a16:creationId xmlns:a16="http://schemas.microsoft.com/office/drawing/2014/main" id="{CBACF0C1-FF1E-442A-BF0B-188B1A3FC69D}"/>
              </a:ext>
            </a:extLst>
          </p:cNvPr>
          <p:cNvSpPr/>
          <p:nvPr/>
        </p:nvSpPr>
        <p:spPr>
          <a:xfrm>
            <a:off x="5770442" y="3429000"/>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a:extLst>
              <a:ext uri="{FF2B5EF4-FFF2-40B4-BE49-F238E27FC236}">
                <a16:creationId xmlns:a16="http://schemas.microsoft.com/office/drawing/2014/main" id="{584AA0C0-29AA-40BD-A28F-042E666F26EC}"/>
              </a:ext>
            </a:extLst>
          </p:cNvPr>
          <p:cNvSpPr/>
          <p:nvPr/>
        </p:nvSpPr>
        <p:spPr>
          <a:xfrm>
            <a:off x="5770442" y="5068377"/>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a:extLst>
              <a:ext uri="{FF2B5EF4-FFF2-40B4-BE49-F238E27FC236}">
                <a16:creationId xmlns:a16="http://schemas.microsoft.com/office/drawing/2014/main" id="{7037E3F5-668F-4A3C-AB53-1B86B0D9A702}"/>
              </a:ext>
            </a:extLst>
          </p:cNvPr>
          <p:cNvSpPr/>
          <p:nvPr/>
        </p:nvSpPr>
        <p:spPr>
          <a:xfrm>
            <a:off x="7998175" y="3712077"/>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a:extLst>
              <a:ext uri="{FF2B5EF4-FFF2-40B4-BE49-F238E27FC236}">
                <a16:creationId xmlns:a16="http://schemas.microsoft.com/office/drawing/2014/main" id="{52E5DCC7-44D8-4107-B06B-1AF56C4D82FC}"/>
              </a:ext>
            </a:extLst>
          </p:cNvPr>
          <p:cNvSpPr/>
          <p:nvPr/>
        </p:nvSpPr>
        <p:spPr>
          <a:xfrm>
            <a:off x="7998176" y="4832516"/>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lipse 10">
            <a:extLst>
              <a:ext uri="{FF2B5EF4-FFF2-40B4-BE49-F238E27FC236}">
                <a16:creationId xmlns:a16="http://schemas.microsoft.com/office/drawing/2014/main" id="{A5AA8AA2-C333-4DE7-BB65-8C71D784FF96}"/>
              </a:ext>
            </a:extLst>
          </p:cNvPr>
          <p:cNvSpPr/>
          <p:nvPr/>
        </p:nvSpPr>
        <p:spPr>
          <a:xfrm>
            <a:off x="10315403" y="4249655"/>
            <a:ext cx="589936"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5" name="Conector de Seta Reta 14">
            <a:extLst>
              <a:ext uri="{FF2B5EF4-FFF2-40B4-BE49-F238E27FC236}">
                <a16:creationId xmlns:a16="http://schemas.microsoft.com/office/drawing/2014/main" id="{017755F8-00B5-478D-A82E-E4F706E3B15D}"/>
              </a:ext>
            </a:extLst>
          </p:cNvPr>
          <p:cNvCxnSpPr>
            <a:cxnSpLocks/>
            <a:stCxn id="8" idx="6"/>
            <a:endCxn id="10" idx="2"/>
          </p:cNvCxnSpPr>
          <p:nvPr/>
        </p:nvCxnSpPr>
        <p:spPr>
          <a:xfrm flipV="1">
            <a:off x="6360377" y="5134858"/>
            <a:ext cx="1637799" cy="235861"/>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ector de Seta Reta 16">
            <a:extLst>
              <a:ext uri="{FF2B5EF4-FFF2-40B4-BE49-F238E27FC236}">
                <a16:creationId xmlns:a16="http://schemas.microsoft.com/office/drawing/2014/main" id="{2CD71DB0-BDB8-4CBD-9827-7454D72687AD}"/>
              </a:ext>
            </a:extLst>
          </p:cNvPr>
          <p:cNvCxnSpPr>
            <a:cxnSpLocks/>
            <a:stCxn id="5" idx="6"/>
            <a:endCxn id="9" idx="2"/>
          </p:cNvCxnSpPr>
          <p:nvPr/>
        </p:nvCxnSpPr>
        <p:spPr>
          <a:xfrm>
            <a:off x="6360377" y="3731342"/>
            <a:ext cx="1637798" cy="2830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ector de Seta Reta 17">
            <a:extLst>
              <a:ext uri="{FF2B5EF4-FFF2-40B4-BE49-F238E27FC236}">
                <a16:creationId xmlns:a16="http://schemas.microsoft.com/office/drawing/2014/main" id="{D1213F76-BFB7-441F-9474-66F84374BD14}"/>
              </a:ext>
            </a:extLst>
          </p:cNvPr>
          <p:cNvCxnSpPr>
            <a:cxnSpLocks/>
            <a:stCxn id="9" idx="6"/>
            <a:endCxn id="11" idx="1"/>
          </p:cNvCxnSpPr>
          <p:nvPr/>
        </p:nvCxnSpPr>
        <p:spPr>
          <a:xfrm>
            <a:off x="8588110" y="4014419"/>
            <a:ext cx="1813687" cy="32379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ector de Seta Reta 19">
            <a:extLst>
              <a:ext uri="{FF2B5EF4-FFF2-40B4-BE49-F238E27FC236}">
                <a16:creationId xmlns:a16="http://schemas.microsoft.com/office/drawing/2014/main" id="{DCD3EE5E-5C78-4249-8348-D4D010EC0DF7}"/>
              </a:ext>
            </a:extLst>
          </p:cNvPr>
          <p:cNvCxnSpPr>
            <a:cxnSpLocks/>
            <a:stCxn id="10" idx="6"/>
            <a:endCxn id="11" idx="3"/>
          </p:cNvCxnSpPr>
          <p:nvPr/>
        </p:nvCxnSpPr>
        <p:spPr>
          <a:xfrm flipV="1">
            <a:off x="8588111" y="4765785"/>
            <a:ext cx="1813686" cy="369073"/>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ector de Seta Reta 34">
            <a:extLst>
              <a:ext uri="{FF2B5EF4-FFF2-40B4-BE49-F238E27FC236}">
                <a16:creationId xmlns:a16="http://schemas.microsoft.com/office/drawing/2014/main" id="{D24E79B6-39FC-43CC-8BC8-90E5F6F7B3BD}"/>
              </a:ext>
            </a:extLst>
          </p:cNvPr>
          <p:cNvCxnSpPr>
            <a:cxnSpLocks/>
            <a:stCxn id="5" idx="5"/>
            <a:endCxn id="10" idx="1"/>
          </p:cNvCxnSpPr>
          <p:nvPr/>
        </p:nvCxnSpPr>
        <p:spPr>
          <a:xfrm>
            <a:off x="6273983" y="3945130"/>
            <a:ext cx="1810587" cy="97594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ector de Seta Reta 37">
            <a:extLst>
              <a:ext uri="{FF2B5EF4-FFF2-40B4-BE49-F238E27FC236}">
                <a16:creationId xmlns:a16="http://schemas.microsoft.com/office/drawing/2014/main" id="{7C09C60C-A6FC-42C8-895C-898B513CF41D}"/>
              </a:ext>
            </a:extLst>
          </p:cNvPr>
          <p:cNvCxnSpPr>
            <a:cxnSpLocks/>
            <a:stCxn id="8" idx="7"/>
            <a:endCxn id="9" idx="3"/>
          </p:cNvCxnSpPr>
          <p:nvPr/>
        </p:nvCxnSpPr>
        <p:spPr>
          <a:xfrm flipV="1">
            <a:off x="6273983" y="4228207"/>
            <a:ext cx="1810586" cy="928724"/>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ector de Seta Reta 18">
            <a:extLst>
              <a:ext uri="{FF2B5EF4-FFF2-40B4-BE49-F238E27FC236}">
                <a16:creationId xmlns:a16="http://schemas.microsoft.com/office/drawing/2014/main" id="{7714F23E-8E02-4F42-8864-566CD33EA388}"/>
              </a:ext>
            </a:extLst>
          </p:cNvPr>
          <p:cNvCxnSpPr>
            <a:cxnSpLocks/>
            <a:stCxn id="11" idx="6"/>
          </p:cNvCxnSpPr>
          <p:nvPr/>
        </p:nvCxnSpPr>
        <p:spPr>
          <a:xfrm>
            <a:off x="10905339" y="4551997"/>
            <a:ext cx="4484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256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4401205"/>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Regra Delta: Para chegar na medida do erro de cada camada, derivamos e achamos um Delta para os valores obtidos.</a:t>
            </a:r>
          </a:p>
          <a:p>
            <a:pPr algn="just"/>
            <a:r>
              <a:rPr lang="pt-BR" sz="2800" dirty="0">
                <a:solidFill>
                  <a:srgbClr val="FFFF00"/>
                </a:solidFill>
                <a:latin typeface="Cambria" panose="02040503050406030204" pitchFamily="18" charset="0"/>
                <a:ea typeface="Cambria" panose="02040503050406030204" pitchFamily="18" charset="0"/>
              </a:rPr>
              <a:t>Para propagar esse erro, é preciso usar as derivadas das últimas camadas para chegar às das primeiras.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Formulação:</a:t>
            </a:r>
          </a:p>
          <a:p>
            <a:pPr algn="just"/>
            <a:r>
              <a:rPr lang="pt-BR" sz="2800" dirty="0">
                <a:solidFill>
                  <a:srgbClr val="FFFF00"/>
                </a:solidFill>
                <a:latin typeface="Cambria" panose="02040503050406030204" pitchFamily="18" charset="0"/>
                <a:ea typeface="Cambria" panose="02040503050406030204" pitchFamily="18" charset="0"/>
              </a:rPr>
              <a:t>Delta_2 = e.*f(U2);</a:t>
            </a:r>
          </a:p>
          <a:p>
            <a:pPr algn="just"/>
            <a:r>
              <a:rPr lang="pt-BR" sz="2800" dirty="0">
                <a:solidFill>
                  <a:srgbClr val="FFFF00"/>
                </a:solidFill>
                <a:latin typeface="Cambria" panose="02040503050406030204" pitchFamily="18" charset="0"/>
                <a:ea typeface="Cambria" panose="02040503050406030204" pitchFamily="18" charset="0"/>
              </a:rPr>
              <a:t>W2_semBias = W2(2:end,:)</a:t>
            </a:r>
          </a:p>
          <a:p>
            <a:pPr algn="just"/>
            <a:r>
              <a:rPr lang="pt-BR" sz="2800" dirty="0">
                <a:solidFill>
                  <a:srgbClr val="FFFF00"/>
                </a:solidFill>
                <a:latin typeface="Cambria" panose="02040503050406030204" pitchFamily="18" charset="0"/>
                <a:ea typeface="Cambria" panose="02040503050406030204" pitchFamily="18" charset="0"/>
              </a:rPr>
              <a:t>Delta_1 = (Delta_2 * W2_semBias) .* f(U1);</a:t>
            </a:r>
          </a:p>
          <a:p>
            <a:pPr algn="just"/>
            <a:endParaRPr lang="pt-BR" sz="28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191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1384995"/>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Regra Delta:</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p:txBody>
      </p:sp>
      <p:pic>
        <p:nvPicPr>
          <p:cNvPr id="5" name="Imagem 4">
            <a:extLst>
              <a:ext uri="{FF2B5EF4-FFF2-40B4-BE49-F238E27FC236}">
                <a16:creationId xmlns:a16="http://schemas.microsoft.com/office/drawing/2014/main" id="{286488FE-423C-46E4-9B97-0C006F56D9C7}"/>
              </a:ext>
            </a:extLst>
          </p:cNvPr>
          <p:cNvPicPr>
            <a:picLocks noChangeAspect="1"/>
          </p:cNvPicPr>
          <p:nvPr/>
        </p:nvPicPr>
        <p:blipFill>
          <a:blip r:embed="rId3"/>
          <a:stretch>
            <a:fillRect/>
          </a:stretch>
        </p:blipFill>
        <p:spPr>
          <a:xfrm>
            <a:off x="580831" y="2371803"/>
            <a:ext cx="6155533" cy="1384995"/>
          </a:xfrm>
          <a:prstGeom prst="rect">
            <a:avLst/>
          </a:prstGeom>
        </p:spPr>
      </p:pic>
      <p:pic>
        <p:nvPicPr>
          <p:cNvPr id="8" name="Imagem 7">
            <a:extLst>
              <a:ext uri="{FF2B5EF4-FFF2-40B4-BE49-F238E27FC236}">
                <a16:creationId xmlns:a16="http://schemas.microsoft.com/office/drawing/2014/main" id="{E023631D-52A3-4B97-B450-4F9F859DCBD5}"/>
              </a:ext>
            </a:extLst>
          </p:cNvPr>
          <p:cNvPicPr>
            <a:picLocks noChangeAspect="1"/>
          </p:cNvPicPr>
          <p:nvPr/>
        </p:nvPicPr>
        <p:blipFill>
          <a:blip r:embed="rId4"/>
          <a:stretch>
            <a:fillRect/>
          </a:stretch>
        </p:blipFill>
        <p:spPr>
          <a:xfrm>
            <a:off x="580831" y="3804942"/>
            <a:ext cx="5619175" cy="1373752"/>
          </a:xfrm>
          <a:prstGeom prst="rect">
            <a:avLst/>
          </a:prstGeom>
        </p:spPr>
      </p:pic>
      <p:pic>
        <p:nvPicPr>
          <p:cNvPr id="10" name="Imagem 9">
            <a:extLst>
              <a:ext uri="{FF2B5EF4-FFF2-40B4-BE49-F238E27FC236}">
                <a16:creationId xmlns:a16="http://schemas.microsoft.com/office/drawing/2014/main" id="{3C31CA6D-481E-426D-A97B-269849194D80}"/>
              </a:ext>
            </a:extLst>
          </p:cNvPr>
          <p:cNvPicPr>
            <a:picLocks noChangeAspect="1"/>
          </p:cNvPicPr>
          <p:nvPr/>
        </p:nvPicPr>
        <p:blipFill>
          <a:blip r:embed="rId5"/>
          <a:stretch>
            <a:fillRect/>
          </a:stretch>
        </p:blipFill>
        <p:spPr>
          <a:xfrm>
            <a:off x="6673217" y="3862103"/>
            <a:ext cx="5247625" cy="1259430"/>
          </a:xfrm>
          <a:prstGeom prst="rect">
            <a:avLst/>
          </a:prstGeom>
        </p:spPr>
      </p:pic>
    </p:spTree>
    <p:extLst>
      <p:ext uri="{BB962C8B-B14F-4D97-AF65-F5344CB8AC3E}">
        <p14:creationId xmlns:p14="http://schemas.microsoft.com/office/powerpoint/2010/main" val="214285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7"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Regra Delta na prática:</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Delta_2 = e.*f(U2);</a:t>
            </a:r>
          </a:p>
          <a:p>
            <a:pPr algn="just"/>
            <a:r>
              <a:rPr lang="pt-BR" sz="2800" dirty="0">
                <a:solidFill>
                  <a:srgbClr val="FFFF00"/>
                </a:solidFill>
                <a:latin typeface="Cambria" panose="02040503050406030204" pitchFamily="18" charset="0"/>
                <a:ea typeface="Cambria" panose="02040503050406030204" pitchFamily="18" charset="0"/>
              </a:rPr>
              <a:t>W2_semBias = W2(2:end,:)</a:t>
            </a:r>
          </a:p>
          <a:p>
            <a:pPr algn="just"/>
            <a:r>
              <a:rPr lang="pt-BR" sz="2800" dirty="0">
                <a:solidFill>
                  <a:srgbClr val="FFFF00"/>
                </a:solidFill>
                <a:latin typeface="Cambria" panose="02040503050406030204" pitchFamily="18" charset="0"/>
                <a:ea typeface="Cambria" panose="02040503050406030204" pitchFamily="18" charset="0"/>
              </a:rPr>
              <a:t>Delta_1 = (Delta_2 * W2_semBias) .* f(U1);</a:t>
            </a:r>
          </a:p>
          <a:p>
            <a:pPr algn="just"/>
            <a:endParaRPr lang="pt-BR" sz="2800" dirty="0">
              <a:solidFill>
                <a:srgbClr val="FFFF00"/>
              </a:solidFill>
              <a:latin typeface="Cambria" panose="02040503050406030204" pitchFamily="18" charset="0"/>
              <a:ea typeface="Cambria" panose="02040503050406030204" pitchFamily="18" charset="0"/>
            </a:endParaRPr>
          </a:p>
        </p:txBody>
      </p:sp>
      <p:sp>
        <p:nvSpPr>
          <p:cNvPr id="3" name="Retângulo 2">
            <a:extLst>
              <a:ext uri="{FF2B5EF4-FFF2-40B4-BE49-F238E27FC236}">
                <a16:creationId xmlns:a16="http://schemas.microsoft.com/office/drawing/2014/main" id="{CB170CC3-573F-4CCB-8695-023AAAFFDB24}"/>
              </a:ext>
            </a:extLst>
          </p:cNvPr>
          <p:cNvSpPr/>
          <p:nvPr/>
        </p:nvSpPr>
        <p:spPr>
          <a:xfrm>
            <a:off x="5088194" y="1688450"/>
            <a:ext cx="6522974" cy="276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5" name="Elipse 4">
            <a:extLst>
              <a:ext uri="{FF2B5EF4-FFF2-40B4-BE49-F238E27FC236}">
                <a16:creationId xmlns:a16="http://schemas.microsoft.com/office/drawing/2014/main" id="{CBACF0C1-FF1E-442A-BF0B-188B1A3FC69D}"/>
              </a:ext>
            </a:extLst>
          </p:cNvPr>
          <p:cNvSpPr/>
          <p:nvPr/>
        </p:nvSpPr>
        <p:spPr>
          <a:xfrm>
            <a:off x="5770442" y="1926512"/>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a:extLst>
              <a:ext uri="{FF2B5EF4-FFF2-40B4-BE49-F238E27FC236}">
                <a16:creationId xmlns:a16="http://schemas.microsoft.com/office/drawing/2014/main" id="{584AA0C0-29AA-40BD-A28F-042E666F26EC}"/>
              </a:ext>
            </a:extLst>
          </p:cNvPr>
          <p:cNvSpPr/>
          <p:nvPr/>
        </p:nvSpPr>
        <p:spPr>
          <a:xfrm>
            <a:off x="5770442" y="3565889"/>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a:extLst>
              <a:ext uri="{FF2B5EF4-FFF2-40B4-BE49-F238E27FC236}">
                <a16:creationId xmlns:a16="http://schemas.microsoft.com/office/drawing/2014/main" id="{7037E3F5-668F-4A3C-AB53-1B86B0D9A702}"/>
              </a:ext>
            </a:extLst>
          </p:cNvPr>
          <p:cNvSpPr/>
          <p:nvPr/>
        </p:nvSpPr>
        <p:spPr>
          <a:xfrm>
            <a:off x="7998175" y="2209589"/>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a:extLst>
              <a:ext uri="{FF2B5EF4-FFF2-40B4-BE49-F238E27FC236}">
                <a16:creationId xmlns:a16="http://schemas.microsoft.com/office/drawing/2014/main" id="{52E5DCC7-44D8-4107-B06B-1AF56C4D82FC}"/>
              </a:ext>
            </a:extLst>
          </p:cNvPr>
          <p:cNvSpPr/>
          <p:nvPr/>
        </p:nvSpPr>
        <p:spPr>
          <a:xfrm>
            <a:off x="7998176" y="3330028"/>
            <a:ext cx="589935"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lipse 10">
            <a:extLst>
              <a:ext uri="{FF2B5EF4-FFF2-40B4-BE49-F238E27FC236}">
                <a16:creationId xmlns:a16="http://schemas.microsoft.com/office/drawing/2014/main" id="{A5AA8AA2-C333-4DE7-BB65-8C71D784FF96}"/>
              </a:ext>
            </a:extLst>
          </p:cNvPr>
          <p:cNvSpPr/>
          <p:nvPr/>
        </p:nvSpPr>
        <p:spPr>
          <a:xfrm>
            <a:off x="10315403" y="2747167"/>
            <a:ext cx="589936" cy="60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5" name="Conector de Seta Reta 14">
            <a:extLst>
              <a:ext uri="{FF2B5EF4-FFF2-40B4-BE49-F238E27FC236}">
                <a16:creationId xmlns:a16="http://schemas.microsoft.com/office/drawing/2014/main" id="{017755F8-00B5-478D-A82E-E4F706E3B15D}"/>
              </a:ext>
            </a:extLst>
          </p:cNvPr>
          <p:cNvCxnSpPr>
            <a:cxnSpLocks/>
            <a:stCxn id="8" idx="6"/>
            <a:endCxn id="10" idx="2"/>
          </p:cNvCxnSpPr>
          <p:nvPr/>
        </p:nvCxnSpPr>
        <p:spPr>
          <a:xfrm flipV="1">
            <a:off x="6360377" y="3632370"/>
            <a:ext cx="1637799" cy="235861"/>
          </a:xfrm>
          <a:prstGeom prst="straightConnector1">
            <a:avLst/>
          </a:prstGeom>
          <a:ln w="38100" cap="flat" cmpd="sng" algn="ctr">
            <a:solidFill>
              <a:schemeClr val="accent4">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ector de Seta Reta 16">
            <a:extLst>
              <a:ext uri="{FF2B5EF4-FFF2-40B4-BE49-F238E27FC236}">
                <a16:creationId xmlns:a16="http://schemas.microsoft.com/office/drawing/2014/main" id="{2CD71DB0-BDB8-4CBD-9827-7454D72687AD}"/>
              </a:ext>
            </a:extLst>
          </p:cNvPr>
          <p:cNvCxnSpPr>
            <a:cxnSpLocks/>
            <a:stCxn id="5" idx="6"/>
            <a:endCxn id="9" idx="2"/>
          </p:cNvCxnSpPr>
          <p:nvPr/>
        </p:nvCxnSpPr>
        <p:spPr>
          <a:xfrm>
            <a:off x="6360377" y="2228854"/>
            <a:ext cx="1637798" cy="283077"/>
          </a:xfrm>
          <a:prstGeom prst="straightConnector1">
            <a:avLst/>
          </a:prstGeom>
          <a:ln w="38100" cap="flat" cmpd="sng" algn="ctr">
            <a:solidFill>
              <a:schemeClr val="accent4">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ector de Seta Reta 17">
            <a:extLst>
              <a:ext uri="{FF2B5EF4-FFF2-40B4-BE49-F238E27FC236}">
                <a16:creationId xmlns:a16="http://schemas.microsoft.com/office/drawing/2014/main" id="{D1213F76-BFB7-441F-9474-66F84374BD14}"/>
              </a:ext>
            </a:extLst>
          </p:cNvPr>
          <p:cNvCxnSpPr>
            <a:cxnSpLocks/>
            <a:stCxn id="9" idx="6"/>
            <a:endCxn id="11" idx="1"/>
          </p:cNvCxnSpPr>
          <p:nvPr/>
        </p:nvCxnSpPr>
        <p:spPr>
          <a:xfrm>
            <a:off x="8588110" y="2511931"/>
            <a:ext cx="1813687" cy="323790"/>
          </a:xfrm>
          <a:prstGeom prst="straightConnector1">
            <a:avLst/>
          </a:prstGeom>
          <a:ln w="38100" cap="flat" cmpd="sng" algn="ctr">
            <a:solidFill>
              <a:schemeClr val="accent4">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ector de Seta Reta 19">
            <a:extLst>
              <a:ext uri="{FF2B5EF4-FFF2-40B4-BE49-F238E27FC236}">
                <a16:creationId xmlns:a16="http://schemas.microsoft.com/office/drawing/2014/main" id="{DCD3EE5E-5C78-4249-8348-D4D010EC0DF7}"/>
              </a:ext>
            </a:extLst>
          </p:cNvPr>
          <p:cNvCxnSpPr>
            <a:cxnSpLocks/>
            <a:stCxn id="10" idx="6"/>
            <a:endCxn id="11" idx="3"/>
          </p:cNvCxnSpPr>
          <p:nvPr/>
        </p:nvCxnSpPr>
        <p:spPr>
          <a:xfrm flipV="1">
            <a:off x="8588111" y="3263297"/>
            <a:ext cx="1813686" cy="369073"/>
          </a:xfrm>
          <a:prstGeom prst="straightConnector1">
            <a:avLst/>
          </a:prstGeom>
          <a:ln w="38100" cap="flat" cmpd="sng" algn="ctr">
            <a:solidFill>
              <a:schemeClr val="accent4">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ector de Seta Reta 34">
            <a:extLst>
              <a:ext uri="{FF2B5EF4-FFF2-40B4-BE49-F238E27FC236}">
                <a16:creationId xmlns:a16="http://schemas.microsoft.com/office/drawing/2014/main" id="{D24E79B6-39FC-43CC-8BC8-90E5F6F7B3BD}"/>
              </a:ext>
            </a:extLst>
          </p:cNvPr>
          <p:cNvCxnSpPr>
            <a:cxnSpLocks/>
            <a:stCxn id="5" idx="5"/>
            <a:endCxn id="10" idx="1"/>
          </p:cNvCxnSpPr>
          <p:nvPr/>
        </p:nvCxnSpPr>
        <p:spPr>
          <a:xfrm>
            <a:off x="6273983" y="2442642"/>
            <a:ext cx="1810587" cy="975940"/>
          </a:xfrm>
          <a:prstGeom prst="straightConnector1">
            <a:avLst/>
          </a:prstGeom>
          <a:ln w="38100" cap="flat" cmpd="sng" algn="ctr">
            <a:solidFill>
              <a:schemeClr val="accent4">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ector de Seta Reta 37">
            <a:extLst>
              <a:ext uri="{FF2B5EF4-FFF2-40B4-BE49-F238E27FC236}">
                <a16:creationId xmlns:a16="http://schemas.microsoft.com/office/drawing/2014/main" id="{7C09C60C-A6FC-42C8-895C-898B513CF41D}"/>
              </a:ext>
            </a:extLst>
          </p:cNvPr>
          <p:cNvCxnSpPr>
            <a:cxnSpLocks/>
            <a:stCxn id="8" idx="7"/>
            <a:endCxn id="9" idx="3"/>
          </p:cNvCxnSpPr>
          <p:nvPr/>
        </p:nvCxnSpPr>
        <p:spPr>
          <a:xfrm flipV="1">
            <a:off x="6273983" y="2725719"/>
            <a:ext cx="1810586" cy="928724"/>
          </a:xfrm>
          <a:prstGeom prst="straightConnector1">
            <a:avLst/>
          </a:prstGeom>
          <a:ln w="38100" cap="flat" cmpd="sng" algn="ctr">
            <a:solidFill>
              <a:schemeClr val="accent4">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ector de Seta Reta 18">
            <a:extLst>
              <a:ext uri="{FF2B5EF4-FFF2-40B4-BE49-F238E27FC236}">
                <a16:creationId xmlns:a16="http://schemas.microsoft.com/office/drawing/2014/main" id="{7714F23E-8E02-4F42-8864-566CD33EA388}"/>
              </a:ext>
            </a:extLst>
          </p:cNvPr>
          <p:cNvCxnSpPr>
            <a:cxnSpLocks/>
            <a:stCxn id="11" idx="6"/>
          </p:cNvCxnSpPr>
          <p:nvPr/>
        </p:nvCxnSpPr>
        <p:spPr>
          <a:xfrm>
            <a:off x="10905339" y="3049509"/>
            <a:ext cx="4484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ector: Curvo 20">
            <a:extLst>
              <a:ext uri="{FF2B5EF4-FFF2-40B4-BE49-F238E27FC236}">
                <a16:creationId xmlns:a16="http://schemas.microsoft.com/office/drawing/2014/main" id="{4EB38012-E790-40FD-9B2D-2EE38F5D6871}"/>
              </a:ext>
            </a:extLst>
          </p:cNvPr>
          <p:cNvCxnSpPr>
            <a:cxnSpLocks/>
          </p:cNvCxnSpPr>
          <p:nvPr/>
        </p:nvCxnSpPr>
        <p:spPr>
          <a:xfrm rot="16200000" flipV="1">
            <a:off x="10013307" y="1655545"/>
            <a:ext cx="449024" cy="2108655"/>
          </a:xfrm>
          <a:prstGeom prst="curvedConnector3">
            <a:avLst>
              <a:gd name="adj1" fmla="val 170632"/>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ector: Curvo 32">
            <a:extLst>
              <a:ext uri="{FF2B5EF4-FFF2-40B4-BE49-F238E27FC236}">
                <a16:creationId xmlns:a16="http://schemas.microsoft.com/office/drawing/2014/main" id="{C3BE070B-5DA4-4D21-8410-4E41501833D8}"/>
              </a:ext>
            </a:extLst>
          </p:cNvPr>
          <p:cNvCxnSpPr>
            <a:cxnSpLocks/>
          </p:cNvCxnSpPr>
          <p:nvPr/>
        </p:nvCxnSpPr>
        <p:spPr>
          <a:xfrm rot="16200000" flipV="1">
            <a:off x="7938940" y="1451813"/>
            <a:ext cx="283077" cy="1810586"/>
          </a:xfrm>
          <a:prstGeom prst="curvedConnector3">
            <a:avLst>
              <a:gd name="adj1" fmla="val 212038"/>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95089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6912429" cy="1173389"/>
          </a:xfrm>
        </p:spPr>
        <p:txBody>
          <a:bodyPr/>
          <a:lstStyle/>
          <a:p>
            <a:r>
              <a:rPr lang="pt-BR" dirty="0">
                <a:solidFill>
                  <a:srgbClr val="FFFF00"/>
                </a:solidFill>
                <a:latin typeface="Cambria" panose="02040503050406030204" pitchFamily="18" charset="0"/>
                <a:ea typeface="Cambria" panose="02040503050406030204" pitchFamily="18" charset="0"/>
              </a:rPr>
              <a:t>Exercício 1: Porta XOR</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1815882"/>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Vamos usar o que aprendemos de MLP para fazer uma porta XOR.</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Diferente da AND, a XOR não pode ter suas classes de resposta separadas com uma reta única:</a:t>
            </a:r>
          </a:p>
        </p:txBody>
      </p:sp>
      <p:pic>
        <p:nvPicPr>
          <p:cNvPr id="5" name="Imagem 4">
            <a:extLst>
              <a:ext uri="{FF2B5EF4-FFF2-40B4-BE49-F238E27FC236}">
                <a16:creationId xmlns:a16="http://schemas.microsoft.com/office/drawing/2014/main" id="{D2C7E7BB-5C52-4374-8E00-674DCEAC3ED4}"/>
              </a:ext>
            </a:extLst>
          </p:cNvPr>
          <p:cNvPicPr>
            <a:picLocks noChangeAspect="1"/>
          </p:cNvPicPr>
          <p:nvPr/>
        </p:nvPicPr>
        <p:blipFill>
          <a:blip r:embed="rId3"/>
          <a:stretch>
            <a:fillRect/>
          </a:stretch>
        </p:blipFill>
        <p:spPr>
          <a:xfrm>
            <a:off x="6997951" y="3795059"/>
            <a:ext cx="3327464" cy="2738653"/>
          </a:xfrm>
          <a:prstGeom prst="rect">
            <a:avLst/>
          </a:prstGeom>
        </p:spPr>
      </p:pic>
      <p:pic>
        <p:nvPicPr>
          <p:cNvPr id="8" name="Imagem 7">
            <a:extLst>
              <a:ext uri="{FF2B5EF4-FFF2-40B4-BE49-F238E27FC236}">
                <a16:creationId xmlns:a16="http://schemas.microsoft.com/office/drawing/2014/main" id="{9460A056-EC71-43E7-B203-027C9D9ABC8D}"/>
              </a:ext>
            </a:extLst>
          </p:cNvPr>
          <p:cNvPicPr>
            <a:picLocks noChangeAspect="1"/>
          </p:cNvPicPr>
          <p:nvPr/>
        </p:nvPicPr>
        <p:blipFill>
          <a:blip r:embed="rId4"/>
          <a:stretch>
            <a:fillRect/>
          </a:stretch>
        </p:blipFill>
        <p:spPr>
          <a:xfrm>
            <a:off x="2100072" y="3976194"/>
            <a:ext cx="3130296" cy="2557518"/>
          </a:xfrm>
          <a:prstGeom prst="rect">
            <a:avLst/>
          </a:prstGeom>
        </p:spPr>
      </p:pic>
    </p:spTree>
    <p:extLst>
      <p:ext uri="{BB962C8B-B14F-4D97-AF65-F5344CB8AC3E}">
        <p14:creationId xmlns:p14="http://schemas.microsoft.com/office/powerpoint/2010/main" val="29872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6912429" cy="1173389"/>
          </a:xfrm>
        </p:spPr>
        <p:txBody>
          <a:bodyPr/>
          <a:lstStyle/>
          <a:p>
            <a:r>
              <a:rPr lang="pt-BR" dirty="0">
                <a:solidFill>
                  <a:srgbClr val="FFFF00"/>
                </a:solidFill>
                <a:latin typeface="Cambria" panose="02040503050406030204" pitchFamily="18" charset="0"/>
                <a:ea typeface="Cambria" panose="02040503050406030204" pitchFamily="18" charset="0"/>
              </a:rPr>
              <a:t>Redes Neurais 2</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429208" y="1979176"/>
            <a:ext cx="4497355"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Na aula passada,</a:t>
            </a:r>
          </a:p>
          <a:p>
            <a:pPr algn="just"/>
            <a:r>
              <a:rPr lang="pt-BR" sz="2800" dirty="0">
                <a:solidFill>
                  <a:srgbClr val="FFFF00"/>
                </a:solidFill>
                <a:latin typeface="Cambria" panose="02040503050406030204" pitchFamily="18" charset="0"/>
                <a:ea typeface="Cambria" panose="02040503050406030204" pitchFamily="18" charset="0"/>
              </a:rPr>
              <a:t>Aprendemos o que é um Perceptron: </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Um modelo de neurônio que recebe </a:t>
            </a:r>
            <a:r>
              <a:rPr lang="pt-BR" sz="2800" dirty="0">
                <a:solidFill>
                  <a:schemeClr val="bg1"/>
                </a:solidFill>
                <a:latin typeface="Cambria" panose="02040503050406030204" pitchFamily="18" charset="0"/>
                <a:ea typeface="Cambria" panose="02040503050406030204" pitchFamily="18" charset="0"/>
              </a:rPr>
              <a:t>Entradas, Pesos</a:t>
            </a:r>
            <a:r>
              <a:rPr lang="pt-BR" sz="2800" dirty="0">
                <a:solidFill>
                  <a:srgbClr val="FFFF00"/>
                </a:solidFill>
                <a:latin typeface="Cambria" panose="02040503050406030204" pitchFamily="18" charset="0"/>
                <a:ea typeface="Cambria" panose="02040503050406030204" pitchFamily="18" charset="0"/>
              </a:rPr>
              <a:t> e </a:t>
            </a:r>
            <a:r>
              <a:rPr lang="pt-BR" sz="2800" dirty="0">
                <a:solidFill>
                  <a:schemeClr val="bg1"/>
                </a:solidFill>
                <a:latin typeface="Cambria" panose="02040503050406030204" pitchFamily="18" charset="0"/>
                <a:ea typeface="Cambria" panose="02040503050406030204" pitchFamily="18" charset="0"/>
              </a:rPr>
              <a:t>Bias</a:t>
            </a:r>
            <a:r>
              <a:rPr lang="pt-BR" sz="2800" dirty="0">
                <a:solidFill>
                  <a:srgbClr val="FFFF00"/>
                </a:solidFill>
                <a:latin typeface="Cambria" panose="02040503050406030204" pitchFamily="18" charset="0"/>
                <a:ea typeface="Cambria" panose="02040503050406030204" pitchFamily="18" charset="0"/>
              </a:rPr>
              <a:t> e calcula uma resposta de acordo com a função de ativação.</a:t>
            </a:r>
          </a:p>
        </p:txBody>
      </p:sp>
      <p:pic>
        <p:nvPicPr>
          <p:cNvPr id="10" name="Imagem 9">
            <a:extLst>
              <a:ext uri="{FF2B5EF4-FFF2-40B4-BE49-F238E27FC236}">
                <a16:creationId xmlns:a16="http://schemas.microsoft.com/office/drawing/2014/main" id="{EF9A82C6-4608-4A55-9B73-9A31E5226FA9}"/>
              </a:ext>
            </a:extLst>
          </p:cNvPr>
          <p:cNvPicPr>
            <a:picLocks noChangeAspect="1"/>
          </p:cNvPicPr>
          <p:nvPr/>
        </p:nvPicPr>
        <p:blipFill>
          <a:blip r:embed="rId3"/>
          <a:stretch>
            <a:fillRect/>
          </a:stretch>
        </p:blipFill>
        <p:spPr>
          <a:xfrm>
            <a:off x="5231824" y="2174661"/>
            <a:ext cx="6680719" cy="3226703"/>
          </a:xfrm>
          <a:prstGeom prst="rect">
            <a:avLst/>
          </a:prstGeom>
        </p:spPr>
      </p:pic>
      <p:sp>
        <p:nvSpPr>
          <p:cNvPr id="12" name="CaixaDeTexto 11">
            <a:extLst>
              <a:ext uri="{FF2B5EF4-FFF2-40B4-BE49-F238E27FC236}">
                <a16:creationId xmlns:a16="http://schemas.microsoft.com/office/drawing/2014/main" id="{FDCF7EAA-DFAF-42F8-A16D-C92D3A333182}"/>
              </a:ext>
            </a:extLst>
          </p:cNvPr>
          <p:cNvSpPr txBox="1"/>
          <p:nvPr/>
        </p:nvSpPr>
        <p:spPr>
          <a:xfrm>
            <a:off x="5722143" y="5657107"/>
            <a:ext cx="5700079" cy="584775"/>
          </a:xfrm>
          <a:prstGeom prst="rect">
            <a:avLst/>
          </a:prstGeom>
          <a:noFill/>
        </p:spPr>
        <p:txBody>
          <a:bodyPr wrap="square">
            <a:spAutoFit/>
          </a:bodyPr>
          <a:lstStyle/>
          <a:p>
            <a:pPr algn="ctr"/>
            <a:r>
              <a:rPr lang="pt-BR" sz="1600" dirty="0">
                <a:solidFill>
                  <a:srgbClr val="FFFF00"/>
                </a:solidFill>
                <a:latin typeface="Cambria" panose="02040503050406030204" pitchFamily="18" charset="0"/>
                <a:ea typeface="Cambria" panose="02040503050406030204" pitchFamily="18" charset="0"/>
              </a:rPr>
              <a:t>Fonte:https://juliocprocha.wordpress.com/2017/ 07/27/</a:t>
            </a:r>
            <a:r>
              <a:rPr lang="pt-BR" sz="1600" dirty="0" err="1">
                <a:solidFill>
                  <a:srgbClr val="FFFF00"/>
                </a:solidFill>
                <a:latin typeface="Cambria" panose="02040503050406030204" pitchFamily="18" charset="0"/>
                <a:ea typeface="Cambria" panose="02040503050406030204" pitchFamily="18" charset="0"/>
              </a:rPr>
              <a:t>perceptron</a:t>
            </a:r>
            <a:r>
              <a:rPr lang="pt-BR" sz="1600" dirty="0">
                <a:solidFill>
                  <a:srgbClr val="FFFF00"/>
                </a:solidFill>
                <a:latin typeface="Cambria" panose="02040503050406030204" pitchFamily="18" charset="0"/>
                <a:ea typeface="Cambria" panose="02040503050406030204" pitchFamily="18" charset="0"/>
              </a:rPr>
              <a:t>-para-</a:t>
            </a:r>
            <a:r>
              <a:rPr lang="pt-BR" sz="1600" dirty="0" err="1">
                <a:solidFill>
                  <a:srgbClr val="FFFF00"/>
                </a:solidFill>
                <a:latin typeface="Cambria" panose="02040503050406030204" pitchFamily="18" charset="0"/>
                <a:ea typeface="Cambria" panose="02040503050406030204" pitchFamily="18" charset="0"/>
              </a:rPr>
              <a:t>classificacao</a:t>
            </a:r>
            <a:r>
              <a:rPr lang="pt-BR" sz="1600" dirty="0">
                <a:solidFill>
                  <a:srgbClr val="FFFF00"/>
                </a:solidFill>
                <a:latin typeface="Cambria" panose="02040503050406030204" pitchFamily="18" charset="0"/>
                <a:ea typeface="Cambria" panose="02040503050406030204" pitchFamily="18" charset="0"/>
              </a:rPr>
              <a:t>-passo-a-passo.</a:t>
            </a:r>
          </a:p>
        </p:txBody>
      </p:sp>
    </p:spTree>
    <p:extLst>
      <p:ext uri="{BB962C8B-B14F-4D97-AF65-F5344CB8AC3E}">
        <p14:creationId xmlns:p14="http://schemas.microsoft.com/office/powerpoint/2010/main" val="690266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6912429" cy="1173389"/>
          </a:xfrm>
        </p:spPr>
        <p:txBody>
          <a:bodyPr/>
          <a:lstStyle/>
          <a:p>
            <a:r>
              <a:rPr lang="pt-BR" dirty="0">
                <a:solidFill>
                  <a:srgbClr val="FFFF00"/>
                </a:solidFill>
                <a:latin typeface="Cambria" panose="02040503050406030204" pitchFamily="18" charset="0"/>
                <a:ea typeface="Cambria" panose="02040503050406030204" pitchFamily="18" charset="0"/>
              </a:rPr>
              <a:t>Exercício 1: Porta XOR</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4031873"/>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Detalhes a comentar:</a:t>
            </a:r>
          </a:p>
          <a:p>
            <a:pPr algn="just"/>
            <a:endParaRPr lang="pt-BR" sz="2800" dirty="0">
              <a:solidFill>
                <a:srgbClr val="FFFF00"/>
              </a:solidFill>
              <a:latin typeface="Cambria" panose="02040503050406030204" pitchFamily="18" charset="0"/>
              <a:ea typeface="Cambria" panose="02040503050406030204" pitchFamily="18" charset="0"/>
            </a:endParaRPr>
          </a:p>
          <a:p>
            <a:pPr marL="342900" indent="-342900" algn="just">
              <a:buFontTx/>
              <a:buChar char="-"/>
            </a:pPr>
            <a:r>
              <a:rPr lang="pt-BR" sz="2400" dirty="0">
                <a:solidFill>
                  <a:srgbClr val="FFFF00"/>
                </a:solidFill>
                <a:latin typeface="Cambria" panose="02040503050406030204" pitchFamily="18" charset="0"/>
                <a:ea typeface="Cambria" panose="02040503050406030204" pitchFamily="18" charset="0"/>
              </a:rPr>
              <a:t>Há possibilidade da rede não convergir e levar para uma resposta totalmente errada, mesmo com toda a estrutura de rede correta;</a:t>
            </a:r>
          </a:p>
          <a:p>
            <a:pPr algn="just"/>
            <a:endParaRPr lang="pt-BR" sz="2400" dirty="0">
              <a:solidFill>
                <a:srgbClr val="FFFF00"/>
              </a:solidFill>
              <a:latin typeface="Cambria" panose="02040503050406030204" pitchFamily="18" charset="0"/>
              <a:ea typeface="Cambria" panose="02040503050406030204" pitchFamily="18" charset="0"/>
            </a:endParaRPr>
          </a:p>
          <a:p>
            <a:pPr marL="342900" indent="-342900" algn="just">
              <a:buFontTx/>
              <a:buChar char="-"/>
            </a:pPr>
            <a:r>
              <a:rPr lang="pt-BR" sz="2400" dirty="0">
                <a:solidFill>
                  <a:srgbClr val="FFFF00"/>
                </a:solidFill>
                <a:latin typeface="Cambria" panose="02040503050406030204" pitchFamily="18" charset="0"/>
                <a:ea typeface="Cambria" panose="02040503050406030204" pitchFamily="18" charset="0"/>
              </a:rPr>
              <a:t>O problema da </a:t>
            </a:r>
            <a:r>
              <a:rPr lang="pt-BR" sz="2400" dirty="0" err="1">
                <a:solidFill>
                  <a:srgbClr val="FFFF00"/>
                </a:solidFill>
                <a:latin typeface="Cambria" panose="02040503050406030204" pitchFamily="18" charset="0"/>
                <a:ea typeface="Cambria" panose="02040503050406030204" pitchFamily="18" charset="0"/>
              </a:rPr>
              <a:t>Xor</a:t>
            </a:r>
            <a:r>
              <a:rPr lang="pt-BR" sz="2400" dirty="0">
                <a:solidFill>
                  <a:srgbClr val="FFFF00"/>
                </a:solidFill>
                <a:latin typeface="Cambria" panose="02040503050406030204" pitchFamily="18" charset="0"/>
                <a:ea typeface="Cambria" panose="02040503050406030204" pitchFamily="18" charset="0"/>
              </a:rPr>
              <a:t> é só um exemplo de solução não linear, nesse caso para 2 grupos de dados, os dados 0 e 1. Quão mais grupos existem nos dados, mais formas são precisas para separá-los.</a:t>
            </a:r>
          </a:p>
          <a:p>
            <a:pPr marL="342900" indent="-3429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endParaRPr>
          </a:p>
        </p:txBody>
      </p:sp>
    </p:spTree>
    <p:extLst>
      <p:ext uri="{BB962C8B-B14F-4D97-AF65-F5344CB8AC3E}">
        <p14:creationId xmlns:p14="http://schemas.microsoft.com/office/powerpoint/2010/main" val="204677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755599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Exercício 2: Classificação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A rede desenvolvida pra XOR pode ser adaptada para outros problemas. Nesse caso, vamos usar um Banco de dados conhecido.</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O Banco de Dados contém amostras, e cada amostra possui valores coletados para certas variáveis. A classificação ocorre quando a rede consegue reconhecer que certas características são diferentes de classe para classe.</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Exemplo: Leões, Plantas, Diagnósticos médicos,...</a:t>
            </a:r>
          </a:p>
        </p:txBody>
      </p:sp>
    </p:spTree>
    <p:extLst>
      <p:ext uri="{BB962C8B-B14F-4D97-AF65-F5344CB8AC3E}">
        <p14:creationId xmlns:p14="http://schemas.microsoft.com/office/powerpoint/2010/main" val="2498607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755599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Exercício 2: Classificação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3539430"/>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Dataset: Flores de Iris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150 amostras de flores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3 Classes: Setosa, Versicolor e Virginica, distribuídos igualmente.</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4 variáveis (valores reais e contínuos):</a:t>
            </a:r>
          </a:p>
          <a:p>
            <a:pPr algn="just"/>
            <a:r>
              <a:rPr lang="pt-BR" sz="2800" dirty="0">
                <a:solidFill>
                  <a:srgbClr val="FFFF00"/>
                </a:solidFill>
                <a:latin typeface="Cambria" panose="02040503050406030204" pitchFamily="18" charset="0"/>
                <a:ea typeface="Cambria" panose="02040503050406030204" pitchFamily="18" charset="0"/>
              </a:rPr>
              <a:t>Comprimento e Largura da Pétala, Comprimento e Largura da Sépala.</a:t>
            </a:r>
          </a:p>
        </p:txBody>
      </p:sp>
      <p:pic>
        <p:nvPicPr>
          <p:cNvPr id="5" name="Imagem 4">
            <a:extLst>
              <a:ext uri="{FF2B5EF4-FFF2-40B4-BE49-F238E27FC236}">
                <a16:creationId xmlns:a16="http://schemas.microsoft.com/office/drawing/2014/main" id="{28F772D6-EF0E-49BD-82B3-B0D41170DFF4}"/>
              </a:ext>
            </a:extLst>
          </p:cNvPr>
          <p:cNvPicPr>
            <a:picLocks noChangeAspect="1"/>
          </p:cNvPicPr>
          <p:nvPr/>
        </p:nvPicPr>
        <p:blipFill>
          <a:blip r:embed="rId3"/>
          <a:stretch>
            <a:fillRect/>
          </a:stretch>
        </p:blipFill>
        <p:spPr>
          <a:xfrm>
            <a:off x="6288505" y="1679306"/>
            <a:ext cx="5092116" cy="1940257"/>
          </a:xfrm>
          <a:prstGeom prst="rect">
            <a:avLst/>
          </a:prstGeom>
        </p:spPr>
      </p:pic>
    </p:spTree>
    <p:extLst>
      <p:ext uri="{BB962C8B-B14F-4D97-AF65-F5344CB8AC3E}">
        <p14:creationId xmlns:p14="http://schemas.microsoft.com/office/powerpoint/2010/main" val="93135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755599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Exercício 2: Classificação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370398"/>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4832092"/>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Dataset: Sementes de Trigo (Wheat </a:t>
            </a:r>
            <a:r>
              <a:rPr lang="pt-BR" sz="2800" dirty="0" err="1">
                <a:solidFill>
                  <a:srgbClr val="FFFF00"/>
                </a:solidFill>
                <a:latin typeface="Cambria" panose="02040503050406030204" pitchFamily="18" charset="0"/>
                <a:ea typeface="Cambria" panose="02040503050406030204" pitchFamily="18" charset="0"/>
              </a:rPr>
              <a:t>Seeds</a:t>
            </a:r>
            <a:r>
              <a:rPr lang="pt-BR" sz="2800" dirty="0">
                <a:solidFill>
                  <a:srgbClr val="FFFF00"/>
                </a:solidFill>
                <a:latin typeface="Cambria" panose="02040503050406030204" pitchFamily="18" charset="0"/>
                <a:ea typeface="Cambria" panose="02040503050406030204" pitchFamily="18" charset="0"/>
              </a:rPr>
              <a:t>)</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210 amostras de grãos</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3 Classes: Kama, Rosa, Canadense, distribuídos igualmente.</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7 variáveis (valores reais e contínuos):</a:t>
            </a:r>
          </a:p>
          <a:p>
            <a:pPr algn="just"/>
            <a:r>
              <a:rPr lang="pt-BR" sz="2800" dirty="0">
                <a:solidFill>
                  <a:srgbClr val="FFFF00"/>
                </a:solidFill>
                <a:latin typeface="Cambria" panose="02040503050406030204" pitchFamily="18" charset="0"/>
                <a:ea typeface="Cambria" panose="02040503050406030204" pitchFamily="18" charset="0"/>
              </a:rPr>
              <a:t>Área, Perímetro, Compacidade, Comprimento do Grão, Espessura do Grão, Coeficiente de Assimetria, Comprimento da ranhura do Grão. </a:t>
            </a:r>
          </a:p>
          <a:p>
            <a:pPr algn="just"/>
            <a:endParaRPr lang="pt-BR" sz="2800" dirty="0">
              <a:solidFill>
                <a:srgbClr val="FFFF00"/>
              </a:solidFill>
              <a:latin typeface="Cambria" panose="02040503050406030204" pitchFamily="18" charset="0"/>
              <a:ea typeface="Cambria" panose="02040503050406030204" pitchFamily="18" charset="0"/>
            </a:endParaRPr>
          </a:p>
        </p:txBody>
      </p:sp>
      <p:pic>
        <p:nvPicPr>
          <p:cNvPr id="5" name="Imagem 4">
            <a:extLst>
              <a:ext uri="{FF2B5EF4-FFF2-40B4-BE49-F238E27FC236}">
                <a16:creationId xmlns:a16="http://schemas.microsoft.com/office/drawing/2014/main" id="{0D675C57-74DE-4401-ABAC-A728BDE1CB0C}"/>
              </a:ext>
            </a:extLst>
          </p:cNvPr>
          <p:cNvPicPr>
            <a:picLocks noChangeAspect="1"/>
          </p:cNvPicPr>
          <p:nvPr/>
        </p:nvPicPr>
        <p:blipFill>
          <a:blip r:embed="rId3"/>
          <a:stretch>
            <a:fillRect/>
          </a:stretch>
        </p:blipFill>
        <p:spPr>
          <a:xfrm>
            <a:off x="7181348" y="1690065"/>
            <a:ext cx="1466850" cy="1228725"/>
          </a:xfrm>
          <a:prstGeom prst="rect">
            <a:avLst/>
          </a:prstGeom>
        </p:spPr>
      </p:pic>
      <p:pic>
        <p:nvPicPr>
          <p:cNvPr id="8" name="Imagem 7">
            <a:extLst>
              <a:ext uri="{FF2B5EF4-FFF2-40B4-BE49-F238E27FC236}">
                <a16:creationId xmlns:a16="http://schemas.microsoft.com/office/drawing/2014/main" id="{D00EF19F-8231-4378-A4BB-0BC7B51A0F02}"/>
              </a:ext>
            </a:extLst>
          </p:cNvPr>
          <p:cNvPicPr>
            <a:picLocks noChangeAspect="1"/>
          </p:cNvPicPr>
          <p:nvPr/>
        </p:nvPicPr>
        <p:blipFill>
          <a:blip r:embed="rId4"/>
          <a:stretch>
            <a:fillRect/>
          </a:stretch>
        </p:blipFill>
        <p:spPr>
          <a:xfrm>
            <a:off x="8785373" y="1392120"/>
            <a:ext cx="3080084" cy="2773279"/>
          </a:xfrm>
          <a:prstGeom prst="rect">
            <a:avLst/>
          </a:prstGeom>
        </p:spPr>
      </p:pic>
    </p:spTree>
    <p:extLst>
      <p:ext uri="{BB962C8B-B14F-4D97-AF65-F5344CB8AC3E}">
        <p14:creationId xmlns:p14="http://schemas.microsoft.com/office/powerpoint/2010/main" val="2679925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755599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Exercício 2: Classificação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370398"/>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4832092"/>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Dataset: Sementes de Trigo (Wheat </a:t>
            </a:r>
            <a:r>
              <a:rPr lang="pt-BR" sz="2800" dirty="0" err="1">
                <a:solidFill>
                  <a:srgbClr val="FFFF00"/>
                </a:solidFill>
                <a:latin typeface="Cambria" panose="02040503050406030204" pitchFamily="18" charset="0"/>
                <a:ea typeface="Cambria" panose="02040503050406030204" pitchFamily="18" charset="0"/>
              </a:rPr>
              <a:t>Seeds</a:t>
            </a:r>
            <a:r>
              <a:rPr lang="pt-BR" sz="2800" dirty="0">
                <a:solidFill>
                  <a:srgbClr val="FFFF00"/>
                </a:solidFill>
                <a:latin typeface="Cambria" panose="02040503050406030204" pitchFamily="18" charset="0"/>
                <a:ea typeface="Cambria" panose="02040503050406030204" pitchFamily="18" charset="0"/>
              </a:rPr>
              <a:t>)</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210 amostras de grãos</a:t>
            </a:r>
          </a:p>
          <a:p>
            <a:pPr algn="just"/>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3 Classes: Kama, Rosa, Canadense, distribuídos igualmente.</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7 variáveis (valores reais e contínuos):</a:t>
            </a:r>
          </a:p>
          <a:p>
            <a:pPr algn="just"/>
            <a:r>
              <a:rPr lang="pt-BR" sz="2800" dirty="0">
                <a:solidFill>
                  <a:srgbClr val="FFFF00"/>
                </a:solidFill>
                <a:latin typeface="Cambria" panose="02040503050406030204" pitchFamily="18" charset="0"/>
                <a:ea typeface="Cambria" panose="02040503050406030204" pitchFamily="18" charset="0"/>
              </a:rPr>
              <a:t>Área, Perímetro, Compacidade, Comprimento do Grão, Espessura do Grão, Coeficiente de Assimetria, Comprimento da ranhura do Grão. </a:t>
            </a:r>
          </a:p>
          <a:p>
            <a:pPr algn="just"/>
            <a:endParaRPr lang="pt-BR" sz="2800" dirty="0">
              <a:solidFill>
                <a:srgbClr val="FFFF00"/>
              </a:solidFill>
              <a:latin typeface="Cambria" panose="02040503050406030204" pitchFamily="18" charset="0"/>
              <a:ea typeface="Cambria" panose="02040503050406030204" pitchFamily="18" charset="0"/>
            </a:endParaRPr>
          </a:p>
        </p:txBody>
      </p:sp>
      <p:pic>
        <p:nvPicPr>
          <p:cNvPr id="6" name="Imagem 5">
            <a:extLst>
              <a:ext uri="{FF2B5EF4-FFF2-40B4-BE49-F238E27FC236}">
                <a16:creationId xmlns:a16="http://schemas.microsoft.com/office/drawing/2014/main" id="{330DD153-07BB-4650-8FA6-3FA8F82EA8B0}"/>
              </a:ext>
            </a:extLst>
          </p:cNvPr>
          <p:cNvPicPr>
            <a:picLocks noChangeAspect="1"/>
          </p:cNvPicPr>
          <p:nvPr/>
        </p:nvPicPr>
        <p:blipFill>
          <a:blip r:embed="rId3"/>
          <a:stretch>
            <a:fillRect/>
          </a:stretch>
        </p:blipFill>
        <p:spPr>
          <a:xfrm>
            <a:off x="8394192" y="1231483"/>
            <a:ext cx="2960576" cy="2927772"/>
          </a:xfrm>
          <a:prstGeom prst="rect">
            <a:avLst/>
          </a:prstGeom>
        </p:spPr>
      </p:pic>
    </p:spTree>
    <p:extLst>
      <p:ext uri="{BB962C8B-B14F-4D97-AF65-F5344CB8AC3E}">
        <p14:creationId xmlns:p14="http://schemas.microsoft.com/office/powerpoint/2010/main" val="2537062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838200" y="2240780"/>
            <a:ext cx="11030338" cy="3539430"/>
          </a:xfrm>
          <a:prstGeom prst="rect">
            <a:avLst/>
          </a:prstGeom>
          <a:noFill/>
        </p:spPr>
        <p:txBody>
          <a:bodyPr wrap="square">
            <a:spAutoFit/>
          </a:bodyPr>
          <a:lstStyle/>
          <a:p>
            <a:pPr marL="457200" indent="-457200" algn="just">
              <a:buFontTx/>
              <a:buChar char="-"/>
            </a:pPr>
            <a:r>
              <a:rPr lang="pt-BR" sz="3200" dirty="0">
                <a:solidFill>
                  <a:srgbClr val="FFFF00"/>
                </a:solidFill>
                <a:latin typeface="Cambria" panose="02040503050406030204" pitchFamily="18" charset="0"/>
                <a:ea typeface="Cambria" panose="02040503050406030204" pitchFamily="18" charset="0"/>
              </a:rPr>
              <a:t>Carregamento do Banco</a:t>
            </a:r>
          </a:p>
          <a:p>
            <a:pPr marL="457200" indent="-457200" algn="just">
              <a:buFontTx/>
              <a:buChar char="-"/>
            </a:pPr>
            <a:endParaRPr lang="pt-BR" sz="32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3200" dirty="0">
                <a:solidFill>
                  <a:srgbClr val="FFFF00"/>
                </a:solidFill>
                <a:latin typeface="Cambria" panose="02040503050406030204" pitchFamily="18" charset="0"/>
                <a:ea typeface="Cambria" panose="02040503050406030204" pitchFamily="18" charset="0"/>
              </a:rPr>
              <a:t>Pré-processamento dos Dados</a:t>
            </a:r>
          </a:p>
          <a:p>
            <a:pPr marL="457200" indent="-457200" algn="just">
              <a:buFontTx/>
              <a:buChar char="-"/>
            </a:pPr>
            <a:endParaRPr lang="pt-BR" sz="32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3200" dirty="0">
                <a:solidFill>
                  <a:srgbClr val="FFFF00"/>
                </a:solidFill>
                <a:latin typeface="Cambria" panose="02040503050406030204" pitchFamily="18" charset="0"/>
                <a:ea typeface="Cambria" panose="02040503050406030204" pitchFamily="18" charset="0"/>
              </a:rPr>
              <a:t>Partição dos Dados: Treino e Teste</a:t>
            </a:r>
          </a:p>
          <a:p>
            <a:pPr marL="457200" indent="-457200" algn="just">
              <a:buFontTx/>
              <a:buChar char="-"/>
            </a:pPr>
            <a:endParaRPr lang="pt-BR" sz="32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3200" dirty="0">
                <a:solidFill>
                  <a:srgbClr val="FFFF00"/>
                </a:solidFill>
                <a:latin typeface="Cambria" panose="02040503050406030204" pitchFamily="18" charset="0"/>
                <a:ea typeface="Cambria" panose="02040503050406030204" pitchFamily="18" charset="0"/>
              </a:rPr>
              <a:t>Acurácia</a:t>
            </a:r>
          </a:p>
        </p:txBody>
      </p:sp>
    </p:spTree>
    <p:extLst>
      <p:ext uri="{BB962C8B-B14F-4D97-AF65-F5344CB8AC3E}">
        <p14:creationId xmlns:p14="http://schemas.microsoft.com/office/powerpoint/2010/main" val="691829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838200" y="1679306"/>
            <a:ext cx="11030338" cy="4401205"/>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Carregamento do Banco:</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Via Matlab, temos algumas formas de carregar o banco.</a:t>
            </a:r>
          </a:p>
          <a:p>
            <a:pPr marL="514350" indent="-514350" algn="just">
              <a:buAutoNum type="arabicPeriod"/>
            </a:pPr>
            <a:r>
              <a:rPr lang="pt-BR" sz="2800" dirty="0">
                <a:solidFill>
                  <a:srgbClr val="FFFF00"/>
                </a:solidFill>
                <a:latin typeface="Cambria" panose="02040503050406030204" pitchFamily="18" charset="0"/>
                <a:ea typeface="Cambria" panose="02040503050406030204" pitchFamily="18" charset="0"/>
              </a:rPr>
              <a:t>Load ‘arquivo.txt’</a:t>
            </a:r>
          </a:p>
          <a:p>
            <a:pPr marL="514350" indent="-514350" algn="just">
              <a:buAutoNum type="arabicPeriod"/>
            </a:pPr>
            <a:r>
              <a:rPr lang="pt-BR" sz="2800" dirty="0">
                <a:solidFill>
                  <a:srgbClr val="FFFF00"/>
                </a:solidFill>
                <a:latin typeface="Cambria" panose="02040503050406030204" pitchFamily="18" charset="0"/>
                <a:ea typeface="Cambria" panose="02040503050406030204" pitchFamily="18" charset="0"/>
              </a:rPr>
              <a:t>Readtable ‘arquivo.txt’</a:t>
            </a:r>
          </a:p>
          <a:p>
            <a:pPr marL="514350" indent="-514350" algn="just">
              <a:buAutoNum type="arabicPeriod"/>
            </a:pPr>
            <a:r>
              <a:rPr lang="pt-BR" sz="2800" dirty="0">
                <a:solidFill>
                  <a:srgbClr val="FFFF00"/>
                </a:solidFill>
                <a:latin typeface="Cambria" panose="02040503050406030204" pitchFamily="18" charset="0"/>
                <a:ea typeface="Cambria" panose="02040503050406030204" pitchFamily="18" charset="0"/>
              </a:rPr>
              <a:t>Bancos pré-ajustados do Matlab</a:t>
            </a:r>
          </a:p>
          <a:p>
            <a:pPr marL="514350" indent="-514350" algn="just">
              <a:buAutoNum type="arabicPeriod"/>
            </a:pPr>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Obs.: Funcionam para outros tipos de arquivos!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Obs2.: E em caso de falha no carregamento?</a:t>
            </a:r>
          </a:p>
        </p:txBody>
      </p:sp>
    </p:spTree>
    <p:extLst>
      <p:ext uri="{BB962C8B-B14F-4D97-AF65-F5344CB8AC3E}">
        <p14:creationId xmlns:p14="http://schemas.microsoft.com/office/powerpoint/2010/main" val="1055548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838200" y="1679306"/>
            <a:ext cx="11030338"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Pré-Processamento dos Dados: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Recomenda-se um processamento básico para todo banco.</a:t>
            </a:r>
          </a:p>
          <a:p>
            <a:pPr algn="just"/>
            <a:endParaRPr lang="pt-BR" sz="2800" dirty="0">
              <a:solidFill>
                <a:srgbClr val="FFFF00"/>
              </a:solidFill>
              <a:latin typeface="Cambria" panose="02040503050406030204" pitchFamily="18" charset="0"/>
              <a:ea typeface="Cambria" panose="02040503050406030204" pitchFamily="18" charset="0"/>
            </a:endParaRPr>
          </a:p>
          <a:p>
            <a:pPr marL="514350" indent="-514350" algn="just">
              <a:buAutoNum type="arabicPeriod"/>
            </a:pPr>
            <a:r>
              <a:rPr lang="pt-BR" sz="2800" dirty="0">
                <a:solidFill>
                  <a:srgbClr val="FFFF00"/>
                </a:solidFill>
                <a:latin typeface="Cambria" panose="02040503050406030204" pitchFamily="18" charset="0"/>
                <a:ea typeface="Cambria" panose="02040503050406030204" pitchFamily="18" charset="0"/>
              </a:rPr>
              <a:t>Normalização dos Dados</a:t>
            </a:r>
          </a:p>
          <a:p>
            <a:pPr marL="514350" indent="-514350" algn="just">
              <a:buAutoNum type="arabicPeriod"/>
            </a:pPr>
            <a:endParaRPr lang="pt-BR" sz="2800" dirty="0">
              <a:solidFill>
                <a:srgbClr val="FFFF00"/>
              </a:solidFill>
              <a:latin typeface="Cambria" panose="02040503050406030204" pitchFamily="18" charset="0"/>
              <a:ea typeface="Cambria" panose="02040503050406030204" pitchFamily="18" charset="0"/>
            </a:endParaRPr>
          </a:p>
          <a:p>
            <a:pPr marL="514350" indent="-514350" algn="just">
              <a:buAutoNum type="arabicPeriod"/>
            </a:pPr>
            <a:r>
              <a:rPr lang="pt-BR" sz="2800" dirty="0">
                <a:solidFill>
                  <a:srgbClr val="FFFF00"/>
                </a:solidFill>
                <a:latin typeface="Cambria" panose="02040503050406030204" pitchFamily="18" charset="0"/>
                <a:ea typeface="Cambria" panose="02040503050406030204" pitchFamily="18" charset="0"/>
              </a:rPr>
              <a:t>Substituição de Dados</a:t>
            </a:r>
          </a:p>
          <a:p>
            <a:pPr marL="514350" indent="-514350" algn="just">
              <a:buAutoNum type="arabicPeriod"/>
            </a:pPr>
            <a:endParaRPr lang="pt-BR" sz="2800" dirty="0">
              <a:solidFill>
                <a:srgbClr val="FFFF00"/>
              </a:solidFill>
              <a:latin typeface="Cambria" panose="02040503050406030204" pitchFamily="18" charset="0"/>
              <a:ea typeface="Cambria" panose="02040503050406030204" pitchFamily="18" charset="0"/>
            </a:endParaRPr>
          </a:p>
          <a:p>
            <a:pPr marL="514350" indent="-514350" algn="just">
              <a:buAutoNum type="arabicPeriod"/>
            </a:pPr>
            <a:r>
              <a:rPr lang="pt-BR" sz="2800" dirty="0" err="1">
                <a:solidFill>
                  <a:srgbClr val="FFFF00"/>
                </a:solidFill>
                <a:latin typeface="Cambria" panose="02040503050406030204" pitchFamily="18" charset="0"/>
                <a:ea typeface="Cambria" panose="02040503050406030204" pitchFamily="18" charset="0"/>
              </a:rPr>
              <a:t>Import</a:t>
            </a:r>
            <a:r>
              <a:rPr lang="pt-BR" sz="2800" dirty="0">
                <a:solidFill>
                  <a:srgbClr val="FFFF00"/>
                </a:solidFill>
                <a:latin typeface="Cambria" panose="02040503050406030204" pitchFamily="18" charset="0"/>
                <a:ea typeface="Cambria" panose="02040503050406030204" pitchFamily="18" charset="0"/>
              </a:rPr>
              <a:t> do Matlab (dependendo do caso, Excel também)</a:t>
            </a:r>
          </a:p>
        </p:txBody>
      </p:sp>
    </p:spTree>
    <p:extLst>
      <p:ext uri="{BB962C8B-B14F-4D97-AF65-F5344CB8AC3E}">
        <p14:creationId xmlns:p14="http://schemas.microsoft.com/office/powerpoint/2010/main" val="2621244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4462760"/>
          </a:xfrm>
          <a:prstGeom prst="rect">
            <a:avLst/>
          </a:prstGeom>
          <a:noFill/>
        </p:spPr>
        <p:txBody>
          <a:bodyPr wrap="square">
            <a:spAutoFit/>
          </a:bodyPr>
          <a:lstStyle/>
          <a:p>
            <a:pPr marL="514350" indent="-514350" algn="just">
              <a:buAutoNum type="arabicPeriod"/>
            </a:pPr>
            <a:r>
              <a:rPr lang="pt-BR" sz="2800" dirty="0">
                <a:solidFill>
                  <a:srgbClr val="FFFF00"/>
                </a:solidFill>
                <a:latin typeface="Cambria" panose="02040503050406030204" pitchFamily="18" charset="0"/>
                <a:ea typeface="Cambria" panose="02040503050406030204" pitchFamily="18" charset="0"/>
              </a:rPr>
              <a:t>Normalização dos Dados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Muito recomendado para quase todo banco. Um conjunto de entradas altas pode causar confusão na rede, ao manter elas no alcance da sua função de ativação você garante um melhor desempenho. </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Normalização mais comum: Valor máximo</a:t>
            </a:r>
          </a:p>
          <a:p>
            <a:pPr algn="just"/>
            <a:r>
              <a:rPr lang="pt-BR" sz="2400" dirty="0">
                <a:solidFill>
                  <a:srgbClr val="FFFF00"/>
                </a:solidFill>
                <a:latin typeface="Cambria" panose="02040503050406030204" pitchFamily="18" charset="0"/>
                <a:ea typeface="Cambria" panose="02040503050406030204" pitchFamily="18" charset="0"/>
              </a:rPr>
              <a:t>coluna1 = coluna1./</a:t>
            </a:r>
            <a:r>
              <a:rPr lang="pt-BR" sz="2400" dirty="0" err="1">
                <a:solidFill>
                  <a:srgbClr val="FFFF00"/>
                </a:solidFill>
                <a:latin typeface="Cambria" panose="02040503050406030204" pitchFamily="18" charset="0"/>
                <a:ea typeface="Cambria" panose="02040503050406030204" pitchFamily="18" charset="0"/>
              </a:rPr>
              <a:t>max</a:t>
            </a:r>
            <a:r>
              <a:rPr lang="pt-BR" sz="2400" dirty="0">
                <a:solidFill>
                  <a:srgbClr val="FFFF00"/>
                </a:solidFill>
                <a:latin typeface="Cambria" panose="02040503050406030204" pitchFamily="18" charset="0"/>
                <a:ea typeface="Cambria" panose="02040503050406030204" pitchFamily="18" charset="0"/>
              </a:rPr>
              <a:t>(coluna1);</a:t>
            </a:r>
            <a:endParaRPr lang="pt-BR" sz="2800" dirty="0">
              <a:solidFill>
                <a:srgbClr val="FFFF00"/>
              </a:solidFill>
              <a:latin typeface="Cambria" panose="02040503050406030204" pitchFamily="18" charset="0"/>
              <a:ea typeface="Cambria" panose="02040503050406030204" pitchFamily="18" charset="0"/>
            </a:endParaRP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Existem outras formas de normalizar que podem ser mais eficazes de acordo com o problema. Exemplo: Normalizar entre -1 e 1.</a:t>
            </a:r>
            <a:endParaRPr lang="pt-BR" sz="20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730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5878532"/>
          </a:xfrm>
          <a:prstGeom prst="rect">
            <a:avLst/>
          </a:prstGeom>
          <a:noFill/>
        </p:spPr>
        <p:txBody>
          <a:bodyPr wrap="square">
            <a:spAutoFit/>
          </a:bodyPr>
          <a:lstStyle/>
          <a:p>
            <a:pPr marL="514350" indent="-514350" algn="just">
              <a:buAutoNum type="arabicPeriod" startAt="2"/>
            </a:pPr>
            <a:r>
              <a:rPr lang="pt-BR" sz="2800" dirty="0">
                <a:solidFill>
                  <a:srgbClr val="FFFF00"/>
                </a:solidFill>
                <a:latin typeface="Cambria" panose="02040503050406030204" pitchFamily="18" charset="0"/>
                <a:ea typeface="Cambria" panose="02040503050406030204" pitchFamily="18" charset="0"/>
              </a:rPr>
              <a:t>Substituição de Dados</a:t>
            </a:r>
          </a:p>
          <a:p>
            <a:pPr marL="514350" indent="-514350" algn="just">
              <a:buAutoNum type="arabicPeriod" startAt="2"/>
            </a:pPr>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Em caso de receber bancos de uma forma indesejada, você pode alterar os valores nele presentes para tornar os dados mais coerentes.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Exemplo: [1000 1100 1050 4 1030 1000 1020 1035 1005 1090 1015...]</a:t>
            </a:r>
          </a:p>
          <a:p>
            <a:pPr algn="just"/>
            <a:r>
              <a:rPr lang="pt-BR" sz="2400" dirty="0">
                <a:solidFill>
                  <a:srgbClr val="FFFF00"/>
                </a:solidFill>
                <a:latin typeface="Cambria" panose="02040503050406030204" pitchFamily="18" charset="0"/>
                <a:ea typeface="Cambria" panose="02040503050406030204" pitchFamily="18" charset="0"/>
              </a:rPr>
              <a:t>O dado ‘4’ não condiz com o restante dos dados da coluna. </a:t>
            </a:r>
          </a:p>
          <a:p>
            <a:pPr algn="just"/>
            <a:r>
              <a:rPr lang="pt-BR" sz="2400" dirty="0">
                <a:solidFill>
                  <a:srgbClr val="FFFF00"/>
                </a:solidFill>
                <a:latin typeface="Cambria" panose="02040503050406030204" pitchFamily="18" charset="0"/>
                <a:ea typeface="Cambria" panose="02040503050406030204" pitchFamily="18" charset="0"/>
              </a:rPr>
              <a:t>Ele pode ser substituído pela média dos outros dados.</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Exemplo 2: Classe Cervo, Variável tem Chifre:</a:t>
            </a:r>
          </a:p>
          <a:p>
            <a:pPr algn="just"/>
            <a:r>
              <a:rPr lang="pt-BR" sz="2800" dirty="0">
                <a:solidFill>
                  <a:srgbClr val="FFFF00"/>
                </a:solidFill>
                <a:latin typeface="Cambria" panose="02040503050406030204" pitchFamily="18" charset="0"/>
                <a:ea typeface="Cambria" panose="02040503050406030204" pitchFamily="18" charset="0"/>
              </a:rPr>
              <a:t>[sim não sim </a:t>
            </a:r>
            <a:r>
              <a:rPr lang="pt-BR" sz="2800" dirty="0" err="1">
                <a:solidFill>
                  <a:srgbClr val="FFFF00"/>
                </a:solidFill>
                <a:latin typeface="Cambria" panose="02040503050406030204" pitchFamily="18" charset="0"/>
                <a:ea typeface="Cambria" panose="02040503050406030204" pitchFamily="18" charset="0"/>
              </a:rPr>
              <a:t>sim</a:t>
            </a:r>
            <a:r>
              <a:rPr lang="pt-BR" sz="2800" dirty="0">
                <a:solidFill>
                  <a:srgbClr val="FFFF00"/>
                </a:solidFill>
                <a:latin typeface="Cambria" panose="02040503050406030204" pitchFamily="18" charset="0"/>
                <a:ea typeface="Cambria" panose="02040503050406030204" pitchFamily="18" charset="0"/>
              </a:rPr>
              <a:t> </a:t>
            </a:r>
            <a:r>
              <a:rPr lang="pt-BR" sz="2800" dirty="0" err="1">
                <a:solidFill>
                  <a:srgbClr val="FFFF00"/>
                </a:solidFill>
                <a:latin typeface="Cambria" panose="02040503050406030204" pitchFamily="18" charset="0"/>
                <a:ea typeface="Cambria" panose="02040503050406030204" pitchFamily="18" charset="0"/>
              </a:rPr>
              <a:t>sim</a:t>
            </a:r>
            <a:r>
              <a:rPr lang="pt-BR" sz="2800" dirty="0">
                <a:solidFill>
                  <a:srgbClr val="FFFF00"/>
                </a:solidFill>
                <a:latin typeface="Cambria" panose="02040503050406030204" pitchFamily="18" charset="0"/>
                <a:ea typeface="Cambria" panose="02040503050406030204" pitchFamily="18" charset="0"/>
              </a:rPr>
              <a:t> não </a:t>
            </a:r>
            <a:r>
              <a:rPr lang="pt-BR" sz="2800" dirty="0" err="1">
                <a:solidFill>
                  <a:srgbClr val="FFFF00"/>
                </a:solidFill>
                <a:latin typeface="Cambria" panose="02040503050406030204" pitchFamily="18" charset="0"/>
                <a:ea typeface="Cambria" panose="02040503050406030204" pitchFamily="18" charset="0"/>
              </a:rPr>
              <a:t>não</a:t>
            </a:r>
            <a:r>
              <a:rPr lang="pt-BR" sz="2800" dirty="0">
                <a:solidFill>
                  <a:srgbClr val="FFFF00"/>
                </a:solidFill>
                <a:latin typeface="Cambria" panose="02040503050406030204" pitchFamily="18" charset="0"/>
                <a:ea typeface="Cambria" panose="02040503050406030204" pitchFamily="18" charset="0"/>
              </a:rPr>
              <a:t> </a:t>
            </a:r>
            <a:r>
              <a:rPr lang="pt-BR" sz="2800" dirty="0" err="1">
                <a:solidFill>
                  <a:srgbClr val="FFFF00"/>
                </a:solidFill>
                <a:latin typeface="Cambria" panose="02040503050406030204" pitchFamily="18" charset="0"/>
                <a:ea typeface="Cambria" panose="02040503050406030204" pitchFamily="18" charset="0"/>
              </a:rPr>
              <a:t>não</a:t>
            </a:r>
            <a:r>
              <a:rPr lang="pt-BR" sz="2800" dirty="0">
                <a:solidFill>
                  <a:srgbClr val="FFFF00"/>
                </a:solidFill>
                <a:latin typeface="Cambria" panose="02040503050406030204" pitchFamily="18" charset="0"/>
                <a:ea typeface="Cambria" panose="02040503050406030204" pitchFamily="18" charset="0"/>
              </a:rPr>
              <a:t> sim </a:t>
            </a:r>
            <a:r>
              <a:rPr lang="pt-BR" sz="2800" dirty="0" err="1">
                <a:solidFill>
                  <a:srgbClr val="FFFF00"/>
                </a:solidFill>
                <a:latin typeface="Cambria" panose="02040503050406030204" pitchFamily="18" charset="0"/>
                <a:ea typeface="Cambria" panose="02040503050406030204" pitchFamily="18" charset="0"/>
              </a:rPr>
              <a:t>sim</a:t>
            </a:r>
            <a:r>
              <a:rPr lang="pt-BR" sz="2800" dirty="0">
                <a:solidFill>
                  <a:srgbClr val="FFFF00"/>
                </a:solidFill>
                <a:latin typeface="Cambria" panose="02040503050406030204" pitchFamily="18" charset="0"/>
                <a:ea typeface="Cambria" panose="02040503050406030204" pitchFamily="18" charset="0"/>
              </a:rPr>
              <a:t> não ...]</a:t>
            </a:r>
          </a:p>
          <a:p>
            <a:pPr algn="just"/>
            <a:r>
              <a:rPr lang="pt-BR" sz="2400" dirty="0">
                <a:solidFill>
                  <a:srgbClr val="FFFF00"/>
                </a:solidFill>
                <a:latin typeface="Cambria" panose="02040503050406030204" pitchFamily="18" charset="0"/>
                <a:ea typeface="Cambria" panose="02040503050406030204" pitchFamily="18" charset="0"/>
              </a:rPr>
              <a:t>Podem ser substituídos por 0 ou 1.</a:t>
            </a:r>
          </a:p>
          <a:p>
            <a:pPr marL="514350" indent="-514350" algn="just">
              <a:buAutoNum type="arabicPeriod"/>
            </a:pPr>
            <a:endParaRPr lang="pt-BR" sz="2800" dirty="0">
              <a:solidFill>
                <a:srgbClr val="FFFF00"/>
              </a:solidFill>
              <a:latin typeface="Cambria" panose="02040503050406030204" pitchFamily="18" charset="0"/>
              <a:ea typeface="Cambria" panose="02040503050406030204" pitchFamily="18" charset="0"/>
            </a:endParaRPr>
          </a:p>
          <a:p>
            <a:pPr marL="514350" indent="-514350" algn="just">
              <a:buAutoNum type="arabicPeriod"/>
            </a:pPr>
            <a:endParaRPr lang="pt-BR" sz="24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8158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6912429" cy="1173389"/>
          </a:xfrm>
        </p:spPr>
        <p:txBody>
          <a:bodyPr/>
          <a:lstStyle/>
          <a:p>
            <a:r>
              <a:rPr lang="pt-BR" dirty="0">
                <a:solidFill>
                  <a:srgbClr val="FFFF00"/>
                </a:solidFill>
                <a:latin typeface="Cambria" panose="02040503050406030204" pitchFamily="18" charset="0"/>
                <a:ea typeface="Cambria" panose="02040503050406030204" pitchFamily="18" charset="0"/>
              </a:rPr>
              <a:t>Redes Neurais 2</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Na aula passada:</a:t>
            </a: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A rede então compara a resposta obtida com a desejada e gera um erro.</a:t>
            </a:r>
          </a:p>
          <a:p>
            <a:pPr marL="457200" indent="-4572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De acordo com o erro, os pesos são atualizados para modificar a resposta final e fazer a resposta do sistema convergir.</a:t>
            </a:r>
          </a:p>
          <a:p>
            <a:pPr marL="457200" indent="-4572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Similar ao Perceptron, conhecemos o Adaline. A principal diferença entre eles é a função de ativação usada. </a:t>
            </a:r>
          </a:p>
        </p:txBody>
      </p:sp>
    </p:spTree>
    <p:extLst>
      <p:ext uri="{BB962C8B-B14F-4D97-AF65-F5344CB8AC3E}">
        <p14:creationId xmlns:p14="http://schemas.microsoft.com/office/powerpoint/2010/main" val="2272678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3970318"/>
          </a:xfrm>
          <a:prstGeom prst="rect">
            <a:avLst/>
          </a:prstGeom>
          <a:noFill/>
        </p:spPr>
        <p:txBody>
          <a:bodyPr wrap="square">
            <a:spAutoFit/>
          </a:bodyPr>
          <a:lstStyle/>
          <a:p>
            <a:pPr algn="just"/>
            <a:r>
              <a:rPr lang="pt-BR" sz="3200" dirty="0">
                <a:solidFill>
                  <a:srgbClr val="FFFF00"/>
                </a:solidFill>
                <a:latin typeface="Cambria" panose="02040503050406030204" pitchFamily="18" charset="0"/>
                <a:ea typeface="Cambria" panose="02040503050406030204" pitchFamily="18" charset="0"/>
              </a:rPr>
              <a:t>Partição dos Dados</a:t>
            </a:r>
          </a:p>
          <a:p>
            <a:pPr marL="514350" indent="-514350" algn="just">
              <a:buAutoNum type="arabicPeriod"/>
            </a:pPr>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O Treino da rede serve para sintonizar os pesos em valores que minimizam o erro da resposta da rede. Contudo, a rede pode ficar viciada nos dados de Treino, e passar a só repetir respostas.</a:t>
            </a:r>
          </a:p>
          <a:p>
            <a:pPr algn="just"/>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Para isso, se convém dividir os dados do Banco em Treino e Teste, sendo recomendado uma partição maior para Treino.</a:t>
            </a:r>
          </a:p>
          <a:p>
            <a:pPr algn="just"/>
            <a:endParaRPr lang="pt-BR" sz="24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9772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MLP e Bancos de Dados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1" y="1679306"/>
            <a:ext cx="11030338" cy="4339650"/>
          </a:xfrm>
          <a:prstGeom prst="rect">
            <a:avLst/>
          </a:prstGeom>
          <a:noFill/>
        </p:spPr>
        <p:txBody>
          <a:bodyPr wrap="square">
            <a:spAutoFit/>
          </a:bodyPr>
          <a:lstStyle/>
          <a:p>
            <a:pPr algn="just"/>
            <a:r>
              <a:rPr lang="pt-BR" sz="3200" dirty="0">
                <a:solidFill>
                  <a:srgbClr val="FFFF00"/>
                </a:solidFill>
                <a:latin typeface="Cambria" panose="02040503050406030204" pitchFamily="18" charset="0"/>
                <a:ea typeface="Cambria" panose="02040503050406030204" pitchFamily="18" charset="0"/>
              </a:rPr>
              <a:t>Partição dos Dados</a:t>
            </a:r>
          </a:p>
          <a:p>
            <a:pPr algn="just"/>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Assim os dados de Teste serão dados novos, desconhecidos pela rede.</a:t>
            </a:r>
          </a:p>
          <a:p>
            <a:pPr marL="457200" indent="-4572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O resultado da rede neural para os Dados de Teste é o que comprova se a rede está funcionando com sucesso. Esse resultado é o que podemos chamar de </a:t>
            </a:r>
            <a:r>
              <a:rPr lang="pt-BR" sz="2800" u="sng" dirty="0">
                <a:solidFill>
                  <a:srgbClr val="FFFF00"/>
                </a:solidFill>
                <a:latin typeface="Cambria" panose="02040503050406030204" pitchFamily="18" charset="0"/>
                <a:ea typeface="Cambria" panose="02040503050406030204" pitchFamily="18" charset="0"/>
              </a:rPr>
              <a:t>Acurácia</a:t>
            </a:r>
            <a:r>
              <a:rPr lang="pt-BR" sz="2800" dirty="0">
                <a:solidFill>
                  <a:srgbClr val="FFFF00"/>
                </a:solidFill>
                <a:latin typeface="Cambria" panose="02040503050406030204" pitchFamily="18" charset="0"/>
                <a:ea typeface="Cambria" panose="02040503050406030204" pitchFamily="18" charset="0"/>
              </a:rPr>
              <a:t>.</a:t>
            </a:r>
          </a:p>
          <a:p>
            <a:pPr algn="just"/>
            <a:endParaRPr lang="pt-BR" sz="2400" dirty="0">
              <a:solidFill>
                <a:srgbClr val="FFFF00"/>
              </a:solidFill>
              <a:latin typeface="Cambria" panose="02040503050406030204" pitchFamily="18" charset="0"/>
              <a:ea typeface="Cambria" panose="02040503050406030204" pitchFamily="18" charset="0"/>
            </a:endParaRPr>
          </a:p>
          <a:p>
            <a:pPr algn="just"/>
            <a:endParaRPr lang="pt-BR" sz="24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4986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3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14793-63FB-4F63-A415-2BBD37B9D085}"/>
              </a:ext>
            </a:extLst>
          </p:cNvPr>
          <p:cNvSpPr>
            <a:spLocks noGrp="1"/>
          </p:cNvSpPr>
          <p:nvPr>
            <p:ph type="ctrTitle"/>
          </p:nvPr>
        </p:nvSpPr>
        <p:spPr>
          <a:xfrm>
            <a:off x="2019628" y="790414"/>
            <a:ext cx="8152739" cy="856576"/>
          </a:xfrm>
        </p:spPr>
        <p:txBody>
          <a:bodyPr>
            <a:normAutofit/>
          </a:bodyPr>
          <a:lstStyle/>
          <a:p>
            <a:r>
              <a:rPr lang="pt-BR" sz="4800" dirty="0">
                <a:solidFill>
                  <a:schemeClr val="bg1"/>
                </a:solidFill>
                <a:latin typeface="Cambria" panose="02040503050406030204" pitchFamily="18" charset="0"/>
                <a:ea typeface="Cambria" panose="02040503050406030204" pitchFamily="18" charset="0"/>
              </a:rPr>
              <a:t>OFERECIMENTO: </a:t>
            </a:r>
            <a:endParaRPr lang="pt-BR" sz="4800" dirty="0">
              <a:solidFill>
                <a:schemeClr val="bg1"/>
              </a:solidFill>
            </a:endParaRPr>
          </a:p>
        </p:txBody>
      </p:sp>
      <p:pic>
        <p:nvPicPr>
          <p:cNvPr id="6" name="Imagem 5">
            <a:extLst>
              <a:ext uri="{FF2B5EF4-FFF2-40B4-BE49-F238E27FC236}">
                <a16:creationId xmlns:a16="http://schemas.microsoft.com/office/drawing/2014/main" id="{0C0A6F19-082D-49EA-AC45-6C9634293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38" y="2495227"/>
            <a:ext cx="7016199" cy="2592676"/>
          </a:xfrm>
          <a:prstGeom prst="rect">
            <a:avLst/>
          </a:prstGeom>
        </p:spPr>
      </p:pic>
      <p:pic>
        <p:nvPicPr>
          <p:cNvPr id="4" name="Imagem 3">
            <a:extLst>
              <a:ext uri="{FF2B5EF4-FFF2-40B4-BE49-F238E27FC236}">
                <a16:creationId xmlns:a16="http://schemas.microsoft.com/office/drawing/2014/main" id="{A98F965D-0A34-4F66-B639-42D089CB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582" y="1864664"/>
            <a:ext cx="2284731" cy="3438637"/>
          </a:xfrm>
          <a:prstGeom prst="rect">
            <a:avLst/>
          </a:prstGeom>
        </p:spPr>
      </p:pic>
    </p:spTree>
    <p:extLst>
      <p:ext uri="{BB962C8B-B14F-4D97-AF65-F5344CB8AC3E}">
        <p14:creationId xmlns:p14="http://schemas.microsoft.com/office/powerpoint/2010/main" val="322319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6912429" cy="1173389"/>
          </a:xfrm>
        </p:spPr>
        <p:txBody>
          <a:bodyPr/>
          <a:lstStyle/>
          <a:p>
            <a:r>
              <a:rPr lang="pt-BR" dirty="0">
                <a:solidFill>
                  <a:srgbClr val="FFFF00"/>
                </a:solidFill>
                <a:latin typeface="Cambria" panose="02040503050406030204" pitchFamily="18" charset="0"/>
                <a:ea typeface="Cambria" panose="02040503050406030204" pitchFamily="18" charset="0"/>
              </a:rPr>
              <a:t>Redes Neurais 2</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3970318"/>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Na aula de hoje:</a:t>
            </a:r>
          </a:p>
          <a:p>
            <a:pPr algn="just"/>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O conceito base de Perceptron será usado para desenvolver uma rede de Perceptron em Multicamadas, uma MLP;</a:t>
            </a:r>
          </a:p>
          <a:p>
            <a:pPr marL="457200" indent="-4572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Os elementos de uma MLP serão apresentados, bem como a progressão lógica deles;</a:t>
            </a:r>
          </a:p>
          <a:p>
            <a:pPr marL="457200" indent="-457200" algn="just">
              <a:buFontTx/>
              <a:buChar char="-"/>
            </a:pPr>
            <a:endParaRPr lang="pt-BR" sz="2800" dirty="0">
              <a:solidFill>
                <a:srgbClr val="FFFF00"/>
              </a:solidFill>
              <a:latin typeface="Cambria" panose="02040503050406030204" pitchFamily="18" charset="0"/>
              <a:ea typeface="Cambria" panose="02040503050406030204" pitchFamily="18" charset="0"/>
            </a:endParaRPr>
          </a:p>
          <a:p>
            <a:pPr marL="457200" indent="-457200" algn="just">
              <a:buFontTx/>
              <a:buChar char="-"/>
            </a:pPr>
            <a:r>
              <a:rPr lang="pt-BR" sz="2800" dirty="0">
                <a:solidFill>
                  <a:srgbClr val="FFFF00"/>
                </a:solidFill>
                <a:latin typeface="Cambria" panose="02040503050406030204" pitchFamily="18" charset="0"/>
                <a:ea typeface="Cambria" panose="02040503050406030204" pitchFamily="18" charset="0"/>
              </a:rPr>
              <a:t>Vamos explorar pelo menos uma aplicação de uma MLP!</a:t>
            </a:r>
          </a:p>
        </p:txBody>
      </p:sp>
    </p:spTree>
    <p:extLst>
      <p:ext uri="{BB962C8B-B14F-4D97-AF65-F5344CB8AC3E}">
        <p14:creationId xmlns:p14="http://schemas.microsoft.com/office/powerpoint/2010/main" val="111327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3785652"/>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A rede Perceptron de múltiplas camadas é definida por usar neurônios Perceptron e possuir pelo menos uma camada intermediária. </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Logo, qualquer rede com 2 ou mais camadas é Multicamadas. </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Mas porquê usar Redes Perceptron multicamadas?</a:t>
            </a:r>
          </a:p>
          <a:p>
            <a:pPr marL="457200" indent="-457200" algn="just">
              <a:buFontTx/>
              <a:buChar char="-"/>
            </a:pPr>
            <a:r>
              <a:rPr lang="pt-BR" sz="2400" dirty="0">
                <a:solidFill>
                  <a:srgbClr val="FFFF00"/>
                </a:solidFill>
                <a:latin typeface="Cambria" panose="02040503050406030204" pitchFamily="18" charset="0"/>
                <a:ea typeface="Cambria" panose="02040503050406030204" pitchFamily="18" charset="0"/>
              </a:rPr>
              <a:t>Solução de problemas não lineares (Classificação, Definição de Fronteiras, Aproximação)</a:t>
            </a:r>
          </a:p>
          <a:p>
            <a:pPr marL="457200" indent="-457200" algn="just">
              <a:buFontTx/>
              <a:buChar char="-"/>
            </a:pPr>
            <a:r>
              <a:rPr lang="pt-BR" sz="2400" dirty="0">
                <a:solidFill>
                  <a:srgbClr val="FFFF00"/>
                </a:solidFill>
                <a:latin typeface="Cambria" panose="02040503050406030204" pitchFamily="18" charset="0"/>
                <a:ea typeface="Cambria" panose="02040503050406030204" pitchFamily="18" charset="0"/>
              </a:rPr>
              <a:t>Maior poder computacional: Pode resolver problemas simples mais rapidamente e com maior precisão</a:t>
            </a:r>
          </a:p>
        </p:txBody>
      </p:sp>
    </p:spTree>
    <p:extLst>
      <p:ext uri="{BB962C8B-B14F-4D97-AF65-F5344CB8AC3E}">
        <p14:creationId xmlns:p14="http://schemas.microsoft.com/office/powerpoint/2010/main" val="195086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6912429" cy="1173389"/>
          </a:xfrm>
        </p:spPr>
        <p:txBody>
          <a:bodyPr/>
          <a:lstStyle/>
          <a:p>
            <a:r>
              <a:rPr lang="pt-BR" dirty="0">
                <a:solidFill>
                  <a:srgbClr val="FFFF00"/>
                </a:solidFill>
                <a:latin typeface="Cambria" panose="02040503050406030204" pitchFamily="18" charset="0"/>
                <a:ea typeface="Cambria" panose="02040503050406030204" pitchFamily="18" charset="0"/>
              </a:rPr>
              <a:t>Exercício 1: Porta XOR</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580830" y="1979177"/>
            <a:ext cx="11030340" cy="1815882"/>
          </a:xfrm>
          <a:prstGeom prst="rect">
            <a:avLst/>
          </a:prstGeom>
          <a:noFill/>
        </p:spPr>
        <p:txBody>
          <a:bodyPr wrap="square">
            <a:spAutoFit/>
          </a:bodyPr>
          <a:lstStyle/>
          <a:p>
            <a:pPr algn="just"/>
            <a:r>
              <a:rPr lang="pt-BR" sz="2800" dirty="0">
                <a:solidFill>
                  <a:srgbClr val="FFFF00"/>
                </a:solidFill>
                <a:latin typeface="Cambria" panose="02040503050406030204" pitchFamily="18" charset="0"/>
                <a:ea typeface="Cambria" panose="02040503050406030204" pitchFamily="18" charset="0"/>
              </a:rPr>
              <a:t>Vamos usar o que aprendemos de MLP para fazer uma porta XOR.</a:t>
            </a:r>
          </a:p>
          <a:p>
            <a:pPr algn="just"/>
            <a:endParaRPr lang="pt-BR" sz="2800" dirty="0">
              <a:solidFill>
                <a:srgbClr val="FFFF00"/>
              </a:solidFill>
              <a:latin typeface="Cambria" panose="02040503050406030204" pitchFamily="18" charset="0"/>
              <a:ea typeface="Cambria" panose="02040503050406030204" pitchFamily="18" charset="0"/>
            </a:endParaRPr>
          </a:p>
          <a:p>
            <a:pPr algn="just"/>
            <a:r>
              <a:rPr lang="pt-BR" sz="2800" dirty="0">
                <a:solidFill>
                  <a:srgbClr val="FFFF00"/>
                </a:solidFill>
                <a:latin typeface="Cambria" panose="02040503050406030204" pitchFamily="18" charset="0"/>
                <a:ea typeface="Cambria" panose="02040503050406030204" pitchFamily="18" charset="0"/>
              </a:rPr>
              <a:t>Diferente da AND, a XOR não pode ter suas classes de resposta separadas com uma reta única:</a:t>
            </a:r>
          </a:p>
        </p:txBody>
      </p:sp>
      <p:pic>
        <p:nvPicPr>
          <p:cNvPr id="5" name="Imagem 4">
            <a:extLst>
              <a:ext uri="{FF2B5EF4-FFF2-40B4-BE49-F238E27FC236}">
                <a16:creationId xmlns:a16="http://schemas.microsoft.com/office/drawing/2014/main" id="{D2C7E7BB-5C52-4374-8E00-674DCEAC3ED4}"/>
              </a:ext>
            </a:extLst>
          </p:cNvPr>
          <p:cNvPicPr>
            <a:picLocks noChangeAspect="1"/>
          </p:cNvPicPr>
          <p:nvPr/>
        </p:nvPicPr>
        <p:blipFill>
          <a:blip r:embed="rId3"/>
          <a:stretch>
            <a:fillRect/>
          </a:stretch>
        </p:blipFill>
        <p:spPr>
          <a:xfrm>
            <a:off x="6997951" y="3795059"/>
            <a:ext cx="3327464" cy="2738653"/>
          </a:xfrm>
          <a:prstGeom prst="rect">
            <a:avLst/>
          </a:prstGeom>
        </p:spPr>
      </p:pic>
      <p:pic>
        <p:nvPicPr>
          <p:cNvPr id="8" name="Imagem 7">
            <a:extLst>
              <a:ext uri="{FF2B5EF4-FFF2-40B4-BE49-F238E27FC236}">
                <a16:creationId xmlns:a16="http://schemas.microsoft.com/office/drawing/2014/main" id="{9460A056-EC71-43E7-B203-027C9D9ABC8D}"/>
              </a:ext>
            </a:extLst>
          </p:cNvPr>
          <p:cNvPicPr>
            <a:picLocks noChangeAspect="1"/>
          </p:cNvPicPr>
          <p:nvPr/>
        </p:nvPicPr>
        <p:blipFill>
          <a:blip r:embed="rId4"/>
          <a:stretch>
            <a:fillRect/>
          </a:stretch>
        </p:blipFill>
        <p:spPr>
          <a:xfrm>
            <a:off x="2100072" y="3976194"/>
            <a:ext cx="3130296" cy="2557518"/>
          </a:xfrm>
          <a:prstGeom prst="rect">
            <a:avLst/>
          </a:prstGeom>
        </p:spPr>
      </p:pic>
    </p:spTree>
    <p:extLst>
      <p:ext uri="{BB962C8B-B14F-4D97-AF65-F5344CB8AC3E}">
        <p14:creationId xmlns:p14="http://schemas.microsoft.com/office/powerpoint/2010/main" val="237077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391886" y="1979177"/>
            <a:ext cx="5019869" cy="2308324"/>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Na imagem ao lado, cada círculo representa um neurônio Perceptron.</a:t>
            </a:r>
          </a:p>
          <a:p>
            <a:pPr algn="just"/>
            <a:endParaRPr lang="pt-BR" sz="2400" dirty="0">
              <a:solidFill>
                <a:srgbClr val="FFFF00"/>
              </a:solidFill>
              <a:latin typeface="Cambria" panose="02040503050406030204" pitchFamily="18" charset="0"/>
              <a:ea typeface="Cambria" panose="02040503050406030204" pitchFamily="18" charset="0"/>
            </a:endParaRP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As setas da esquerda são as Entradas do sistema, e a da direita, a Saída.</a:t>
            </a:r>
          </a:p>
        </p:txBody>
      </p:sp>
      <p:pic>
        <p:nvPicPr>
          <p:cNvPr id="8" name="Imagem 7">
            <a:extLst>
              <a:ext uri="{FF2B5EF4-FFF2-40B4-BE49-F238E27FC236}">
                <a16:creationId xmlns:a16="http://schemas.microsoft.com/office/drawing/2014/main" id="{9453188C-FDE1-46AE-8E02-6D0458D2905C}"/>
              </a:ext>
            </a:extLst>
          </p:cNvPr>
          <p:cNvPicPr>
            <a:picLocks noChangeAspect="1"/>
          </p:cNvPicPr>
          <p:nvPr/>
        </p:nvPicPr>
        <p:blipFill>
          <a:blip r:embed="rId3"/>
          <a:stretch>
            <a:fillRect/>
          </a:stretch>
        </p:blipFill>
        <p:spPr>
          <a:xfrm>
            <a:off x="5631414" y="1979177"/>
            <a:ext cx="5979756" cy="4031029"/>
          </a:xfrm>
          <a:prstGeom prst="rect">
            <a:avLst/>
          </a:prstGeom>
        </p:spPr>
      </p:pic>
      <p:sp>
        <p:nvSpPr>
          <p:cNvPr id="12" name="CaixaDeTexto 11">
            <a:extLst>
              <a:ext uri="{FF2B5EF4-FFF2-40B4-BE49-F238E27FC236}">
                <a16:creationId xmlns:a16="http://schemas.microsoft.com/office/drawing/2014/main" id="{68802596-F6C8-4D77-94DB-4CD3C22DB126}"/>
              </a:ext>
            </a:extLst>
          </p:cNvPr>
          <p:cNvSpPr txBox="1"/>
          <p:nvPr/>
        </p:nvSpPr>
        <p:spPr>
          <a:xfrm>
            <a:off x="6610934" y="6057216"/>
            <a:ext cx="4020715"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Fonte:https://www.wikiwand.com /</a:t>
            </a:r>
            <a:r>
              <a:rPr lang="pt-BR" sz="1800" dirty="0" err="1">
                <a:solidFill>
                  <a:srgbClr val="FFFF00"/>
                </a:solidFill>
                <a:latin typeface="Cambria" panose="02040503050406030204" pitchFamily="18" charset="0"/>
                <a:ea typeface="Cambria" panose="02040503050406030204" pitchFamily="18" charset="0"/>
              </a:rPr>
              <a:t>pt</a:t>
            </a:r>
            <a:r>
              <a:rPr lang="pt-BR" sz="1800" dirty="0">
                <a:solidFill>
                  <a:srgbClr val="FFFF00"/>
                </a:solidFill>
                <a:latin typeface="Cambria" panose="02040503050406030204" pitchFamily="18" charset="0"/>
                <a:ea typeface="Cambria" panose="02040503050406030204" pitchFamily="18" charset="0"/>
              </a:rPr>
              <a:t>/Rede_neural_artificial</a:t>
            </a:r>
          </a:p>
        </p:txBody>
      </p:sp>
    </p:spTree>
    <p:extLst>
      <p:ext uri="{BB962C8B-B14F-4D97-AF65-F5344CB8AC3E}">
        <p14:creationId xmlns:p14="http://schemas.microsoft.com/office/powerpoint/2010/main" val="165731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5917"/>
            <a:ext cx="8025882" cy="1173389"/>
          </a:xfrm>
        </p:spPr>
        <p:txBody>
          <a:bodyPr>
            <a:normAutofit/>
          </a:bodyPr>
          <a:lstStyle/>
          <a:p>
            <a:r>
              <a:rPr lang="pt-BR" dirty="0">
                <a:solidFill>
                  <a:srgbClr val="FFFF00"/>
                </a:solidFill>
                <a:latin typeface="Cambria" panose="02040503050406030204" pitchFamily="18" charset="0"/>
                <a:ea typeface="Cambria" panose="02040503050406030204" pitchFamily="18" charset="0"/>
              </a:rPr>
              <a:t>Perceptron Multicamadas (MLP)</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30" y="664162"/>
            <a:ext cx="2056770" cy="727487"/>
          </a:xfrm>
          <a:prstGeom prst="rect">
            <a:avLst/>
          </a:prstGeom>
        </p:spPr>
      </p:pic>
      <p:sp>
        <p:nvSpPr>
          <p:cNvPr id="7" name="CaixaDeTexto 6">
            <a:extLst>
              <a:ext uri="{FF2B5EF4-FFF2-40B4-BE49-F238E27FC236}">
                <a16:creationId xmlns:a16="http://schemas.microsoft.com/office/drawing/2014/main" id="{3DE795FF-1213-4363-8DE0-E2515FB2EB40}"/>
              </a:ext>
            </a:extLst>
          </p:cNvPr>
          <p:cNvSpPr txBox="1"/>
          <p:nvPr/>
        </p:nvSpPr>
        <p:spPr>
          <a:xfrm>
            <a:off x="391886" y="1979177"/>
            <a:ext cx="5019869" cy="3477875"/>
          </a:xfrm>
          <a:prstGeom prst="rect">
            <a:avLst/>
          </a:prstGeom>
          <a:noFill/>
        </p:spPr>
        <p:txBody>
          <a:bodyPr wrap="square">
            <a:spAutoFit/>
          </a:bodyPr>
          <a:lstStyle/>
          <a:p>
            <a:pPr algn="just"/>
            <a:r>
              <a:rPr lang="pt-BR" sz="2400" dirty="0">
                <a:solidFill>
                  <a:srgbClr val="FFFF00"/>
                </a:solidFill>
                <a:latin typeface="Cambria" panose="02040503050406030204" pitchFamily="18" charset="0"/>
                <a:ea typeface="Cambria" panose="02040503050406030204" pitchFamily="18" charset="0"/>
              </a:rPr>
              <a:t>Os círculos alinhados verticalmente formam uma camada.</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As camadas são etapas do processamento, pois todos os neurônios recebem as mesmas entradas.</a:t>
            </a:r>
          </a:p>
          <a:p>
            <a:pPr algn="just"/>
            <a:endParaRPr lang="pt-BR" sz="2400" dirty="0">
              <a:solidFill>
                <a:srgbClr val="FFFF00"/>
              </a:solidFill>
              <a:latin typeface="Cambria" panose="02040503050406030204" pitchFamily="18" charset="0"/>
              <a:ea typeface="Cambria" panose="02040503050406030204" pitchFamily="18" charset="0"/>
            </a:endParaRPr>
          </a:p>
          <a:p>
            <a:pPr algn="just"/>
            <a:r>
              <a:rPr lang="pt-BR" sz="2400" dirty="0">
                <a:solidFill>
                  <a:srgbClr val="FFFF00"/>
                </a:solidFill>
                <a:latin typeface="Cambria" panose="02040503050406030204" pitchFamily="18" charset="0"/>
                <a:ea typeface="Cambria" panose="02040503050406030204" pitchFamily="18" charset="0"/>
              </a:rPr>
              <a:t>As linhas representam os Pesos.</a:t>
            </a:r>
            <a:endParaRPr lang="pt-BR" sz="2800" dirty="0">
              <a:solidFill>
                <a:srgbClr val="FFFF00"/>
              </a:solidFill>
              <a:latin typeface="Cambria" panose="02040503050406030204" pitchFamily="18" charset="0"/>
              <a:ea typeface="Cambria" panose="02040503050406030204" pitchFamily="18" charset="0"/>
            </a:endParaRPr>
          </a:p>
        </p:txBody>
      </p:sp>
      <p:pic>
        <p:nvPicPr>
          <p:cNvPr id="8" name="Imagem 7">
            <a:extLst>
              <a:ext uri="{FF2B5EF4-FFF2-40B4-BE49-F238E27FC236}">
                <a16:creationId xmlns:a16="http://schemas.microsoft.com/office/drawing/2014/main" id="{9453188C-FDE1-46AE-8E02-6D0458D2905C}"/>
              </a:ext>
            </a:extLst>
          </p:cNvPr>
          <p:cNvPicPr>
            <a:picLocks noChangeAspect="1"/>
          </p:cNvPicPr>
          <p:nvPr/>
        </p:nvPicPr>
        <p:blipFill>
          <a:blip r:embed="rId3"/>
          <a:stretch>
            <a:fillRect/>
          </a:stretch>
        </p:blipFill>
        <p:spPr>
          <a:xfrm>
            <a:off x="5631414" y="1979177"/>
            <a:ext cx="5979756" cy="4031029"/>
          </a:xfrm>
          <a:prstGeom prst="rect">
            <a:avLst/>
          </a:prstGeom>
        </p:spPr>
      </p:pic>
      <p:sp>
        <p:nvSpPr>
          <p:cNvPr id="12" name="CaixaDeTexto 11">
            <a:extLst>
              <a:ext uri="{FF2B5EF4-FFF2-40B4-BE49-F238E27FC236}">
                <a16:creationId xmlns:a16="http://schemas.microsoft.com/office/drawing/2014/main" id="{68802596-F6C8-4D77-94DB-4CD3C22DB126}"/>
              </a:ext>
            </a:extLst>
          </p:cNvPr>
          <p:cNvSpPr txBox="1"/>
          <p:nvPr/>
        </p:nvSpPr>
        <p:spPr>
          <a:xfrm>
            <a:off x="6610934" y="6057216"/>
            <a:ext cx="4020715" cy="646331"/>
          </a:xfrm>
          <a:prstGeom prst="rect">
            <a:avLst/>
          </a:prstGeom>
          <a:noFill/>
        </p:spPr>
        <p:txBody>
          <a:bodyPr wrap="square">
            <a:spAutoFit/>
          </a:bodyPr>
          <a:lstStyle/>
          <a:p>
            <a:pPr algn="ctr"/>
            <a:r>
              <a:rPr lang="pt-BR" sz="1800" dirty="0">
                <a:solidFill>
                  <a:srgbClr val="FFFF00"/>
                </a:solidFill>
                <a:latin typeface="Cambria" panose="02040503050406030204" pitchFamily="18" charset="0"/>
                <a:ea typeface="Cambria" panose="02040503050406030204" pitchFamily="18" charset="0"/>
              </a:rPr>
              <a:t>Fonte:https://www.wikiwand.com /</a:t>
            </a:r>
            <a:r>
              <a:rPr lang="pt-BR" sz="1800" dirty="0" err="1">
                <a:solidFill>
                  <a:srgbClr val="FFFF00"/>
                </a:solidFill>
                <a:latin typeface="Cambria" panose="02040503050406030204" pitchFamily="18" charset="0"/>
                <a:ea typeface="Cambria" panose="02040503050406030204" pitchFamily="18" charset="0"/>
              </a:rPr>
              <a:t>pt</a:t>
            </a:r>
            <a:r>
              <a:rPr lang="pt-BR" sz="1800" dirty="0">
                <a:solidFill>
                  <a:srgbClr val="FFFF00"/>
                </a:solidFill>
                <a:latin typeface="Cambria" panose="02040503050406030204" pitchFamily="18" charset="0"/>
                <a:ea typeface="Cambria" panose="02040503050406030204" pitchFamily="18" charset="0"/>
              </a:rPr>
              <a:t>/Rede_neural_artificial</a:t>
            </a:r>
          </a:p>
        </p:txBody>
      </p:sp>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E0177D87-5DC5-418C-B42D-9E9AA33A63A5}"/>
                  </a:ext>
                </a:extLst>
              </p14:cNvPr>
              <p14:cNvContentPartPr/>
              <p14:nvPr/>
            </p14:nvContentPartPr>
            <p14:xfrm>
              <a:off x="6429240" y="2116440"/>
              <a:ext cx="3134880" cy="3080880"/>
            </p14:xfrm>
          </p:contentPart>
        </mc:Choice>
        <mc:Fallback>
          <p:pic>
            <p:nvPicPr>
              <p:cNvPr id="3" name="Tinta 2">
                <a:extLst>
                  <a:ext uri="{FF2B5EF4-FFF2-40B4-BE49-F238E27FC236}">
                    <a16:creationId xmlns:a16="http://schemas.microsoft.com/office/drawing/2014/main" id="{E0177D87-5DC5-418C-B42D-9E9AA33A63A5}"/>
                  </a:ext>
                </a:extLst>
              </p:cNvPr>
              <p:cNvPicPr/>
              <p:nvPr/>
            </p:nvPicPr>
            <p:blipFill>
              <a:blip r:embed="rId5"/>
              <a:stretch>
                <a:fillRect/>
              </a:stretch>
            </p:blipFill>
            <p:spPr>
              <a:xfrm>
                <a:off x="6419880" y="2107080"/>
                <a:ext cx="3153600" cy="3099600"/>
              </a:xfrm>
              <a:prstGeom prst="rect">
                <a:avLst/>
              </a:prstGeom>
            </p:spPr>
          </p:pic>
        </mc:Fallback>
      </mc:AlternateContent>
    </p:spTree>
    <p:extLst>
      <p:ext uri="{BB962C8B-B14F-4D97-AF65-F5344CB8AC3E}">
        <p14:creationId xmlns:p14="http://schemas.microsoft.com/office/powerpoint/2010/main" val="257833533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3082</TotalTime>
  <Words>2361</Words>
  <Application>Microsoft Office PowerPoint</Application>
  <PresentationFormat>Widescreen</PresentationFormat>
  <Paragraphs>305</Paragraphs>
  <Slides>42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42</vt:i4>
      </vt:variant>
    </vt:vector>
  </HeadingPairs>
  <TitlesOfParts>
    <vt:vector size="48" baseType="lpstr">
      <vt:lpstr>Arial</vt:lpstr>
      <vt:lpstr>Calibri</vt:lpstr>
      <vt:lpstr>Calibri Light</vt:lpstr>
      <vt:lpstr>Cambria</vt:lpstr>
      <vt:lpstr>Cambria Math</vt:lpstr>
      <vt:lpstr>Tema do Office</vt:lpstr>
      <vt:lpstr>AULA 4: Perceptron de Multicamadas (MLP)</vt:lpstr>
      <vt:lpstr>Aula 4</vt:lpstr>
      <vt:lpstr>Redes Neurais 2</vt:lpstr>
      <vt:lpstr>Redes Neurais 2</vt:lpstr>
      <vt:lpstr>Redes Neurais 2</vt:lpstr>
      <vt:lpstr>Perceptron Multicamadas (MLP)</vt:lpstr>
      <vt:lpstr>Exercício 1: Porta XOR</vt:lpstr>
      <vt:lpstr>Perceptron Multicamadas (MLP)</vt:lpstr>
      <vt:lpstr>Perceptron Multicamadas (MLP)</vt:lpstr>
      <vt:lpstr>Apresentação do PowerPoint</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Perceptron Multicamadas (MLP)</vt:lpstr>
      <vt:lpstr>Exercício 1: Porta XOR</vt:lpstr>
      <vt:lpstr>Exercício 1: Porta XOR</vt:lpstr>
      <vt:lpstr>Exercício 2: Classificação</vt:lpstr>
      <vt:lpstr>Exercício 2: Classificação</vt:lpstr>
      <vt:lpstr>Exercício 2: Classificação</vt:lpstr>
      <vt:lpstr>Exercício 2: Classificação</vt:lpstr>
      <vt:lpstr>MLP e Bancos de Dados</vt:lpstr>
      <vt:lpstr>MLP e Bancos de Dados</vt:lpstr>
      <vt:lpstr>MLP e Bancos de Dados</vt:lpstr>
      <vt:lpstr>MLP e Bancos de Dados</vt:lpstr>
      <vt:lpstr>MLP e Bancos de Dados</vt:lpstr>
      <vt:lpstr>MLP e Bancos de Dados</vt:lpstr>
      <vt:lpstr>MLP e Bancos de Dados</vt:lpstr>
      <vt:lpstr>OFERECIMENTO: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MATLAB  OFERECIMENTO:</dc:title>
  <dc:creator>Lucas Lemos</dc:creator>
  <cp:lastModifiedBy>Lucas Lemos</cp:lastModifiedBy>
  <cp:revision>190</cp:revision>
  <dcterms:created xsi:type="dcterms:W3CDTF">2021-02-23T21:25:09Z</dcterms:created>
  <dcterms:modified xsi:type="dcterms:W3CDTF">2021-06-20T23:27:52Z</dcterms:modified>
</cp:coreProperties>
</file>