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0" r:id="rId3"/>
    <p:sldId id="259" r:id="rId4"/>
    <p:sldId id="269" r:id="rId5"/>
    <p:sldId id="261" r:id="rId6"/>
    <p:sldId id="263" r:id="rId7"/>
    <p:sldId id="297" r:id="rId8"/>
    <p:sldId id="262" r:id="rId9"/>
    <p:sldId id="257" r:id="rId10"/>
    <p:sldId id="267" r:id="rId11"/>
    <p:sldId id="258" r:id="rId12"/>
    <p:sldId id="266" r:id="rId13"/>
    <p:sldId id="275" r:id="rId14"/>
  </p:sldIdLst>
  <p:sldSz cx="9144000" cy="5143500" type="screen16x9"/>
  <p:notesSz cx="6858000" cy="9144000"/>
  <p:embeddedFontLs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Archivo Medium" panose="020B0604020202020204" charset="0"/>
      <p:regular r:id="rId20"/>
      <p:bold r:id="rId21"/>
      <p:italic r:id="rId22"/>
      <p:boldItalic r:id="rId23"/>
    </p:embeddedFont>
    <p:embeddedFont>
      <p:font typeface="Michroma" panose="020B0604020202020204" charset="0"/>
      <p:regular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40"/>
    <a:srgbClr val="ED6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588F5C-0823-4C12-82C7-5FAAFB36E87C}">
  <a:tblStyle styleId="{34588F5C-0823-4C12-82C7-5FAAFB36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1941B8-441A-420B-A614-52012014F3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6" autoAdjust="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outlineViewPr>
    <p:cViewPr>
      <p:scale>
        <a:sx n="33" d="100"/>
        <a:sy n="33" d="100"/>
      </p:scale>
      <p:origin x="0" y="-109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02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3E62175-B173-0DC5-B92E-5939E6F8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0cccfa97d_0_0:notes">
            <a:extLst>
              <a:ext uri="{FF2B5EF4-FFF2-40B4-BE49-F238E27FC236}">
                <a16:creationId xmlns:a16="http://schemas.microsoft.com/office/drawing/2014/main" id="{E3CE0E89-70CA-3416-6134-F59A71227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0cccfa97d_0_0:notes">
            <a:extLst>
              <a:ext uri="{FF2B5EF4-FFF2-40B4-BE49-F238E27FC236}">
                <a16:creationId xmlns:a16="http://schemas.microsoft.com/office/drawing/2014/main" id="{88E7C97C-E263-76F2-672A-0CEE4BBA1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27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1.png"/><Relationship Id="rId17" Type="http://schemas.openxmlformats.org/officeDocument/2006/relationships/hyperlink" Target="http://bit.ly/2TtBDfr" TargetMode="External"/><Relationship Id="rId2" Type="http://schemas.openxmlformats.org/officeDocument/2006/relationships/image" Target="../media/image22.png"/><Relationship Id="rId16" Type="http://schemas.openxmlformats.org/officeDocument/2006/relationships/hyperlink" Target="http://bit.ly/2TyoMsr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5" Type="http://schemas.openxmlformats.org/officeDocument/2006/relationships/hyperlink" Target="https://bit.ly/3A1uf1Q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1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7975" y="1432275"/>
            <a:ext cx="6699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-1341459" y="2881589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651878" y="-1884311"/>
            <a:ext cx="4109375" cy="411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5819304" y="988259"/>
            <a:ext cx="4052417" cy="390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99972">
            <a:off x="8477856" y="2512691"/>
            <a:ext cx="662413" cy="348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-8100000">
            <a:off x="8596958" y="2549174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17">
            <a:off x="7663300" y="-1406552"/>
            <a:ext cx="519188" cy="284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38">
            <a:off x="8872442" y="4050296"/>
            <a:ext cx="51317" cy="159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25">
            <a:off x="7459018" y="3518901"/>
            <a:ext cx="274892" cy="2170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8100000">
            <a:off x="-905382" y="28980"/>
            <a:ext cx="384407" cy="55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1146035" y="3488894"/>
            <a:ext cx="940008" cy="379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700000">
            <a:off x="1069210" y="-2240504"/>
            <a:ext cx="561592" cy="44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2700000">
            <a:off x="773057" y="-1005129"/>
            <a:ext cx="440914" cy="177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8100000">
            <a:off x="-879572" y="1184913"/>
            <a:ext cx="152518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099924">
            <a:off x="441092" y="666320"/>
            <a:ext cx="51317" cy="159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7646325" y="-3641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>
            <a:off x="-591600" y="37776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 flipH="1">
            <a:off x="8593852" y="3157600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 flipH="1">
            <a:off x="8847383" y="-1064689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78" flipH="1">
            <a:off x="8759161" y="-100344"/>
            <a:ext cx="415261" cy="22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 flipH="1">
            <a:off x="7986081" y="3039687"/>
            <a:ext cx="339040" cy="2676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055795" y="-1177798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-378277" y="222199"/>
            <a:ext cx="3378514" cy="104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1841428" y="-1295944"/>
            <a:ext cx="214434" cy="3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7513389" y="-162246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8017620" y="40295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669827" y="3732512"/>
            <a:ext cx="369603" cy="194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-501436" y="2557640"/>
            <a:ext cx="155099" cy="27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>
            <a:off x="9027325" y="2590001"/>
            <a:ext cx="216882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>
          <a:blip r:embed="rId12">
            <a:alphaModFix amt="30000"/>
          </a:blip>
          <a:stretch>
            <a:fillRect/>
          </a:stretch>
        </p:blipFill>
        <p:spPr>
          <a:xfrm rot="2700000">
            <a:off x="1199391" y="-859903"/>
            <a:ext cx="223172" cy="24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05525"/>
            <a:ext cx="6576000" cy="8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1284000" y="27408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980573" y="3558979"/>
            <a:ext cx="327175" cy="25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633" y="695744"/>
            <a:ext cx="219875" cy="31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10800000">
            <a:off x="-147292" y="-341700"/>
            <a:ext cx="602292" cy="32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103" y="-389050"/>
            <a:ext cx="29961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86875" y="3660925"/>
            <a:ext cx="119850" cy="210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72000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8"/>
          </p:nvPr>
        </p:nvSpPr>
        <p:spPr>
          <a:xfrm>
            <a:off x="34192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61185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3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5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32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164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389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86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9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2585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42375" y="-704283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672250" y="4015467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430775" y="0"/>
            <a:ext cx="713225" cy="193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5400000">
            <a:off x="7447075" y="3333975"/>
            <a:ext cx="287350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8550" y="-144326"/>
            <a:ext cx="529516" cy="21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794693" y="-278775"/>
            <a:ext cx="253383" cy="133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4412" y="1364047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180" y="-278787"/>
            <a:ext cx="366700" cy="20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076" y="2643876"/>
            <a:ext cx="316600" cy="249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4689" y="1423037"/>
            <a:ext cx="78497" cy="113947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861100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2"/>
          </p:nvPr>
        </p:nvSpPr>
        <p:spPr>
          <a:xfrm>
            <a:off x="3415866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3"/>
          </p:nvPr>
        </p:nvSpPr>
        <p:spPr>
          <a:xfrm>
            <a:off x="5970639" y="2607049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4"/>
          </p:nvPr>
        </p:nvSpPr>
        <p:spPr>
          <a:xfrm>
            <a:off x="86110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5"/>
          </p:nvPr>
        </p:nvSpPr>
        <p:spPr>
          <a:xfrm>
            <a:off x="3415870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6"/>
          </p:nvPr>
        </p:nvSpPr>
        <p:spPr>
          <a:xfrm>
            <a:off x="5970639" y="2272525"/>
            <a:ext cx="2305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7956401" y="336282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H="1">
            <a:off x="-1505626" y="-830367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608413" y="4327761"/>
            <a:ext cx="203670" cy="107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33760" y="-880084"/>
            <a:ext cx="281150" cy="2219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2481222" y="-1750081"/>
            <a:ext cx="51403" cy="385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930839" y="3700451"/>
            <a:ext cx="160275" cy="23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78691" y="2042189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797813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4887489" y="1769250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3"/>
          </p:nvPr>
        </p:nvSpPr>
        <p:spPr>
          <a:xfrm>
            <a:off x="797813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4887489" y="3335075"/>
            <a:ext cx="3458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5"/>
          </p:nvPr>
        </p:nvSpPr>
        <p:spPr>
          <a:xfrm>
            <a:off x="797825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6"/>
          </p:nvPr>
        </p:nvSpPr>
        <p:spPr>
          <a:xfrm>
            <a:off x="797825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7"/>
          </p:nvPr>
        </p:nvSpPr>
        <p:spPr>
          <a:xfrm>
            <a:off x="4887458" y="14635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8"/>
          </p:nvPr>
        </p:nvSpPr>
        <p:spPr>
          <a:xfrm>
            <a:off x="4887458" y="3024250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15783" y="3469154"/>
            <a:ext cx="838129" cy="226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414054" y="1897253"/>
            <a:ext cx="3060049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56121" y="-509847"/>
            <a:ext cx="3060050" cy="3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8061815" y="2000017"/>
            <a:ext cx="2699201" cy="2949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00">
            <a:off x="-237239" y="3253949"/>
            <a:ext cx="517909" cy="208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883083" y="1632481"/>
            <a:ext cx="158232" cy="197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1328075" y="3533786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11">
            <a:off x="-1849095" y="336949"/>
            <a:ext cx="2997854" cy="2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2700000">
            <a:off x="7406536" y="-760185"/>
            <a:ext cx="340365" cy="186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>
            <a:off x="8011267" y="-643513"/>
            <a:ext cx="255130" cy="201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-57412" y="1273927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2700000">
            <a:off x="8050550" y="1265635"/>
            <a:ext cx="2025727" cy="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2700000">
            <a:off x="471893" y="2233123"/>
            <a:ext cx="136045" cy="19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700000">
            <a:off x="8704825" y="3426561"/>
            <a:ext cx="33762" cy="303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100000">
            <a:off x="9831463" y="-1270573"/>
            <a:ext cx="33762" cy="253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8100000">
            <a:off x="8497332" y="3040260"/>
            <a:ext cx="473886" cy="257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14">
            <a:alphaModFix amt="30000"/>
          </a:blip>
          <a:stretch>
            <a:fillRect/>
          </a:stretch>
        </p:blipFill>
        <p:spPr>
          <a:xfrm rot="-2700000">
            <a:off x="320574" y="-236892"/>
            <a:ext cx="382703" cy="207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2347938" y="8385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8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2099100" y="3407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15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1" u="sng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5292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9675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614220" y="-1467599"/>
            <a:ext cx="411425" cy="3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46406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330831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81791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24845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227920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095139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791237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14" flipH="1">
            <a:off x="-47943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 flipH="1">
            <a:off x="-295738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 flipH="1">
            <a:off x="7918754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700000" flipH="1">
            <a:off x="196910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 flipH="1">
            <a:off x="546819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8100000" flipH="1">
            <a:off x="69295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2700000" flipH="1">
            <a:off x="907250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-8100000" flipH="1">
            <a:off x="1134701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099986" flipH="1">
            <a:off x="6149516" y="38455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 flipH="1">
            <a:off x="6862546" y="4120261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 flipH="1">
            <a:off x="8399985" y="4283750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2700000" flipH="1">
            <a:off x="7763660" y="3497483"/>
            <a:ext cx="259147" cy="271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307591" y="-1033561"/>
            <a:ext cx="571525" cy="3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7305001" y="3339476"/>
            <a:ext cx="2897174" cy="29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132101" y="3731958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14">
            <a:off x="6099044" y="221667"/>
            <a:ext cx="3487426" cy="108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0">
            <a:off x="9007029" y="3539597"/>
            <a:ext cx="395745" cy="159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813960" y="-878835"/>
            <a:ext cx="374323" cy="19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15975" y="2195712"/>
            <a:ext cx="33762" cy="303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700000">
            <a:off x="6812074" y="-760173"/>
            <a:ext cx="325858" cy="178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700000">
            <a:off x="8107684" y="4364637"/>
            <a:ext cx="452533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0">
            <a:off x="8349513" y="-274888"/>
            <a:ext cx="64570" cy="11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700000">
            <a:off x="-281260" y="32012"/>
            <a:ext cx="315796" cy="11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2221" y="3210376"/>
            <a:ext cx="256350" cy="20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>
          <a:blip r:embed="rId13">
            <a:alphaModFix amt="30000"/>
          </a:blip>
          <a:stretch>
            <a:fillRect/>
          </a:stretch>
        </p:blipFill>
        <p:spPr>
          <a:xfrm rot="8100000">
            <a:off x="7713189" y="-1061156"/>
            <a:ext cx="259147" cy="271200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>
            <a:spLocks noGrp="1"/>
          </p:cNvSpPr>
          <p:nvPr>
            <p:ph type="pic" idx="3"/>
          </p:nvPr>
        </p:nvSpPr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577372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-1482251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8071249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19080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66400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2164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8531952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725" y="4446892"/>
            <a:ext cx="2264663" cy="2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162274" y="-1035947"/>
            <a:ext cx="33750" cy="2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43306" y="3517145"/>
            <a:ext cx="308325" cy="16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7798" y="2269048"/>
            <a:ext cx="109200" cy="13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135475" y="1550972"/>
            <a:ext cx="33762" cy="303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10800000">
            <a:off x="135477" y="9"/>
            <a:ext cx="418273" cy="226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6658410" y="-1149289"/>
            <a:ext cx="596525" cy="2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4525" y="114226"/>
            <a:ext cx="2743725" cy="8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4923249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715375" y="2611075"/>
            <a:ext cx="2505600" cy="15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715375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4923250" y="2269054"/>
            <a:ext cx="25056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066175" y="1066026"/>
            <a:ext cx="2657250" cy="8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0048" y="1807554"/>
            <a:ext cx="169600" cy="24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719" y="2596926"/>
            <a:ext cx="352075" cy="277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8770412" y="1565410"/>
            <a:ext cx="33762" cy="30385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7454548" y="-1336549"/>
            <a:ext cx="2973051" cy="297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-1159502" y="3277801"/>
            <a:ext cx="2973051" cy="29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>
            <a:off x="7563982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29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2984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8637248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>
            <a:off x="452823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4969013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7150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450400"/>
            <a:ext cx="294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725975"/>
            <a:ext cx="3988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7" name="Google Shape;87;p7"/>
          <p:cNvSpPr/>
          <p:nvPr/>
        </p:nvSpPr>
        <p:spPr>
          <a:xfrm rot="10800000">
            <a:off x="8942017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90" name="Google Shape;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125998" y="2323701"/>
            <a:ext cx="2585525" cy="8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071249" y="-120425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482251" y="3335395"/>
            <a:ext cx="2447901" cy="24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593043" y="-126569"/>
            <a:ext cx="324775" cy="25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6023" y="577076"/>
            <a:ext cx="34475" cy="2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72309" y="2961226"/>
            <a:ext cx="162425" cy="235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5400000" flipH="1">
            <a:off x="1020155" y="3444687"/>
            <a:ext cx="491725" cy="26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26908" y="1637477"/>
            <a:ext cx="275925" cy="400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581453" y="-1467599"/>
            <a:ext cx="411425" cy="324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flipH="1">
            <a:off x="113639" y="3380050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-5400000" flipH="1">
            <a:off x="8298064" y="-727062"/>
            <a:ext cx="324975" cy="17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4049024" y="-2004013"/>
            <a:ext cx="57825" cy="43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2078" y="714850"/>
            <a:ext cx="86634" cy="15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/>
          <p:nvPr/>
        </p:nvSpPr>
        <p:spPr>
          <a:xfrm rot="10800000" flipH="1">
            <a:off x="-267203" y="3448294"/>
            <a:ext cx="401049" cy="1627423"/>
          </a:xfrm>
          <a:custGeom>
            <a:avLst/>
            <a:gdLst/>
            <a:ahLst/>
            <a:cxnLst/>
            <a:rect l="l" t="t" r="r" b="b"/>
            <a:pathLst>
              <a:path w="6630" h="26904" extrusionOk="0">
                <a:moveTo>
                  <a:pt x="1910" y="0"/>
                </a:moveTo>
                <a:lnTo>
                  <a:pt x="1910" y="13635"/>
                </a:lnTo>
                <a:lnTo>
                  <a:pt x="6630" y="18355"/>
                </a:lnTo>
                <a:lnTo>
                  <a:pt x="6630" y="26904"/>
                </a:lnTo>
                <a:lnTo>
                  <a:pt x="5585" y="25859"/>
                </a:lnTo>
                <a:lnTo>
                  <a:pt x="5585" y="20040"/>
                </a:lnTo>
                <a:lnTo>
                  <a:pt x="1" y="14455"/>
                </a:lnTo>
                <a:lnTo>
                  <a:pt x="1" y="8860"/>
                </a:lnTo>
                <a:lnTo>
                  <a:pt x="931" y="7931"/>
                </a:lnTo>
                <a:lnTo>
                  <a:pt x="931" y="9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-25800" y="-10325"/>
            <a:ext cx="9208800" cy="5179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4" r:id="rId14"/>
    <p:sldLayoutId id="2147483665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bernetOgygiaVillaBanquet/team4-section004-final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ctrTitle"/>
          </p:nvPr>
        </p:nvSpPr>
        <p:spPr>
          <a:xfrm>
            <a:off x="1062152" y="1304684"/>
            <a:ext cx="6699000" cy="715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DIP392-LabCyberDocs</a:t>
            </a:r>
            <a:endParaRPr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1"/>
          </p:nvPr>
        </p:nvSpPr>
        <p:spPr>
          <a:xfrm>
            <a:off x="1400363" y="2396103"/>
            <a:ext cx="6981637" cy="3026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Nicolas Cholin 250AEB034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Bekassyl Adenov 221ADB130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Rofig Ashumov 221ADB172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Batex Bafika 250ADB026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Ayham Saifan 250ADB025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/>
            <a:r>
              <a:rPr lang="en-US" dirty="0"/>
              <a:t>[https://github.com/</a:t>
            </a:r>
            <a:r>
              <a:rPr lang="en-US" dirty="0">
                <a:hlinkClick r:id="rId3"/>
              </a:rPr>
              <a:t>CabernetOgygiaVillaBanquet/team5-section005-finalproject</a:t>
            </a:r>
            <a:r>
              <a:rPr lang="en-US" dirty="0"/>
              <a:t>]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BC0AB-DB80-8909-F358-4FD8307BE5A2}"/>
              </a:ext>
            </a:extLst>
          </p:cNvPr>
          <p:cNvSpPr txBox="1"/>
          <p:nvPr/>
        </p:nvSpPr>
        <p:spPr>
          <a:xfrm>
            <a:off x="1470660" y="2396103"/>
            <a:ext cx="549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Team 5 of Section 005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E126A-C280-1D78-3937-2BFE0DC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069" y="296427"/>
            <a:ext cx="8105022" cy="572700"/>
          </a:xfrm>
        </p:spPr>
        <p:txBody>
          <a:bodyPr/>
          <a:lstStyle/>
          <a:p>
            <a:r>
              <a:rPr lang="en-US" dirty="0"/>
              <a:t>Process Reflection and </a:t>
            </a:r>
            <a:br>
              <a:rPr lang="en-US" dirty="0"/>
            </a:br>
            <a:r>
              <a:rPr lang="en-US" dirty="0"/>
              <a:t>Lessons Learned</a:t>
            </a:r>
          </a:p>
        </p:txBody>
      </p:sp>
      <p:sp>
        <p:nvSpPr>
          <p:cNvPr id="4" name="Google Shape;348;p32">
            <a:extLst>
              <a:ext uri="{FF2B5EF4-FFF2-40B4-BE49-F238E27FC236}">
                <a16:creationId xmlns:a16="http://schemas.microsoft.com/office/drawing/2014/main" id="{B69C3548-BC9B-1580-31E8-267962928417}"/>
              </a:ext>
            </a:extLst>
          </p:cNvPr>
          <p:cNvSpPr txBox="1">
            <a:spLocks/>
          </p:cNvSpPr>
          <p:nvPr/>
        </p:nvSpPr>
        <p:spPr>
          <a:xfrm>
            <a:off x="417390" y="296427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C3E59-5C53-7C6C-A98C-C0DA9FE520A3}"/>
              </a:ext>
            </a:extLst>
          </p:cNvPr>
          <p:cNvSpPr txBox="1"/>
          <p:nvPr/>
        </p:nvSpPr>
        <p:spPr>
          <a:xfrm>
            <a:off x="779721" y="1857153"/>
            <a:ext cx="37922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>
                <a:solidFill>
                  <a:schemeClr val="tx1"/>
                </a:solidFill>
                <a:latin typeface="Michroma" panose="020B0604020202020204" charset="0"/>
              </a:rPr>
              <a:t>Challenges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Managing GitHub API rate limits effectively to ensure uninterrupted functionality without hitting quota ceilings.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Implementing robust file security protocols while efficiently handling varying file sizes to maintain system integrity and performance.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B7753-DEE2-51D3-0894-3B13C650EDFC}"/>
              </a:ext>
            </a:extLst>
          </p:cNvPr>
          <p:cNvSpPr txBox="1"/>
          <p:nvPr/>
        </p:nvSpPr>
        <p:spPr>
          <a:xfrm>
            <a:off x="4572000" y="1777784"/>
            <a:ext cx="37922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>
                <a:solidFill>
                  <a:schemeClr val="tx1"/>
                </a:solidFill>
                <a:latin typeface="Michroma" panose="020B0604020202020204" charset="0"/>
              </a:rPr>
              <a:t>Lessons Learned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Recognized the critical advantage of modular architecture in enhancing scalability, maintainability, and ease of iterative development.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Understood that early and comprehensive requirement clarification is essential to minimize scope creep and reduce costly rework downstream.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oogle Shape;456;p41">
            <a:extLst>
              <a:ext uri="{FF2B5EF4-FFF2-40B4-BE49-F238E27FC236}">
                <a16:creationId xmlns:a16="http://schemas.microsoft.com/office/drawing/2014/main" id="{F7939F27-F09C-9998-7BB9-A2B1BC3D3DFA}"/>
              </a:ext>
            </a:extLst>
          </p:cNvPr>
          <p:cNvGrpSpPr/>
          <p:nvPr/>
        </p:nvGrpSpPr>
        <p:grpSpPr>
          <a:xfrm>
            <a:off x="7833587" y="1773205"/>
            <a:ext cx="419691" cy="419691"/>
            <a:chOff x="1487200" y="4993750"/>
            <a:chExt cx="483125" cy="483125"/>
          </a:xfrm>
        </p:grpSpPr>
        <p:sp>
          <p:nvSpPr>
            <p:cNvPr id="8" name="Google Shape;457;p41">
              <a:extLst>
                <a:ext uri="{FF2B5EF4-FFF2-40B4-BE49-F238E27FC236}">
                  <a16:creationId xmlns:a16="http://schemas.microsoft.com/office/drawing/2014/main" id="{52F12F8C-3249-BF4E-1D4F-4CEAFA32E8C6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458;p41">
              <a:extLst>
                <a:ext uri="{FF2B5EF4-FFF2-40B4-BE49-F238E27FC236}">
                  <a16:creationId xmlns:a16="http://schemas.microsoft.com/office/drawing/2014/main" id="{16202E03-F372-1F89-851E-2C9801718CAE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455;p41">
            <a:extLst>
              <a:ext uri="{FF2B5EF4-FFF2-40B4-BE49-F238E27FC236}">
                <a16:creationId xmlns:a16="http://schemas.microsoft.com/office/drawing/2014/main" id="{E7390395-4E26-CE4F-A88E-E8F61BE27E88}"/>
              </a:ext>
            </a:extLst>
          </p:cNvPr>
          <p:cNvSpPr/>
          <p:nvPr/>
        </p:nvSpPr>
        <p:spPr>
          <a:xfrm>
            <a:off x="3553191" y="1803755"/>
            <a:ext cx="419692" cy="418091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11" name="Google Shape;653;p49">
            <a:extLst>
              <a:ext uri="{FF2B5EF4-FFF2-40B4-BE49-F238E27FC236}">
                <a16:creationId xmlns:a16="http://schemas.microsoft.com/office/drawing/2014/main" id="{1C33495A-6E7C-3842-045E-0A79A98241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914951" y="-970764"/>
            <a:ext cx="240279" cy="221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12C47-453B-27B6-6BD8-8BF01383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927" y="153113"/>
            <a:ext cx="4931139" cy="572700"/>
          </a:xfrm>
        </p:spPr>
        <p:txBody>
          <a:bodyPr/>
          <a:lstStyle/>
          <a:p>
            <a:r>
              <a:rPr lang="en-US" dirty="0"/>
              <a:t>Demo Overview</a:t>
            </a:r>
          </a:p>
        </p:txBody>
      </p:sp>
      <p:sp>
        <p:nvSpPr>
          <p:cNvPr id="28" name="Google Shape;348;p32">
            <a:extLst>
              <a:ext uri="{FF2B5EF4-FFF2-40B4-BE49-F238E27FC236}">
                <a16:creationId xmlns:a16="http://schemas.microsoft.com/office/drawing/2014/main" id="{3EB5ACB8-73FF-D169-175E-D87930664295}"/>
              </a:ext>
            </a:extLst>
          </p:cNvPr>
          <p:cNvSpPr txBox="1">
            <a:spLocks/>
          </p:cNvSpPr>
          <p:nvPr/>
        </p:nvSpPr>
        <p:spPr>
          <a:xfrm>
            <a:off x="325241" y="24151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C70B8B-83B9-B2D9-241F-93F9A03F54CE}"/>
              </a:ext>
            </a:extLst>
          </p:cNvPr>
          <p:cNvSpPr txBox="1"/>
          <p:nvPr/>
        </p:nvSpPr>
        <p:spPr>
          <a:xfrm>
            <a:off x="655967" y="1086728"/>
            <a:ext cx="751863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Michroma" panose="020B0604020202020204" charset="0"/>
              </a:rPr>
              <a:t>Features Highlighted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Michroma" panose="020B0604020202020204" charset="0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Seamless dual-mode authentication via GitHub OAuth and local login for enhanced user flexibility.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Integrated file upload system coupled with automated pull request creation to streamline contribution workflows.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Comprehensive admin dashboard enabling effective monitoring, review, and management of submissions.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Michroma" panose="020B0604020202020204" charset="0"/>
              </a:rPr>
              <a:t>Demonstration Overview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Michroma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This demo exemplifies the full Software Development Life Cycle (SDLC), showcasing each phase: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Requirements → Design → Implementation → Testing</a:t>
            </a:r>
            <a:r>
              <a:rPr lang="en-US" dirty="0">
                <a:solidFill>
                  <a:schemeClr val="tx1"/>
                </a:solidFill>
              </a:rPr>
              <a:t> — illustrating a methodical and structured approach to software delivery.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62"/>
    </mc:Choice>
    <mc:Fallback xmlns="">
      <p:transition spd="slow" advTm="4426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8;p32">
            <a:extLst>
              <a:ext uri="{FF2B5EF4-FFF2-40B4-BE49-F238E27FC236}">
                <a16:creationId xmlns:a16="http://schemas.microsoft.com/office/drawing/2014/main" id="{30126ECA-8CCB-F592-6E7D-27D0D538F930}"/>
              </a:ext>
            </a:extLst>
          </p:cNvPr>
          <p:cNvSpPr txBox="1">
            <a:spLocks/>
          </p:cNvSpPr>
          <p:nvPr/>
        </p:nvSpPr>
        <p:spPr>
          <a:xfrm>
            <a:off x="1991421" y="303559"/>
            <a:ext cx="1673679" cy="830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11</a:t>
            </a:r>
          </a:p>
        </p:txBody>
      </p:sp>
      <p:sp>
        <p:nvSpPr>
          <p:cNvPr id="8" name="Google Shape;464;p41">
            <a:extLst>
              <a:ext uri="{FF2B5EF4-FFF2-40B4-BE49-F238E27FC236}">
                <a16:creationId xmlns:a16="http://schemas.microsoft.com/office/drawing/2014/main" id="{474820A6-28B4-FE76-940F-C73A6C829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5757" y="303559"/>
            <a:ext cx="34008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Conclusion and Future Work</a:t>
            </a:r>
          </a:p>
        </p:txBody>
      </p:sp>
      <p:pic>
        <p:nvPicPr>
          <p:cNvPr id="9" name="Google Shape;710;p54">
            <a:extLst>
              <a:ext uri="{FF2B5EF4-FFF2-40B4-BE49-F238E27FC236}">
                <a16:creationId xmlns:a16="http://schemas.microsoft.com/office/drawing/2014/main" id="{0D35C488-B1BE-933B-810B-9C50ABF7FA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1369" y="1633031"/>
            <a:ext cx="1270420" cy="12704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A3711C-55CD-0146-C23D-1D3AA1FFC528}"/>
              </a:ext>
            </a:extLst>
          </p:cNvPr>
          <p:cNvSpPr txBox="1"/>
          <p:nvPr/>
        </p:nvSpPr>
        <p:spPr>
          <a:xfrm>
            <a:off x="598968" y="1633031"/>
            <a:ext cx="693597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This project delivers a robust and scalable documentation platform that combines intuitive user experience with secure, automated workflows. By integrating GitHub pull request automation, dual authentication, and a powerful admin dashboard, the solution ensures transparency, control, and ease of use. Its modular architecture supports long-term maintainability, making it ideal for organizations seeking to streamline and secure their documentation processes.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0C3C0AB-11CF-2CC8-AB93-2EF84CD9CEB2}"/>
              </a:ext>
            </a:extLst>
          </p:cNvPr>
          <p:cNvSpPr txBox="1">
            <a:spLocks/>
          </p:cNvSpPr>
          <p:nvPr/>
        </p:nvSpPr>
        <p:spPr>
          <a:xfrm>
            <a:off x="556722" y="1389227"/>
            <a:ext cx="1441870" cy="3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47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B7C874B-40BF-AE58-6632-96173281F9D0}"/>
              </a:ext>
            </a:extLst>
          </p:cNvPr>
          <p:cNvSpPr txBox="1">
            <a:spLocks/>
          </p:cNvSpPr>
          <p:nvPr/>
        </p:nvSpPr>
        <p:spPr>
          <a:xfrm>
            <a:off x="598968" y="2734645"/>
            <a:ext cx="2268280" cy="335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47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ichroma"/>
              <a:buNone/>
              <a:defRPr sz="96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9D5FF-C1A5-B0CD-E367-59E103F03E42}"/>
              </a:ext>
            </a:extLst>
          </p:cNvPr>
          <p:cNvSpPr txBox="1"/>
          <p:nvPr/>
        </p:nvSpPr>
        <p:spPr>
          <a:xfrm>
            <a:off x="1045905" y="3284701"/>
            <a:ext cx="226827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Enhanced Analytics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Detailed usage metrics and contributor analytics 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7D20-CD25-7D72-E6DB-C86D6165CAB5}"/>
              </a:ext>
            </a:extLst>
          </p:cNvPr>
          <p:cNvSpPr txBox="1"/>
          <p:nvPr/>
        </p:nvSpPr>
        <p:spPr>
          <a:xfrm>
            <a:off x="3549914" y="3284701"/>
            <a:ext cx="2170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Collaboration Features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Real-time commenting system on pull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369E8-626C-9CAB-6535-62D18C54D450}"/>
              </a:ext>
            </a:extLst>
          </p:cNvPr>
          <p:cNvSpPr txBox="1"/>
          <p:nvPr/>
        </p:nvSpPr>
        <p:spPr>
          <a:xfrm>
            <a:off x="6331580" y="3284701"/>
            <a:ext cx="226827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Continuous Maintenance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Regular system updates, security patches, and performance optimization with the client.</a:t>
            </a:r>
          </a:p>
        </p:txBody>
      </p:sp>
      <p:sp>
        <p:nvSpPr>
          <p:cNvPr id="20" name="Google Shape;348;p32">
            <a:extLst>
              <a:ext uri="{FF2B5EF4-FFF2-40B4-BE49-F238E27FC236}">
                <a16:creationId xmlns:a16="http://schemas.microsoft.com/office/drawing/2014/main" id="{7AE690A1-0F78-6BC4-9306-F90B04F200FE}"/>
              </a:ext>
            </a:extLst>
          </p:cNvPr>
          <p:cNvSpPr txBox="1">
            <a:spLocks/>
          </p:cNvSpPr>
          <p:nvPr/>
        </p:nvSpPr>
        <p:spPr>
          <a:xfrm>
            <a:off x="77972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01</a:t>
            </a:r>
          </a:p>
        </p:txBody>
      </p:sp>
      <p:sp>
        <p:nvSpPr>
          <p:cNvPr id="21" name="Google Shape;348;p32">
            <a:extLst>
              <a:ext uri="{FF2B5EF4-FFF2-40B4-BE49-F238E27FC236}">
                <a16:creationId xmlns:a16="http://schemas.microsoft.com/office/drawing/2014/main" id="{FC4A11B9-780A-5840-F01A-34F741DDDAF8}"/>
              </a:ext>
            </a:extLst>
          </p:cNvPr>
          <p:cNvSpPr txBox="1">
            <a:spLocks/>
          </p:cNvSpPr>
          <p:nvPr/>
        </p:nvSpPr>
        <p:spPr>
          <a:xfrm>
            <a:off x="319706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02</a:t>
            </a:r>
          </a:p>
        </p:txBody>
      </p:sp>
      <p:sp>
        <p:nvSpPr>
          <p:cNvPr id="22" name="Google Shape;348;p32">
            <a:extLst>
              <a:ext uri="{FF2B5EF4-FFF2-40B4-BE49-F238E27FC236}">
                <a16:creationId xmlns:a16="http://schemas.microsoft.com/office/drawing/2014/main" id="{8D4F2D5D-C686-5820-3D97-A12A694C14EB}"/>
              </a:ext>
            </a:extLst>
          </p:cNvPr>
          <p:cNvSpPr txBox="1">
            <a:spLocks/>
          </p:cNvSpPr>
          <p:nvPr/>
        </p:nvSpPr>
        <p:spPr>
          <a:xfrm>
            <a:off x="5860121" y="3146344"/>
            <a:ext cx="705705" cy="52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rgbClr val="ED6CCD"/>
                </a:solidFill>
                <a:latin typeface="Michroma" panose="020B0604020202020204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11"/>
    </mc:Choice>
    <mc:Fallback xmlns="">
      <p:transition spd="slow" advTm="604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671E6-D668-A99F-C87D-59773905D6FE}"/>
              </a:ext>
            </a:extLst>
          </p:cNvPr>
          <p:cNvSpPr/>
          <p:nvPr/>
        </p:nvSpPr>
        <p:spPr>
          <a:xfrm>
            <a:off x="2037906" y="3416595"/>
            <a:ext cx="5000847" cy="652130"/>
          </a:xfrm>
          <a:prstGeom prst="rect">
            <a:avLst/>
          </a:prstGeom>
          <a:solidFill>
            <a:srgbClr val="1D0A40"/>
          </a:solidFill>
          <a:ln>
            <a:solidFill>
              <a:srgbClr val="1D0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Google Shape;571;p47"/>
          <p:cNvSpPr txBox="1">
            <a:spLocks noGrp="1"/>
          </p:cNvSpPr>
          <p:nvPr>
            <p:ph type="title"/>
          </p:nvPr>
        </p:nvSpPr>
        <p:spPr>
          <a:xfrm>
            <a:off x="1978998" y="1084940"/>
            <a:ext cx="5427641" cy="2973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3478477" y="852107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overview and motivation </a:t>
            </a:r>
            <a:endParaRPr sz="2400"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xfrm>
            <a:off x="2899567" y="123721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49" name="Google Shape;34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857" r="26861"/>
          <a:stretch/>
        </p:blipFill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FCF77-1220-1C80-B505-E68CDA34E7FE}"/>
              </a:ext>
            </a:extLst>
          </p:cNvPr>
          <p:cNvSpPr txBox="1"/>
          <p:nvPr/>
        </p:nvSpPr>
        <p:spPr>
          <a:xfrm>
            <a:off x="3674656" y="1693907"/>
            <a:ext cx="44654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🔍 Problem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Managing and standardizing documentation for projects, machines, and events in FabLab is often inefficient, fragmented, and lacking version control. Manual uploads and inconsistent review processes hinder collaboration and transparency.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👥 Target 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Users Innovative startups documenting prototyping workflows Academic institutions and research labs contributing to shared knowledge Private organizations managing equipment usage and events</a:t>
            </a:r>
          </a:p>
          <a:p>
            <a:pPr>
              <a:buNone/>
            </a:pPr>
            <a:r>
              <a:rPr lang="en-US" sz="1200" b="1" dirty="0">
                <a:solidFill>
                  <a:schemeClr val="tx1"/>
                </a:solidFill>
              </a:rPr>
              <a:t>🌐 Relevance</a:t>
            </a:r>
          </a:p>
          <a:p>
            <a:pPr>
              <a:buNone/>
            </a:pPr>
            <a:r>
              <a:rPr lang="en-US" sz="1200" dirty="0">
                <a:solidFill>
                  <a:schemeClr val="tx1"/>
                </a:solidFill>
              </a:rPr>
              <a:t>The platform fosters secure, structured, and version-controlled documentation practices, aligning with the principles of open science, digital fabrication standards, and collaborative innovation. It bridges the gap between local contributions and global repositories like GitHub.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1505628" y="602144"/>
            <a:ext cx="4159527" cy="53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SLDC Methodology</a:t>
            </a:r>
            <a:endParaRPr dirty="0"/>
          </a:p>
        </p:txBody>
      </p:sp>
      <p:sp>
        <p:nvSpPr>
          <p:cNvPr id="340" name="Google Shape;340;p31"/>
          <p:cNvSpPr txBox="1">
            <a:spLocks noGrp="1"/>
          </p:cNvSpPr>
          <p:nvPr>
            <p:ph type="subTitle" idx="1"/>
          </p:nvPr>
        </p:nvSpPr>
        <p:spPr>
          <a:xfrm>
            <a:off x="215937" y="1391945"/>
            <a:ext cx="4765097" cy="3574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🌀 SDLC Model: Iterative Development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📖 Description</a:t>
            </a:r>
            <a:br>
              <a:rPr lang="en-US" dirty="0"/>
            </a:br>
            <a:r>
              <a:rPr lang="en-US" dirty="0"/>
              <a:t>An evolutionary model emphasizing repeated cycles of planning, design, implementation, and evaluation. Each iteration builds upon the previous one, allowing for early prototypes and continuous refinement.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🎯 Rationale for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</a:t>
            </a:r>
            <a:r>
              <a:rPr lang="en-US" b="1" dirty="0"/>
              <a:t>frequent stakeholder feedback</a:t>
            </a:r>
            <a:r>
              <a:rPr lang="en-US" dirty="0"/>
              <a:t> to align with evolving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incremental delivery</a:t>
            </a:r>
            <a:r>
              <a:rPr lang="en-US" dirty="0"/>
              <a:t>, enabling early detection of design flaws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projects like LabCyberDocs where </a:t>
            </a:r>
            <a:r>
              <a:rPr lang="en-US" b="1" dirty="0"/>
              <a:t>user needs emerge progressively</a:t>
            </a:r>
            <a:r>
              <a:rPr lang="en-US" dirty="0"/>
              <a:t> during development</a:t>
            </a:r>
          </a:p>
        </p:txBody>
      </p:sp>
      <p:pic>
        <p:nvPicPr>
          <p:cNvPr id="341" name="Google Shape;341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934" r="32271"/>
          <a:stretch/>
        </p:blipFill>
        <p:spPr>
          <a:xfrm flipH="1">
            <a:off x="5212675" y="714838"/>
            <a:ext cx="3218100" cy="3713700"/>
          </a:xfrm>
          <a:prstGeom prst="snip1Rect">
            <a:avLst>
              <a:gd name="adj" fmla="val 16667"/>
            </a:avLst>
          </a:prstGeom>
        </p:spPr>
      </p:pic>
      <p:pic>
        <p:nvPicPr>
          <p:cNvPr id="342" name="Google Shape;342;p31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H="1">
            <a:off x="-1093201" y="3690245"/>
            <a:ext cx="2447901" cy="24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5;p30">
            <a:extLst>
              <a:ext uri="{FF2B5EF4-FFF2-40B4-BE49-F238E27FC236}">
                <a16:creationId xmlns:a16="http://schemas.microsoft.com/office/drawing/2014/main" id="{FC32C219-F4D2-3312-60CE-BBB05AE49CE3}"/>
              </a:ext>
            </a:extLst>
          </p:cNvPr>
          <p:cNvSpPr txBox="1">
            <a:spLocks/>
          </p:cNvSpPr>
          <p:nvPr/>
        </p:nvSpPr>
        <p:spPr>
          <a:xfrm>
            <a:off x="0" y="176877"/>
            <a:ext cx="1677072" cy="1386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>
            <a:spLocks noGrp="1"/>
          </p:cNvSpPr>
          <p:nvPr>
            <p:ph type="title"/>
          </p:nvPr>
        </p:nvSpPr>
        <p:spPr>
          <a:xfrm>
            <a:off x="1624400" y="316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Gathering &amp; Analysis</a:t>
            </a: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24830FE8-EE8F-BEB0-D859-26C787529F32}"/>
              </a:ext>
            </a:extLst>
          </p:cNvPr>
          <p:cNvSpPr txBox="1">
            <a:spLocks/>
          </p:cNvSpPr>
          <p:nvPr/>
        </p:nvSpPr>
        <p:spPr>
          <a:xfrm>
            <a:off x="-52744" y="14038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E141B-4931-C6C9-0834-242210C50888}"/>
              </a:ext>
            </a:extLst>
          </p:cNvPr>
          <p:cNvSpPr txBox="1"/>
          <p:nvPr/>
        </p:nvSpPr>
        <p:spPr>
          <a:xfrm>
            <a:off x="652129" y="1553181"/>
            <a:ext cx="4600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📋 Requirements Gathering &amp; Analysis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🛠️ Methods Used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Requirements were elicited through a combination of </a:t>
            </a:r>
            <a:r>
              <a:rPr lang="en-US" b="1" dirty="0">
                <a:solidFill>
                  <a:schemeClr val="tx1"/>
                </a:solidFill>
              </a:rPr>
              <a:t>client consultations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structured Q&amp;A sessions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domain research</a:t>
            </a:r>
            <a:r>
              <a:rPr lang="en-US" dirty="0">
                <a:solidFill>
                  <a:schemeClr val="tx1"/>
                </a:solidFill>
              </a:rPr>
              <a:t> into FabLab workflows and documentation standards.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📌 Key Assumptions Made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contributions must undergo </a:t>
            </a:r>
            <a:r>
              <a:rPr lang="en-US" b="1" dirty="0">
                <a:solidFill>
                  <a:schemeClr val="tx1"/>
                </a:solidFill>
              </a:rPr>
              <a:t>admin review and approval</a:t>
            </a:r>
            <a:r>
              <a:rPr lang="en-US" dirty="0">
                <a:solidFill>
                  <a:schemeClr val="tx1"/>
                </a:solidFill>
              </a:rPr>
              <a:t> via Pull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platform must support </a:t>
            </a:r>
            <a:r>
              <a:rPr lang="en-US" b="1" dirty="0">
                <a:solidFill>
                  <a:schemeClr val="tx1"/>
                </a:solidFill>
              </a:rPr>
              <a:t>local authentication</a:t>
            </a:r>
            <a:r>
              <a:rPr lang="en-US" dirty="0">
                <a:solidFill>
                  <a:schemeClr val="tx1"/>
                </a:solidFill>
              </a:rPr>
              <a:t> for users without GitHub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Robust security</a:t>
            </a:r>
            <a:r>
              <a:rPr lang="en-US" dirty="0">
                <a:solidFill>
                  <a:schemeClr val="tx1"/>
                </a:solidFill>
              </a:rPr>
              <a:t> is essential to safeguard uploads and enforce role-based access control</a:t>
            </a:r>
          </a:p>
        </p:txBody>
      </p:sp>
      <p:grpSp>
        <p:nvGrpSpPr>
          <p:cNvPr id="4" name="Google Shape;450;p41">
            <a:extLst>
              <a:ext uri="{FF2B5EF4-FFF2-40B4-BE49-F238E27FC236}">
                <a16:creationId xmlns:a16="http://schemas.microsoft.com/office/drawing/2014/main" id="{CAA64D21-ECD7-C398-F043-AC75B56CBFEB}"/>
              </a:ext>
            </a:extLst>
          </p:cNvPr>
          <p:cNvGrpSpPr/>
          <p:nvPr/>
        </p:nvGrpSpPr>
        <p:grpSpPr>
          <a:xfrm>
            <a:off x="3895000" y="1233427"/>
            <a:ext cx="471310" cy="453554"/>
            <a:chOff x="-37534750" y="2668075"/>
            <a:chExt cx="332400" cy="319900"/>
          </a:xfrm>
        </p:grpSpPr>
        <p:sp>
          <p:nvSpPr>
            <p:cNvPr id="5" name="Google Shape;451;p41">
              <a:extLst>
                <a:ext uri="{FF2B5EF4-FFF2-40B4-BE49-F238E27FC236}">
                  <a16:creationId xmlns:a16="http://schemas.microsoft.com/office/drawing/2014/main" id="{5A6090EF-37FC-0892-475E-8046319C98DF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52;p41">
              <a:extLst>
                <a:ext uri="{FF2B5EF4-FFF2-40B4-BE49-F238E27FC236}">
                  <a16:creationId xmlns:a16="http://schemas.microsoft.com/office/drawing/2014/main" id="{19921844-38BF-843C-3566-66B849266855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Google Shape;477;p41">
            <a:extLst>
              <a:ext uri="{FF2B5EF4-FFF2-40B4-BE49-F238E27FC236}">
                <a16:creationId xmlns:a16="http://schemas.microsoft.com/office/drawing/2014/main" id="{11E6E47E-767F-11C2-ADB6-0A8310CC38E1}"/>
              </a:ext>
            </a:extLst>
          </p:cNvPr>
          <p:cNvSpPr/>
          <p:nvPr/>
        </p:nvSpPr>
        <p:spPr>
          <a:xfrm>
            <a:off x="5889844" y="1447309"/>
            <a:ext cx="2269800" cy="1516200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78;p41">
            <a:extLst>
              <a:ext uri="{FF2B5EF4-FFF2-40B4-BE49-F238E27FC236}">
                <a16:creationId xmlns:a16="http://schemas.microsoft.com/office/drawing/2014/main" id="{6C625245-5817-4330-96EB-5D27F77D1476}"/>
              </a:ext>
            </a:extLst>
          </p:cNvPr>
          <p:cNvSpPr/>
          <p:nvPr/>
        </p:nvSpPr>
        <p:spPr>
          <a:xfrm>
            <a:off x="6674930" y="2963619"/>
            <a:ext cx="688185" cy="249287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Google Shape;479;p41">
            <a:extLst>
              <a:ext uri="{FF2B5EF4-FFF2-40B4-BE49-F238E27FC236}">
                <a16:creationId xmlns:a16="http://schemas.microsoft.com/office/drawing/2014/main" id="{BFB6643D-4A97-0A6E-BD5D-208D85D0F17B}"/>
              </a:ext>
            </a:extLst>
          </p:cNvPr>
          <p:cNvCxnSpPr>
            <a:cxnSpLocks/>
          </p:cNvCxnSpPr>
          <p:nvPr/>
        </p:nvCxnSpPr>
        <p:spPr>
          <a:xfrm>
            <a:off x="5889502" y="2773671"/>
            <a:ext cx="226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0;p41">
            <a:extLst>
              <a:ext uri="{FF2B5EF4-FFF2-40B4-BE49-F238E27FC236}">
                <a16:creationId xmlns:a16="http://schemas.microsoft.com/office/drawing/2014/main" id="{15C686F2-28A4-5518-C545-3DAA79DB1EBD}"/>
              </a:ext>
            </a:extLst>
          </p:cNvPr>
          <p:cNvSpPr/>
          <p:nvPr/>
        </p:nvSpPr>
        <p:spPr>
          <a:xfrm>
            <a:off x="7960810" y="2812997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Google Shape;481;p41">
            <a:extLst>
              <a:ext uri="{FF2B5EF4-FFF2-40B4-BE49-F238E27FC236}">
                <a16:creationId xmlns:a16="http://schemas.microsoft.com/office/drawing/2014/main" id="{707896BC-5C1B-A95D-24C0-FE4F6201EE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14" b="1114"/>
          <a:stretch/>
        </p:blipFill>
        <p:spPr>
          <a:xfrm>
            <a:off x="5969477" y="1531527"/>
            <a:ext cx="2099100" cy="1154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30F435-B40E-A5D4-7119-D880267647FC}"/>
              </a:ext>
            </a:extLst>
          </p:cNvPr>
          <p:cNvSpPr/>
          <p:nvPr/>
        </p:nvSpPr>
        <p:spPr>
          <a:xfrm>
            <a:off x="6229806" y="1813195"/>
            <a:ext cx="1509823" cy="670490"/>
          </a:xfrm>
          <a:prstGeom prst="rect">
            <a:avLst/>
          </a:prstGeom>
          <a:solidFill>
            <a:srgbClr val="1D0A40"/>
          </a:solidFill>
          <a:ln>
            <a:solidFill>
              <a:srgbClr val="1D0A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454;p41">
            <a:extLst>
              <a:ext uri="{FF2B5EF4-FFF2-40B4-BE49-F238E27FC236}">
                <a16:creationId xmlns:a16="http://schemas.microsoft.com/office/drawing/2014/main" id="{8F3EE9C1-6EBA-74EA-A301-4458EFF6717C}"/>
              </a:ext>
            </a:extLst>
          </p:cNvPr>
          <p:cNvSpPr/>
          <p:nvPr/>
        </p:nvSpPr>
        <p:spPr>
          <a:xfrm>
            <a:off x="6306257" y="2103685"/>
            <a:ext cx="211616" cy="401270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5" name="Google Shape;459;p41">
            <a:extLst>
              <a:ext uri="{FF2B5EF4-FFF2-40B4-BE49-F238E27FC236}">
                <a16:creationId xmlns:a16="http://schemas.microsoft.com/office/drawing/2014/main" id="{0ED8B160-23EB-2A1C-C77C-37B1C45E709B}"/>
              </a:ext>
            </a:extLst>
          </p:cNvPr>
          <p:cNvGrpSpPr/>
          <p:nvPr/>
        </p:nvGrpSpPr>
        <p:grpSpPr>
          <a:xfrm>
            <a:off x="7319938" y="1729556"/>
            <a:ext cx="419691" cy="419712"/>
            <a:chOff x="1487200" y="2021475"/>
            <a:chExt cx="483125" cy="483150"/>
          </a:xfrm>
        </p:grpSpPr>
        <p:sp>
          <p:nvSpPr>
            <p:cNvPr id="16" name="Google Shape;460;p41">
              <a:extLst>
                <a:ext uri="{FF2B5EF4-FFF2-40B4-BE49-F238E27FC236}">
                  <a16:creationId xmlns:a16="http://schemas.microsoft.com/office/drawing/2014/main" id="{FA5BC657-E750-7204-3269-88E26E5B01E2}"/>
                </a:ext>
              </a:extLst>
            </p:cNvPr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461;p41">
              <a:extLst>
                <a:ext uri="{FF2B5EF4-FFF2-40B4-BE49-F238E27FC236}">
                  <a16:creationId xmlns:a16="http://schemas.microsoft.com/office/drawing/2014/main" id="{BE072DFB-0F4C-B482-E00D-C87D9953A3C1}"/>
                </a:ext>
              </a:extLst>
            </p:cNvPr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462;p41">
              <a:extLst>
                <a:ext uri="{FF2B5EF4-FFF2-40B4-BE49-F238E27FC236}">
                  <a16:creationId xmlns:a16="http://schemas.microsoft.com/office/drawing/2014/main" id="{5D3369A6-8F07-152F-F624-54825819212E}"/>
                </a:ext>
              </a:extLst>
            </p:cNvPr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463;p41">
              <a:extLst>
                <a:ext uri="{FF2B5EF4-FFF2-40B4-BE49-F238E27FC236}">
                  <a16:creationId xmlns:a16="http://schemas.microsoft.com/office/drawing/2014/main" id="{A2A1174E-B51B-131F-FABB-306262CD4680}"/>
                </a:ext>
              </a:extLst>
            </p:cNvPr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20" name="Google Shape;655;p49">
            <a:extLst>
              <a:ext uri="{FF2B5EF4-FFF2-40B4-BE49-F238E27FC236}">
                <a16:creationId xmlns:a16="http://schemas.microsoft.com/office/drawing/2014/main" id="{1240486A-40EB-23EF-D478-3C996F70A0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451" y="3909920"/>
            <a:ext cx="2346250" cy="12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53;p41">
            <a:extLst>
              <a:ext uri="{FF2B5EF4-FFF2-40B4-BE49-F238E27FC236}">
                <a16:creationId xmlns:a16="http://schemas.microsoft.com/office/drawing/2014/main" id="{FE171927-91BE-B6AF-D80A-B14413BE53A0}"/>
              </a:ext>
            </a:extLst>
          </p:cNvPr>
          <p:cNvSpPr/>
          <p:nvPr/>
        </p:nvSpPr>
        <p:spPr>
          <a:xfrm>
            <a:off x="7527573" y="4658135"/>
            <a:ext cx="471323" cy="401251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title"/>
          </p:nvPr>
        </p:nvSpPr>
        <p:spPr>
          <a:xfrm>
            <a:off x="661426" y="934058"/>
            <a:ext cx="79531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 Requirements Specification</a:t>
            </a:r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2"/>
          </p:nvPr>
        </p:nvSpPr>
        <p:spPr>
          <a:xfrm>
            <a:off x="1225193" y="1506758"/>
            <a:ext cx="8083813" cy="3285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🧾 Software Requirements Specification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✅ Functional Requirements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users to </a:t>
            </a:r>
            <a:r>
              <a:rPr lang="en-US" b="1" dirty="0"/>
              <a:t>upload documentation</a:t>
            </a:r>
            <a:r>
              <a:rPr lang="en-US" dirty="0"/>
              <a:t>, triggering automatic </a:t>
            </a:r>
            <a:r>
              <a:rPr lang="en-US" b="1" dirty="0"/>
              <a:t>Pull Request (PR)</a:t>
            </a:r>
            <a:r>
              <a:rPr lang="en-US" dirty="0"/>
              <a:t> creation on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dual authentication</a:t>
            </a:r>
            <a:r>
              <a:rPr lang="en-US" dirty="0"/>
              <a:t>: GitHub OAuth and secure local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an </a:t>
            </a:r>
            <a:r>
              <a:rPr lang="en-US" b="1" dirty="0"/>
              <a:t>admin dashboard</a:t>
            </a:r>
            <a:r>
              <a:rPr lang="en-US" dirty="0"/>
              <a:t> for streamlined review, validation, and approval of contributions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⚙️ Non-Functional Requirements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</a:t>
            </a:r>
            <a:r>
              <a:rPr lang="en-US" b="1" dirty="0"/>
              <a:t>file type and size restrictions</a:t>
            </a:r>
            <a:r>
              <a:rPr lang="en-US" dirty="0"/>
              <a:t> for upload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responsive design</a:t>
            </a:r>
            <a:r>
              <a:rPr lang="en-US" dirty="0"/>
              <a:t> for both desktop and mobile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automated email notifications</a:t>
            </a:r>
            <a:r>
              <a:rPr lang="en-US" dirty="0"/>
              <a:t> for admin alerts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33"/>
          <p:cNvSpPr/>
          <p:nvPr/>
        </p:nvSpPr>
        <p:spPr>
          <a:xfrm>
            <a:off x="947043" y="2932478"/>
            <a:ext cx="278150" cy="433808"/>
          </a:xfrm>
          <a:custGeom>
            <a:avLst/>
            <a:gdLst/>
            <a:ahLst/>
            <a:cxnLst/>
            <a:rect l="l" t="t" r="r" b="b"/>
            <a:pathLst>
              <a:path w="10534" h="16429" extrusionOk="0">
                <a:moveTo>
                  <a:pt x="10366" y="4512"/>
                </a:moveTo>
                <a:cubicBezTo>
                  <a:pt x="10012" y="2441"/>
                  <a:pt x="8399" y="758"/>
                  <a:pt x="6348" y="334"/>
                </a:cubicBezTo>
                <a:cubicBezTo>
                  <a:pt x="4770" y="0"/>
                  <a:pt x="3157" y="390"/>
                  <a:pt x="1926" y="1384"/>
                </a:cubicBezTo>
                <a:cubicBezTo>
                  <a:pt x="703" y="2385"/>
                  <a:pt x="0" y="3866"/>
                  <a:pt x="0" y="5444"/>
                </a:cubicBezTo>
                <a:cubicBezTo>
                  <a:pt x="0" y="7064"/>
                  <a:pt x="730" y="8559"/>
                  <a:pt x="2010" y="9553"/>
                </a:cubicBezTo>
                <a:cubicBezTo>
                  <a:pt x="2531" y="9963"/>
                  <a:pt x="2844" y="10644"/>
                  <a:pt x="2844" y="11360"/>
                </a:cubicBezTo>
                <a:lnTo>
                  <a:pt x="2844" y="11618"/>
                </a:lnTo>
                <a:lnTo>
                  <a:pt x="2378" y="11618"/>
                </a:lnTo>
                <a:cubicBezTo>
                  <a:pt x="2135" y="11618"/>
                  <a:pt x="1919" y="11798"/>
                  <a:pt x="1891" y="12028"/>
                </a:cubicBezTo>
                <a:cubicBezTo>
                  <a:pt x="1857" y="12320"/>
                  <a:pt x="2086" y="12563"/>
                  <a:pt x="2364" y="12563"/>
                </a:cubicBezTo>
                <a:lnTo>
                  <a:pt x="2844" y="12563"/>
                </a:lnTo>
                <a:lnTo>
                  <a:pt x="2844" y="13578"/>
                </a:lnTo>
                <a:lnTo>
                  <a:pt x="2378" y="13578"/>
                </a:lnTo>
                <a:cubicBezTo>
                  <a:pt x="2135" y="13578"/>
                  <a:pt x="1919" y="13759"/>
                  <a:pt x="1891" y="13995"/>
                </a:cubicBezTo>
                <a:cubicBezTo>
                  <a:pt x="1857" y="14280"/>
                  <a:pt x="2086" y="14524"/>
                  <a:pt x="2364" y="14524"/>
                </a:cubicBezTo>
                <a:lnTo>
                  <a:pt x="2886" y="14524"/>
                </a:lnTo>
                <a:cubicBezTo>
                  <a:pt x="3101" y="15615"/>
                  <a:pt x="4067" y="16429"/>
                  <a:pt x="5215" y="16429"/>
                </a:cubicBezTo>
                <a:cubicBezTo>
                  <a:pt x="6362" y="16429"/>
                  <a:pt x="7321" y="15615"/>
                  <a:pt x="7544" y="14524"/>
                </a:cubicBezTo>
                <a:lnTo>
                  <a:pt x="8058" y="14524"/>
                </a:lnTo>
                <a:cubicBezTo>
                  <a:pt x="8301" y="14524"/>
                  <a:pt x="8517" y="14343"/>
                  <a:pt x="8545" y="14106"/>
                </a:cubicBezTo>
                <a:cubicBezTo>
                  <a:pt x="8579" y="13821"/>
                  <a:pt x="8350" y="13578"/>
                  <a:pt x="8072" y="13578"/>
                </a:cubicBezTo>
                <a:lnTo>
                  <a:pt x="7599" y="13578"/>
                </a:lnTo>
                <a:lnTo>
                  <a:pt x="7599" y="12563"/>
                </a:lnTo>
                <a:lnTo>
                  <a:pt x="8058" y="12563"/>
                </a:lnTo>
                <a:cubicBezTo>
                  <a:pt x="8301" y="12563"/>
                  <a:pt x="8517" y="12375"/>
                  <a:pt x="8545" y="12146"/>
                </a:cubicBezTo>
                <a:cubicBezTo>
                  <a:pt x="8579" y="11861"/>
                  <a:pt x="8350" y="11618"/>
                  <a:pt x="8072" y="11618"/>
                </a:cubicBezTo>
                <a:lnTo>
                  <a:pt x="7599" y="11618"/>
                </a:lnTo>
                <a:lnTo>
                  <a:pt x="7599" y="11360"/>
                </a:lnTo>
                <a:cubicBezTo>
                  <a:pt x="7599" y="10651"/>
                  <a:pt x="7933" y="9963"/>
                  <a:pt x="8524" y="9483"/>
                </a:cubicBezTo>
                <a:cubicBezTo>
                  <a:pt x="9233" y="8913"/>
                  <a:pt x="9768" y="8162"/>
                  <a:pt x="10102" y="7328"/>
                </a:cubicBezTo>
                <a:cubicBezTo>
                  <a:pt x="10436" y="6438"/>
                  <a:pt x="10533" y="5472"/>
                  <a:pt x="10366" y="4512"/>
                </a:cubicBezTo>
                <a:close/>
                <a:moveTo>
                  <a:pt x="5222" y="15462"/>
                </a:moveTo>
                <a:cubicBezTo>
                  <a:pt x="4610" y="15462"/>
                  <a:pt x="4074" y="15066"/>
                  <a:pt x="3880" y="14517"/>
                </a:cubicBezTo>
                <a:lnTo>
                  <a:pt x="6563" y="14517"/>
                </a:lnTo>
                <a:cubicBezTo>
                  <a:pt x="6369" y="15073"/>
                  <a:pt x="5840" y="15462"/>
                  <a:pt x="5222" y="15462"/>
                </a:cubicBezTo>
                <a:close/>
                <a:moveTo>
                  <a:pt x="6647" y="13571"/>
                </a:moveTo>
                <a:lnTo>
                  <a:pt x="3796" y="13571"/>
                </a:lnTo>
                <a:lnTo>
                  <a:pt x="3796" y="12549"/>
                </a:lnTo>
                <a:lnTo>
                  <a:pt x="6647" y="12549"/>
                </a:lnTo>
                <a:close/>
                <a:moveTo>
                  <a:pt x="7926" y="8739"/>
                </a:moveTo>
                <a:cubicBezTo>
                  <a:pt x="7120" y="9400"/>
                  <a:pt x="6647" y="10352"/>
                  <a:pt x="6647" y="11353"/>
                </a:cubicBezTo>
                <a:lnTo>
                  <a:pt x="6647" y="11604"/>
                </a:lnTo>
                <a:lnTo>
                  <a:pt x="5701" y="11604"/>
                </a:lnTo>
                <a:lnTo>
                  <a:pt x="5701" y="8677"/>
                </a:lnTo>
                <a:cubicBezTo>
                  <a:pt x="6257" y="8475"/>
                  <a:pt x="6661" y="7940"/>
                  <a:pt x="6647" y="7314"/>
                </a:cubicBezTo>
                <a:cubicBezTo>
                  <a:pt x="6647" y="7154"/>
                  <a:pt x="6536" y="6974"/>
                  <a:pt x="6390" y="6904"/>
                </a:cubicBezTo>
                <a:cubicBezTo>
                  <a:pt x="6035" y="6751"/>
                  <a:pt x="5687" y="7015"/>
                  <a:pt x="5701" y="7356"/>
                </a:cubicBezTo>
                <a:cubicBezTo>
                  <a:pt x="5708" y="7502"/>
                  <a:pt x="5632" y="7648"/>
                  <a:pt x="5500" y="7731"/>
                </a:cubicBezTo>
                <a:cubicBezTo>
                  <a:pt x="5138" y="7947"/>
                  <a:pt x="4756" y="7676"/>
                  <a:pt x="4756" y="7328"/>
                </a:cubicBezTo>
                <a:cubicBezTo>
                  <a:pt x="4756" y="6994"/>
                  <a:pt x="4408" y="6737"/>
                  <a:pt x="4054" y="6911"/>
                </a:cubicBezTo>
                <a:cubicBezTo>
                  <a:pt x="3915" y="6974"/>
                  <a:pt x="3810" y="7161"/>
                  <a:pt x="3810" y="7314"/>
                </a:cubicBezTo>
                <a:cubicBezTo>
                  <a:pt x="3796" y="7940"/>
                  <a:pt x="4200" y="8475"/>
                  <a:pt x="4756" y="8677"/>
                </a:cubicBezTo>
                <a:lnTo>
                  <a:pt x="4756" y="11604"/>
                </a:lnTo>
                <a:lnTo>
                  <a:pt x="3810" y="11604"/>
                </a:lnTo>
                <a:lnTo>
                  <a:pt x="3810" y="11353"/>
                </a:lnTo>
                <a:cubicBezTo>
                  <a:pt x="3810" y="10345"/>
                  <a:pt x="3358" y="9386"/>
                  <a:pt x="2601" y="8802"/>
                </a:cubicBezTo>
                <a:cubicBezTo>
                  <a:pt x="1558" y="7982"/>
                  <a:pt x="960" y="6758"/>
                  <a:pt x="960" y="5437"/>
                </a:cubicBezTo>
                <a:cubicBezTo>
                  <a:pt x="960" y="4144"/>
                  <a:pt x="1530" y="2934"/>
                  <a:pt x="2538" y="2114"/>
                </a:cubicBezTo>
                <a:cubicBezTo>
                  <a:pt x="3546" y="1301"/>
                  <a:pt x="4860" y="988"/>
                  <a:pt x="6153" y="1259"/>
                </a:cubicBezTo>
                <a:cubicBezTo>
                  <a:pt x="7822" y="1606"/>
                  <a:pt x="9143" y="2976"/>
                  <a:pt x="9428" y="4672"/>
                </a:cubicBezTo>
                <a:cubicBezTo>
                  <a:pt x="9699" y="6230"/>
                  <a:pt x="9136" y="7745"/>
                  <a:pt x="7926" y="87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3"/>
          <p:cNvSpPr/>
          <p:nvPr/>
        </p:nvSpPr>
        <p:spPr>
          <a:xfrm>
            <a:off x="871960" y="1865392"/>
            <a:ext cx="428316" cy="428131"/>
          </a:xfrm>
          <a:custGeom>
            <a:avLst/>
            <a:gdLst/>
            <a:ahLst/>
            <a:cxnLst/>
            <a:rect l="l" t="t" r="r" b="b"/>
            <a:pathLst>
              <a:path w="16221" h="16214" extrusionOk="0">
                <a:moveTo>
                  <a:pt x="13836" y="2379"/>
                </a:moveTo>
                <a:cubicBezTo>
                  <a:pt x="12299" y="842"/>
                  <a:pt x="10276" y="1"/>
                  <a:pt x="8114" y="1"/>
                </a:cubicBezTo>
                <a:cubicBezTo>
                  <a:pt x="5945" y="1"/>
                  <a:pt x="3922" y="842"/>
                  <a:pt x="2386" y="2379"/>
                </a:cubicBezTo>
                <a:cubicBezTo>
                  <a:pt x="849" y="3922"/>
                  <a:pt x="1" y="5945"/>
                  <a:pt x="1" y="8107"/>
                </a:cubicBezTo>
                <a:cubicBezTo>
                  <a:pt x="1" y="10269"/>
                  <a:pt x="849" y="12299"/>
                  <a:pt x="2386" y="13836"/>
                </a:cubicBezTo>
                <a:cubicBezTo>
                  <a:pt x="3922" y="15372"/>
                  <a:pt x="5945" y="16213"/>
                  <a:pt x="8114" y="16213"/>
                </a:cubicBezTo>
                <a:cubicBezTo>
                  <a:pt x="10276" y="16213"/>
                  <a:pt x="12299" y="15372"/>
                  <a:pt x="13836" y="13836"/>
                </a:cubicBezTo>
                <a:cubicBezTo>
                  <a:pt x="15379" y="12299"/>
                  <a:pt x="16220" y="10269"/>
                  <a:pt x="16220" y="8107"/>
                </a:cubicBezTo>
                <a:cubicBezTo>
                  <a:pt x="16220" y="5945"/>
                  <a:pt x="15365" y="3922"/>
                  <a:pt x="13836" y="2379"/>
                </a:cubicBezTo>
                <a:close/>
                <a:moveTo>
                  <a:pt x="8587" y="2406"/>
                </a:moveTo>
                <a:lnTo>
                  <a:pt x="8587" y="974"/>
                </a:lnTo>
                <a:cubicBezTo>
                  <a:pt x="12153" y="1211"/>
                  <a:pt x="15018" y="4068"/>
                  <a:pt x="15254" y="7641"/>
                </a:cubicBezTo>
                <a:lnTo>
                  <a:pt x="14288" y="7641"/>
                </a:lnTo>
                <a:lnTo>
                  <a:pt x="14288" y="7162"/>
                </a:lnTo>
                <a:cubicBezTo>
                  <a:pt x="14288" y="6376"/>
                  <a:pt x="13648" y="5736"/>
                  <a:pt x="12862" y="5736"/>
                </a:cubicBezTo>
                <a:cubicBezTo>
                  <a:pt x="12084" y="5736"/>
                  <a:pt x="11437" y="6376"/>
                  <a:pt x="11437" y="7162"/>
                </a:cubicBezTo>
                <a:lnTo>
                  <a:pt x="11437" y="7641"/>
                </a:lnTo>
                <a:lnTo>
                  <a:pt x="10443" y="7641"/>
                </a:lnTo>
                <a:cubicBezTo>
                  <a:pt x="10248" y="6710"/>
                  <a:pt x="9518" y="5980"/>
                  <a:pt x="8587" y="5785"/>
                </a:cubicBezTo>
                <a:lnTo>
                  <a:pt x="8587" y="4318"/>
                </a:lnTo>
                <a:cubicBezTo>
                  <a:pt x="8587" y="4054"/>
                  <a:pt x="8378" y="3839"/>
                  <a:pt x="8114" y="3839"/>
                </a:cubicBezTo>
                <a:lnTo>
                  <a:pt x="7162" y="3839"/>
                </a:lnTo>
                <a:cubicBezTo>
                  <a:pt x="6904" y="3839"/>
                  <a:pt x="6689" y="3623"/>
                  <a:pt x="6689" y="3359"/>
                </a:cubicBezTo>
                <a:cubicBezTo>
                  <a:pt x="6689" y="3102"/>
                  <a:pt x="6904" y="2886"/>
                  <a:pt x="7162" y="2886"/>
                </a:cubicBezTo>
                <a:lnTo>
                  <a:pt x="8114" y="2886"/>
                </a:lnTo>
                <a:cubicBezTo>
                  <a:pt x="8378" y="2886"/>
                  <a:pt x="8587" y="2671"/>
                  <a:pt x="8587" y="2406"/>
                </a:cubicBezTo>
                <a:close/>
                <a:moveTo>
                  <a:pt x="9539" y="8107"/>
                </a:moveTo>
                <a:cubicBezTo>
                  <a:pt x="9539" y="8893"/>
                  <a:pt x="8893" y="9532"/>
                  <a:pt x="8114" y="9532"/>
                </a:cubicBezTo>
                <a:lnTo>
                  <a:pt x="8114" y="9532"/>
                </a:lnTo>
                <a:lnTo>
                  <a:pt x="8114" y="9532"/>
                </a:lnTo>
                <a:cubicBezTo>
                  <a:pt x="7329" y="9532"/>
                  <a:pt x="6689" y="8893"/>
                  <a:pt x="6689" y="8107"/>
                </a:cubicBezTo>
                <a:cubicBezTo>
                  <a:pt x="6689" y="7329"/>
                  <a:pt x="7329" y="6682"/>
                  <a:pt x="8114" y="6682"/>
                </a:cubicBezTo>
                <a:cubicBezTo>
                  <a:pt x="8893" y="6682"/>
                  <a:pt x="9539" y="7315"/>
                  <a:pt x="9539" y="8107"/>
                </a:cubicBezTo>
                <a:close/>
                <a:moveTo>
                  <a:pt x="7641" y="974"/>
                </a:moveTo>
                <a:lnTo>
                  <a:pt x="7641" y="1941"/>
                </a:lnTo>
                <a:lnTo>
                  <a:pt x="7162" y="1941"/>
                </a:lnTo>
                <a:cubicBezTo>
                  <a:pt x="6383" y="1941"/>
                  <a:pt x="5736" y="2580"/>
                  <a:pt x="5736" y="3359"/>
                </a:cubicBezTo>
                <a:cubicBezTo>
                  <a:pt x="5736" y="4144"/>
                  <a:pt x="6383" y="4791"/>
                  <a:pt x="7162" y="4791"/>
                </a:cubicBezTo>
                <a:lnTo>
                  <a:pt x="7641" y="4791"/>
                </a:lnTo>
                <a:lnTo>
                  <a:pt x="7641" y="5778"/>
                </a:lnTo>
                <a:cubicBezTo>
                  <a:pt x="6710" y="5966"/>
                  <a:pt x="5980" y="6703"/>
                  <a:pt x="5792" y="7627"/>
                </a:cubicBezTo>
                <a:lnTo>
                  <a:pt x="4325" y="7627"/>
                </a:lnTo>
                <a:cubicBezTo>
                  <a:pt x="4061" y="7627"/>
                  <a:pt x="3845" y="7836"/>
                  <a:pt x="3845" y="8107"/>
                </a:cubicBezTo>
                <a:lnTo>
                  <a:pt x="3845" y="9053"/>
                </a:lnTo>
                <a:cubicBezTo>
                  <a:pt x="3845" y="9317"/>
                  <a:pt x="3630" y="9532"/>
                  <a:pt x="3366" y="9532"/>
                </a:cubicBezTo>
                <a:cubicBezTo>
                  <a:pt x="3109" y="9532"/>
                  <a:pt x="2886" y="9317"/>
                  <a:pt x="2886" y="9053"/>
                </a:cubicBezTo>
                <a:lnTo>
                  <a:pt x="2886" y="8107"/>
                </a:lnTo>
                <a:cubicBezTo>
                  <a:pt x="2886" y="7850"/>
                  <a:pt x="2677" y="7627"/>
                  <a:pt x="2413" y="7627"/>
                </a:cubicBezTo>
                <a:lnTo>
                  <a:pt x="967" y="7627"/>
                </a:lnTo>
                <a:cubicBezTo>
                  <a:pt x="1211" y="4068"/>
                  <a:pt x="4068" y="1211"/>
                  <a:pt x="7641" y="974"/>
                </a:cubicBezTo>
                <a:close/>
                <a:moveTo>
                  <a:pt x="7641" y="13801"/>
                </a:moveTo>
                <a:lnTo>
                  <a:pt x="7641" y="15240"/>
                </a:lnTo>
                <a:cubicBezTo>
                  <a:pt x="4082" y="15011"/>
                  <a:pt x="1211" y="12146"/>
                  <a:pt x="974" y="8580"/>
                </a:cubicBezTo>
                <a:lnTo>
                  <a:pt x="1941" y="8580"/>
                </a:lnTo>
                <a:lnTo>
                  <a:pt x="1941" y="9032"/>
                </a:lnTo>
                <a:cubicBezTo>
                  <a:pt x="1941" y="9769"/>
                  <a:pt x="2552" y="10436"/>
                  <a:pt x="3289" y="10471"/>
                </a:cubicBezTo>
                <a:cubicBezTo>
                  <a:pt x="4103" y="10513"/>
                  <a:pt x="4791" y="9866"/>
                  <a:pt x="4791" y="9046"/>
                </a:cubicBezTo>
                <a:lnTo>
                  <a:pt x="4791" y="8566"/>
                </a:lnTo>
                <a:lnTo>
                  <a:pt x="5792" y="8566"/>
                </a:lnTo>
                <a:cubicBezTo>
                  <a:pt x="5980" y="9498"/>
                  <a:pt x="6710" y="10228"/>
                  <a:pt x="7641" y="10422"/>
                </a:cubicBezTo>
                <a:lnTo>
                  <a:pt x="7641" y="11889"/>
                </a:lnTo>
                <a:cubicBezTo>
                  <a:pt x="7641" y="12146"/>
                  <a:pt x="7850" y="12369"/>
                  <a:pt x="8121" y="12369"/>
                </a:cubicBezTo>
                <a:lnTo>
                  <a:pt x="8351" y="12369"/>
                </a:lnTo>
                <a:lnTo>
                  <a:pt x="9074" y="12369"/>
                </a:lnTo>
                <a:cubicBezTo>
                  <a:pt x="9352" y="12369"/>
                  <a:pt x="9581" y="12612"/>
                  <a:pt x="9546" y="12897"/>
                </a:cubicBezTo>
                <a:cubicBezTo>
                  <a:pt x="9518" y="13141"/>
                  <a:pt x="9303" y="13314"/>
                  <a:pt x="9060" y="13314"/>
                </a:cubicBezTo>
                <a:lnTo>
                  <a:pt x="8121" y="13314"/>
                </a:lnTo>
                <a:cubicBezTo>
                  <a:pt x="7850" y="13328"/>
                  <a:pt x="7641" y="13537"/>
                  <a:pt x="7641" y="13801"/>
                </a:cubicBezTo>
                <a:close/>
                <a:moveTo>
                  <a:pt x="8587" y="15240"/>
                </a:moveTo>
                <a:lnTo>
                  <a:pt x="8587" y="14281"/>
                </a:lnTo>
                <a:lnTo>
                  <a:pt x="9067" y="14281"/>
                </a:lnTo>
                <a:cubicBezTo>
                  <a:pt x="9852" y="14281"/>
                  <a:pt x="10492" y="13634"/>
                  <a:pt x="10492" y="12849"/>
                </a:cubicBezTo>
                <a:cubicBezTo>
                  <a:pt x="10492" y="12070"/>
                  <a:pt x="9852" y="11423"/>
                  <a:pt x="9067" y="11423"/>
                </a:cubicBezTo>
                <a:lnTo>
                  <a:pt x="8587" y="11423"/>
                </a:lnTo>
                <a:lnTo>
                  <a:pt x="8587" y="10429"/>
                </a:lnTo>
                <a:cubicBezTo>
                  <a:pt x="9518" y="10235"/>
                  <a:pt x="10248" y="9505"/>
                  <a:pt x="10443" y="8573"/>
                </a:cubicBezTo>
                <a:lnTo>
                  <a:pt x="11910" y="8573"/>
                </a:lnTo>
                <a:cubicBezTo>
                  <a:pt x="12167" y="8573"/>
                  <a:pt x="12390" y="8364"/>
                  <a:pt x="12390" y="8100"/>
                </a:cubicBezTo>
                <a:lnTo>
                  <a:pt x="12390" y="7148"/>
                </a:lnTo>
                <a:cubicBezTo>
                  <a:pt x="12390" y="6891"/>
                  <a:pt x="12605" y="6675"/>
                  <a:pt x="12862" y="6675"/>
                </a:cubicBezTo>
                <a:cubicBezTo>
                  <a:pt x="13127" y="6675"/>
                  <a:pt x="13342" y="6891"/>
                  <a:pt x="13342" y="7148"/>
                </a:cubicBezTo>
                <a:lnTo>
                  <a:pt x="13342" y="8100"/>
                </a:lnTo>
                <a:cubicBezTo>
                  <a:pt x="13342" y="8357"/>
                  <a:pt x="13551" y="8573"/>
                  <a:pt x="13822" y="8573"/>
                </a:cubicBezTo>
                <a:lnTo>
                  <a:pt x="15261" y="8573"/>
                </a:lnTo>
                <a:cubicBezTo>
                  <a:pt x="15018" y="12146"/>
                  <a:pt x="12153" y="15011"/>
                  <a:pt x="8587" y="152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1F43298A-4ABB-A995-A35F-EF41761DF701}"/>
              </a:ext>
            </a:extLst>
          </p:cNvPr>
          <p:cNvSpPr txBox="1">
            <a:spLocks/>
          </p:cNvSpPr>
          <p:nvPr/>
        </p:nvSpPr>
        <p:spPr>
          <a:xfrm>
            <a:off x="472765" y="92258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04</a:t>
            </a:r>
          </a:p>
        </p:txBody>
      </p:sp>
      <p:pic>
        <p:nvPicPr>
          <p:cNvPr id="10" name="Google Shape;654;p49">
            <a:extLst>
              <a:ext uri="{FF2B5EF4-FFF2-40B4-BE49-F238E27FC236}">
                <a16:creationId xmlns:a16="http://schemas.microsoft.com/office/drawing/2014/main" id="{1DDB4E07-0805-25CB-615B-2730CAA184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414976" y="3414475"/>
            <a:ext cx="247336" cy="321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>
            <a:spLocks noGrp="1"/>
          </p:cNvSpPr>
          <p:nvPr>
            <p:ph type="title"/>
          </p:nvPr>
        </p:nvSpPr>
        <p:spPr>
          <a:xfrm>
            <a:off x="718150" y="4166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and Software Design</a:t>
            </a:r>
            <a:endParaRPr dirty="0"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1"/>
          </p:nvPr>
        </p:nvSpPr>
        <p:spPr>
          <a:xfrm>
            <a:off x="797813" y="1423775"/>
            <a:ext cx="3458700" cy="1441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Composition-Based Service Architecture: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000" dirty="0"/>
              <a:t>A modular design where functionality is distributed across loosely coupled services (e.g., Upload Service, GitHub Service, AuthService). This approach promotes </a:t>
            </a:r>
            <a:r>
              <a:rPr lang="en-US" sz="1000" b="1" dirty="0"/>
              <a:t>flexibility</a:t>
            </a:r>
            <a:r>
              <a:rPr lang="en-US" sz="1000" dirty="0"/>
              <a:t>, </a:t>
            </a:r>
            <a:r>
              <a:rPr lang="en-US" sz="1000" b="1" dirty="0"/>
              <a:t>scalability</a:t>
            </a:r>
            <a:r>
              <a:rPr lang="en-US" sz="1000" dirty="0"/>
              <a:t>, and </a:t>
            </a:r>
            <a:r>
              <a:rPr lang="en-US" sz="1000" b="1" dirty="0"/>
              <a:t>ease of maintenance</a:t>
            </a:r>
            <a:r>
              <a:rPr lang="en-US" sz="1000" dirty="0"/>
              <a:t>, aligning well with React's component-driven structure and microservice principles.</a:t>
            </a:r>
            <a:endParaRPr sz="1000" dirty="0"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2"/>
          </p:nvPr>
        </p:nvSpPr>
        <p:spPr>
          <a:xfrm>
            <a:off x="4431823" y="3321310"/>
            <a:ext cx="4144129" cy="157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Inheritance-Based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1000" dirty="0"/>
              <a:t>Initially explored a class hierarchy using inheritance (e.g., Project, Machine, and Event as subclasses of a common parent). However, it was rejected due to its </a:t>
            </a:r>
            <a:r>
              <a:rPr lang="en-US" sz="1000" b="1" dirty="0"/>
              <a:t>rigid structure</a:t>
            </a:r>
            <a:r>
              <a:rPr lang="en-US" sz="1000" dirty="0"/>
              <a:t>, </a:t>
            </a:r>
            <a:r>
              <a:rPr lang="en-US" sz="1000" b="1" dirty="0"/>
              <a:t>tight coupling</a:t>
            </a:r>
            <a:r>
              <a:rPr lang="en-US" sz="1000" dirty="0"/>
              <a:t>, and lower adaptability to evolving requirements.</a:t>
            </a:r>
            <a:endParaRPr sz="1000" dirty="0"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5"/>
          </p:nvPr>
        </p:nvSpPr>
        <p:spPr>
          <a:xfrm>
            <a:off x="718150" y="1009897"/>
            <a:ext cx="34587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🔧 Chosen Architecture</a:t>
            </a:r>
            <a:endParaRPr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7"/>
          </p:nvPr>
        </p:nvSpPr>
        <p:spPr>
          <a:xfrm>
            <a:off x="4344749" y="2960834"/>
            <a:ext cx="4065156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🔄 Considered Alternative</a:t>
            </a:r>
            <a:endParaRPr dirty="0"/>
          </a:p>
        </p:txBody>
      </p:sp>
      <p:pic>
        <p:nvPicPr>
          <p:cNvPr id="391" name="Google Shape;391;p3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rot="10800000">
            <a:off x="8498141" y="-36761"/>
            <a:ext cx="571525" cy="310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48;p32">
            <a:extLst>
              <a:ext uri="{FF2B5EF4-FFF2-40B4-BE49-F238E27FC236}">
                <a16:creationId xmlns:a16="http://schemas.microsoft.com/office/drawing/2014/main" id="{144D2CDC-24FD-AE4B-1BF5-62D9C2E2770E}"/>
              </a:ext>
            </a:extLst>
          </p:cNvPr>
          <p:cNvSpPr txBox="1">
            <a:spLocks/>
          </p:cNvSpPr>
          <p:nvPr/>
        </p:nvSpPr>
        <p:spPr>
          <a:xfrm>
            <a:off x="6911612" y="11370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2CCAA0-2771-5339-C67F-92D478BA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98" y="1009897"/>
            <a:ext cx="2269800" cy="1329402"/>
          </a:xfrm>
          <a:prstGeom prst="rect">
            <a:avLst/>
          </a:prstGeom>
        </p:spPr>
      </p:pic>
      <p:sp>
        <p:nvSpPr>
          <p:cNvPr id="16" name="Google Shape;477;p41">
            <a:extLst>
              <a:ext uri="{FF2B5EF4-FFF2-40B4-BE49-F238E27FC236}">
                <a16:creationId xmlns:a16="http://schemas.microsoft.com/office/drawing/2014/main" id="{ECF29E12-2ECF-EE8C-E179-7E18712608A3}"/>
              </a:ext>
            </a:extLst>
          </p:cNvPr>
          <p:cNvSpPr/>
          <p:nvPr/>
        </p:nvSpPr>
        <p:spPr>
          <a:xfrm>
            <a:off x="5259150" y="1013047"/>
            <a:ext cx="2269800" cy="1516200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478;p41">
            <a:extLst>
              <a:ext uri="{FF2B5EF4-FFF2-40B4-BE49-F238E27FC236}">
                <a16:creationId xmlns:a16="http://schemas.microsoft.com/office/drawing/2014/main" id="{516AA704-71A9-A426-371B-F00BCCDFE886}"/>
              </a:ext>
            </a:extLst>
          </p:cNvPr>
          <p:cNvSpPr/>
          <p:nvPr/>
        </p:nvSpPr>
        <p:spPr>
          <a:xfrm>
            <a:off x="6044236" y="2529357"/>
            <a:ext cx="688185" cy="249287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Google Shape;479;p41">
            <a:extLst>
              <a:ext uri="{FF2B5EF4-FFF2-40B4-BE49-F238E27FC236}">
                <a16:creationId xmlns:a16="http://schemas.microsoft.com/office/drawing/2014/main" id="{6CD46B76-E280-63FA-62F0-2E167557022D}"/>
              </a:ext>
            </a:extLst>
          </p:cNvPr>
          <p:cNvCxnSpPr/>
          <p:nvPr/>
        </p:nvCxnSpPr>
        <p:spPr>
          <a:xfrm>
            <a:off x="5258808" y="2339409"/>
            <a:ext cx="2261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80;p41">
            <a:extLst>
              <a:ext uri="{FF2B5EF4-FFF2-40B4-BE49-F238E27FC236}">
                <a16:creationId xmlns:a16="http://schemas.microsoft.com/office/drawing/2014/main" id="{4773BE78-54C3-CE98-8980-754EF6E02794}"/>
              </a:ext>
            </a:extLst>
          </p:cNvPr>
          <p:cNvSpPr/>
          <p:nvPr/>
        </p:nvSpPr>
        <p:spPr>
          <a:xfrm>
            <a:off x="7330116" y="2378735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477;p41">
            <a:extLst>
              <a:ext uri="{FF2B5EF4-FFF2-40B4-BE49-F238E27FC236}">
                <a16:creationId xmlns:a16="http://schemas.microsoft.com/office/drawing/2014/main" id="{94ACDC54-5EC3-78D9-04A3-BDD364E123F8}"/>
              </a:ext>
            </a:extLst>
          </p:cNvPr>
          <p:cNvSpPr/>
          <p:nvPr/>
        </p:nvSpPr>
        <p:spPr>
          <a:xfrm>
            <a:off x="954949" y="2960834"/>
            <a:ext cx="3031073" cy="1820317"/>
          </a:xfrm>
          <a:prstGeom prst="roundRect">
            <a:avLst>
              <a:gd name="adj" fmla="val 97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478;p41">
            <a:extLst>
              <a:ext uri="{FF2B5EF4-FFF2-40B4-BE49-F238E27FC236}">
                <a16:creationId xmlns:a16="http://schemas.microsoft.com/office/drawing/2014/main" id="{303955B1-0413-2BD4-7A4B-07B89F946CA1}"/>
              </a:ext>
            </a:extLst>
          </p:cNvPr>
          <p:cNvSpPr/>
          <p:nvPr/>
        </p:nvSpPr>
        <p:spPr>
          <a:xfrm>
            <a:off x="2154866" y="4781151"/>
            <a:ext cx="716390" cy="362349"/>
          </a:xfrm>
          <a:custGeom>
            <a:avLst/>
            <a:gdLst/>
            <a:ahLst/>
            <a:cxnLst/>
            <a:rect l="l" t="t" r="r" b="b"/>
            <a:pathLst>
              <a:path w="41532" h="16941" extrusionOk="0">
                <a:moveTo>
                  <a:pt x="41274" y="15204"/>
                </a:moveTo>
                <a:cubicBezTo>
                  <a:pt x="41274" y="15204"/>
                  <a:pt x="39506" y="13372"/>
                  <a:pt x="37288" y="11379"/>
                </a:cubicBezTo>
                <a:cubicBezTo>
                  <a:pt x="35038" y="9386"/>
                  <a:pt x="35359" y="7940"/>
                  <a:pt x="35359" y="7940"/>
                </a:cubicBezTo>
                <a:lnTo>
                  <a:pt x="34781" y="0"/>
                </a:lnTo>
                <a:lnTo>
                  <a:pt x="6751" y="0"/>
                </a:lnTo>
                <a:lnTo>
                  <a:pt x="6140" y="7940"/>
                </a:lnTo>
                <a:cubicBezTo>
                  <a:pt x="6140" y="7940"/>
                  <a:pt x="6461" y="9386"/>
                  <a:pt x="4243" y="11379"/>
                </a:cubicBezTo>
                <a:cubicBezTo>
                  <a:pt x="1993" y="13372"/>
                  <a:pt x="258" y="15204"/>
                  <a:pt x="258" y="15204"/>
                </a:cubicBezTo>
                <a:cubicBezTo>
                  <a:pt x="65" y="15526"/>
                  <a:pt x="0" y="15912"/>
                  <a:pt x="0" y="16265"/>
                </a:cubicBezTo>
                <a:cubicBezTo>
                  <a:pt x="0" y="16908"/>
                  <a:pt x="354" y="16940"/>
                  <a:pt x="1897" y="16940"/>
                </a:cubicBezTo>
                <a:lnTo>
                  <a:pt x="39602" y="16940"/>
                </a:lnTo>
                <a:cubicBezTo>
                  <a:pt x="41145" y="16940"/>
                  <a:pt x="41531" y="16908"/>
                  <a:pt x="41531" y="16265"/>
                </a:cubicBezTo>
                <a:cubicBezTo>
                  <a:pt x="41531" y="15912"/>
                  <a:pt x="41435" y="15526"/>
                  <a:pt x="41274" y="15204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479;p41">
            <a:extLst>
              <a:ext uri="{FF2B5EF4-FFF2-40B4-BE49-F238E27FC236}">
                <a16:creationId xmlns:a16="http://schemas.microsoft.com/office/drawing/2014/main" id="{641E2295-E248-BC01-D4A2-143343FBFE6B}"/>
              </a:ext>
            </a:extLst>
          </p:cNvPr>
          <p:cNvCxnSpPr>
            <a:cxnSpLocks/>
          </p:cNvCxnSpPr>
          <p:nvPr/>
        </p:nvCxnSpPr>
        <p:spPr>
          <a:xfrm>
            <a:off x="954949" y="4624814"/>
            <a:ext cx="303107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80;p41">
            <a:extLst>
              <a:ext uri="{FF2B5EF4-FFF2-40B4-BE49-F238E27FC236}">
                <a16:creationId xmlns:a16="http://schemas.microsoft.com/office/drawing/2014/main" id="{1041DC35-7812-1A84-C53D-E8A246AEA8E6}"/>
              </a:ext>
            </a:extLst>
          </p:cNvPr>
          <p:cNvSpPr/>
          <p:nvPr/>
        </p:nvSpPr>
        <p:spPr>
          <a:xfrm>
            <a:off x="3825051" y="4664897"/>
            <a:ext cx="76172" cy="76172"/>
          </a:xfrm>
          <a:custGeom>
            <a:avLst/>
            <a:gdLst/>
            <a:ahLst/>
            <a:cxnLst/>
            <a:rect l="l" t="t" r="r" b="b"/>
            <a:pathLst>
              <a:path w="4597" h="4597" extrusionOk="0">
                <a:moveTo>
                  <a:pt x="2315" y="0"/>
                </a:moveTo>
                <a:cubicBezTo>
                  <a:pt x="1029" y="0"/>
                  <a:pt x="0" y="1029"/>
                  <a:pt x="0" y="2315"/>
                </a:cubicBezTo>
                <a:cubicBezTo>
                  <a:pt x="0" y="3568"/>
                  <a:pt x="1029" y="4597"/>
                  <a:pt x="2315" y="4597"/>
                </a:cubicBezTo>
                <a:cubicBezTo>
                  <a:pt x="3568" y="4597"/>
                  <a:pt x="4597" y="3568"/>
                  <a:pt x="4597" y="2315"/>
                </a:cubicBezTo>
                <a:cubicBezTo>
                  <a:pt x="4597" y="1029"/>
                  <a:pt x="3568" y="0"/>
                  <a:pt x="23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8279E3-97C4-BCD2-BB2A-A1E89AC3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49" y="2960834"/>
            <a:ext cx="3031073" cy="16639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1E30AFF8-A18C-294F-F08D-A0D27AAA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>
            <a:extLst>
              <a:ext uri="{FF2B5EF4-FFF2-40B4-BE49-F238E27FC236}">
                <a16:creationId xmlns:a16="http://schemas.microsoft.com/office/drawing/2014/main" id="{CAC9BFA7-DE01-138B-3144-815603B83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6" y="2565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Phase</a:t>
            </a:r>
            <a:endParaRPr dirty="0"/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975B3F36-B2FE-C273-0D21-C570B7FE4D36}"/>
              </a:ext>
            </a:extLst>
          </p:cNvPr>
          <p:cNvSpPr txBox="1">
            <a:spLocks/>
          </p:cNvSpPr>
          <p:nvPr/>
        </p:nvSpPr>
        <p:spPr>
          <a:xfrm>
            <a:off x="-52744" y="140385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CF903-924B-2EDE-726A-B8CD025323F5}"/>
              </a:ext>
            </a:extLst>
          </p:cNvPr>
          <p:cNvSpPr txBox="1"/>
          <p:nvPr/>
        </p:nvSpPr>
        <p:spPr>
          <a:xfrm>
            <a:off x="760317" y="1102305"/>
            <a:ext cx="7623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💻 Implementation Phase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🧱 </a:t>
            </a:r>
            <a:r>
              <a:rPr lang="en-US" sz="1600" b="1" dirty="0">
                <a:solidFill>
                  <a:schemeClr val="tx1"/>
                </a:solidFill>
              </a:rPr>
              <a:t>Technology Stack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Frontend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React with functional components and Hooks for state and effect management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Backend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Node.js with Express, enabling scalable RESTful API services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Authentication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Integrated GitHub OAuth and secure local login using Passport.js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🤝 Team Collaboration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Development was structured around a </a:t>
            </a:r>
            <a:r>
              <a:rPr lang="en-US" b="1" dirty="0">
                <a:solidFill>
                  <a:schemeClr val="tx1"/>
                </a:solidFill>
              </a:rPr>
              <a:t>feature-based workflow</a:t>
            </a:r>
            <a:r>
              <a:rPr lang="en-US" dirty="0">
                <a:solidFill>
                  <a:schemeClr val="tx1"/>
                </a:solidFill>
              </a:rPr>
              <a:t>, with isolated Git branches for each component (e.g., Upload Module, Admin Dashboard, Auth System), ensuring efficient parallel development and seamless integration.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🔐 Key Implementation Highlights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Secure file handling</a:t>
            </a:r>
            <a:r>
              <a:rPr lang="en-US" dirty="0">
                <a:solidFill>
                  <a:schemeClr val="tx1"/>
                </a:solidFill>
              </a:rPr>
              <a:t> with size/type validation and blocked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Fully </a:t>
            </a:r>
            <a:r>
              <a:rPr lang="en-US" b="1" dirty="0">
                <a:solidFill>
                  <a:schemeClr val="tx1"/>
                </a:solidFill>
              </a:rPr>
              <a:t>responsive interface</a:t>
            </a:r>
            <a:r>
              <a:rPr lang="en-US" dirty="0">
                <a:solidFill>
                  <a:schemeClr val="tx1"/>
                </a:solidFill>
              </a:rPr>
              <a:t> optimized for both desktop and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Automated GitHub PR creation and </a:t>
            </a:r>
            <a:r>
              <a:rPr lang="en-US" b="1" dirty="0">
                <a:solidFill>
                  <a:schemeClr val="tx1"/>
                </a:solidFill>
              </a:rPr>
              <a:t>real-time admin notification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Google Shape;652;p49">
            <a:extLst>
              <a:ext uri="{FF2B5EF4-FFF2-40B4-BE49-F238E27FC236}">
                <a16:creationId xmlns:a16="http://schemas.microsoft.com/office/drawing/2014/main" id="{B8EC0DA7-DFC4-CCB4-374C-316C33504D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7088831" y="829217"/>
            <a:ext cx="1081253" cy="10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49;p49">
            <a:extLst>
              <a:ext uri="{FF2B5EF4-FFF2-40B4-BE49-F238E27FC236}">
                <a16:creationId xmlns:a16="http://schemas.microsoft.com/office/drawing/2014/main" id="{4D6580DD-EB6A-579B-7581-6E2C08C12F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5923451" y="-390795"/>
            <a:ext cx="299661" cy="10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2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2313428" y="217409"/>
            <a:ext cx="35248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Strategy</a:t>
            </a:r>
            <a:endParaRPr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"/>
          </p:nvPr>
        </p:nvSpPr>
        <p:spPr>
          <a:xfrm>
            <a:off x="791241" y="989372"/>
            <a:ext cx="4680301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🔍 Approach: Black-Box Testing</a:t>
            </a:r>
            <a:endParaRPr dirty="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5"/>
          </p:nvPr>
        </p:nvSpPr>
        <p:spPr>
          <a:xfrm>
            <a:off x="1010632" y="2179282"/>
            <a:ext cx="3218405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🎯 Key Testing Areas</a:t>
            </a:r>
            <a:endParaRPr dirty="0"/>
          </a:p>
        </p:txBody>
      </p:sp>
      <p:sp>
        <p:nvSpPr>
          <p:cNvPr id="368" name="Google Shape;368;p34"/>
          <p:cNvSpPr txBox="1">
            <a:spLocks noGrp="1"/>
          </p:cNvSpPr>
          <p:nvPr>
            <p:ph type="subTitle" idx="1"/>
          </p:nvPr>
        </p:nvSpPr>
        <p:spPr>
          <a:xfrm>
            <a:off x="890244" y="1405749"/>
            <a:ext cx="60713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Focused on validating the system's functionality strictly from the user's perspective, independent of internal code structure.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subTitle" idx="2"/>
          </p:nvPr>
        </p:nvSpPr>
        <p:spPr>
          <a:xfrm>
            <a:off x="1059405" y="2604550"/>
            <a:ext cx="3732335" cy="2078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Input validation: File types, sizes, and required fields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workflows: GitHub OAuth and local login mechanisms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GitHub integration: Automated Pull Request creation and error handling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UI responsiveness: Cross-device behavior and usability testing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3"/>
          </p:nvPr>
        </p:nvSpPr>
        <p:spPr>
          <a:xfrm>
            <a:off x="5103627" y="2594088"/>
            <a:ext cx="3912781" cy="1942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Equivalence partitioning to group valid and invalid inputs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Boundary value analysis for file sizes, field lengths, and login credentials</a:t>
            </a: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6"/>
          </p:nvPr>
        </p:nvSpPr>
        <p:spPr>
          <a:xfrm>
            <a:off x="5049643" y="2177712"/>
            <a:ext cx="333498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📐 Techniques Applied</a:t>
            </a:r>
            <a:endParaRPr dirty="0"/>
          </a:p>
        </p:txBody>
      </p:sp>
      <p:sp>
        <p:nvSpPr>
          <p:cNvPr id="372" name="Google Shape;372;p34"/>
          <p:cNvSpPr/>
          <p:nvPr/>
        </p:nvSpPr>
        <p:spPr>
          <a:xfrm>
            <a:off x="5471542" y="3749289"/>
            <a:ext cx="366702" cy="411762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373" name="Google Shape;373;p34"/>
          <p:cNvGrpSpPr/>
          <p:nvPr/>
        </p:nvGrpSpPr>
        <p:grpSpPr>
          <a:xfrm>
            <a:off x="8045537" y="3726749"/>
            <a:ext cx="425631" cy="404049"/>
            <a:chOff x="6222125" y="2025975"/>
            <a:chExt cx="499450" cy="474125"/>
          </a:xfrm>
        </p:grpSpPr>
        <p:sp>
          <p:nvSpPr>
            <p:cNvPr id="374" name="Google Shape;374;p34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77" name="Google Shape;377;p34"/>
          <p:cNvSpPr/>
          <p:nvPr/>
        </p:nvSpPr>
        <p:spPr>
          <a:xfrm>
            <a:off x="6752197" y="3742067"/>
            <a:ext cx="418750" cy="388731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9D2F9363-29DE-EFB4-9F1C-5D240AAA1722}"/>
              </a:ext>
            </a:extLst>
          </p:cNvPr>
          <p:cNvSpPr txBox="1">
            <a:spLocks/>
          </p:cNvSpPr>
          <p:nvPr/>
        </p:nvSpPr>
        <p:spPr>
          <a:xfrm>
            <a:off x="463150" y="82859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031888" y="32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Results and Validation</a:t>
            </a:r>
            <a:endParaRPr dirty="0"/>
          </a:p>
        </p:txBody>
      </p:sp>
      <p:graphicFrame>
        <p:nvGraphicFramePr>
          <p:cNvPr id="316" name="Google Shape;316;p29"/>
          <p:cNvGraphicFramePr/>
          <p:nvPr>
            <p:extLst>
              <p:ext uri="{D42A27DB-BD31-4B8C-83A1-F6EECF244321}">
                <p14:modId xmlns:p14="http://schemas.microsoft.com/office/powerpoint/2010/main" val="3423236932"/>
              </p:ext>
            </p:extLst>
          </p:nvPr>
        </p:nvGraphicFramePr>
        <p:xfrm>
          <a:off x="637953" y="1164425"/>
          <a:ext cx="7786047" cy="3609774"/>
        </p:xfrm>
        <a:graphic>
          <a:graphicData uri="http://schemas.openxmlformats.org/drawingml/2006/table">
            <a:tbl>
              <a:tblPr>
                <a:noFill/>
                <a:tableStyleId>{34588F5C-0823-4C12-82C7-5FAAFB36E87C}</a:tableStyleId>
              </a:tblPr>
              <a:tblGrid>
                <a:gridCol w="2710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1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Test Case </a:t>
                      </a:r>
                      <a:endParaRPr sz="1400" b="1" i="0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Results and Validation</a:t>
                      </a:r>
                      <a:endParaRPr sz="1400" b="1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Email notification “Upload triggers admin email”</a:t>
                      </a:r>
                      <a:endParaRPr sz="105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admin will receive an email notification for each pr. (labcyber@ptcc.fr)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4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a “.exe” file (invalid format)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After the attempt of uploading, it will not accept a faulty format, and it is validated by an error message 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file size &gt; 25MB (Larger than the system limit)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The maximum amount is 25 MB, and the test shows an error message of the it exceeds the size limit 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dirty="0">
                          <a:solidFill>
                            <a:schemeClr val="hlink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Upload a valid PDF report to "Project" with all dropdowns selected</a:t>
                      </a:r>
                      <a:endParaRPr sz="1050" b="1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Upload accepted, visual summary displayed, PR created, thank-you message shown</a:t>
                      </a:r>
                      <a:endParaRPr sz="1000" dirty="0">
                        <a:solidFill>
                          <a:schemeClr val="dk1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E309D">
                        <a:alpha val="131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2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Empty form submission </a:t>
                      </a:r>
                      <a:endParaRPr sz="1050" b="1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u="none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Refuses the upload option as it needs  a file between 1 – 25 mb to accept</a:t>
                      </a:r>
                      <a:endParaRPr sz="1000" b="0" u="none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348;p32">
            <a:extLst>
              <a:ext uri="{FF2B5EF4-FFF2-40B4-BE49-F238E27FC236}">
                <a16:creationId xmlns:a16="http://schemas.microsoft.com/office/drawing/2014/main" id="{6140693B-0DB2-6100-00E9-CC7DC2B82C1E}"/>
              </a:ext>
            </a:extLst>
          </p:cNvPr>
          <p:cNvSpPr txBox="1">
            <a:spLocks/>
          </p:cNvSpPr>
          <p:nvPr/>
        </p:nvSpPr>
        <p:spPr>
          <a:xfrm>
            <a:off x="7002488" y="129463"/>
            <a:ext cx="173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rgbClr val="ED6CCD"/>
                </a:solidFill>
                <a:latin typeface="Michroma" panose="020B0604020202020204" charset="0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Scheduling Software Pitch Deck by Slidesgo">
  <a:themeElements>
    <a:clrScheme name="Simple Light">
      <a:dk1>
        <a:srgbClr val="FFFFFF"/>
      </a:dk1>
      <a:lt1>
        <a:srgbClr val="1D0A40"/>
      </a:lt1>
      <a:dk2>
        <a:srgbClr val="0F0520"/>
      </a:dk2>
      <a:lt2>
        <a:srgbClr val="FFAB67"/>
      </a:lt2>
      <a:accent1>
        <a:srgbClr val="ED6CCD"/>
      </a:accent1>
      <a:accent2>
        <a:srgbClr val="FF518D"/>
      </a:accent2>
      <a:accent3>
        <a:srgbClr val="005184"/>
      </a:accent3>
      <a:accent4>
        <a:srgbClr val="5E309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1140</Words>
  <Application>Microsoft Office PowerPoint</Application>
  <PresentationFormat>On-screen Show (16:9)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Michroma</vt:lpstr>
      <vt:lpstr>Nunito Light</vt:lpstr>
      <vt:lpstr>Archivo Medium</vt:lpstr>
      <vt:lpstr>Archivo</vt:lpstr>
      <vt:lpstr>Arial</vt:lpstr>
      <vt:lpstr>Project Scheduling Software Pitch Deck by Slidesgo</vt:lpstr>
      <vt:lpstr>DIP392-LabCyberDocs</vt:lpstr>
      <vt:lpstr>Project overview and motivation </vt:lpstr>
      <vt:lpstr>SLDC Methodology</vt:lpstr>
      <vt:lpstr>Requirements Gathering &amp; Analysis</vt:lpstr>
      <vt:lpstr>Software Requirements Specification</vt:lpstr>
      <vt:lpstr>System and Software Design</vt:lpstr>
      <vt:lpstr>Implementation Phase</vt:lpstr>
      <vt:lpstr>Testing Strategy</vt:lpstr>
      <vt:lpstr>Test Results and Validation</vt:lpstr>
      <vt:lpstr>Process Reflection and  Lessons Learned</vt:lpstr>
      <vt:lpstr>Demo Overview</vt:lpstr>
      <vt:lpstr>Conclusion and 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Nicolas Cholin</cp:lastModifiedBy>
  <cp:revision>12</cp:revision>
  <dcterms:modified xsi:type="dcterms:W3CDTF">2025-05-25T20:39:02Z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4552fb5-41ae-46ea-b9a9-39a3aed91e7b_Enabled">
    <vt:lpwstr>true</vt:lpwstr>
  </property>
  <property fmtid="{D5CDD505-2E9C-101B-9397-08002B2CF9AE}" pid="3" name="MSIP_Label_74552fb5-41ae-46ea-b9a9-39a3aed91e7b_SetDate">
    <vt:lpwstr>2025-05-25T10:49:59Z</vt:lpwstr>
  </property>
  <property fmtid="{D5CDD505-2E9C-101B-9397-08002B2CF9AE}" pid="4" name="MSIP_Label_74552fb5-41ae-46ea-b9a9-39a3aed91e7b_Method">
    <vt:lpwstr>Standard</vt:lpwstr>
  </property>
  <property fmtid="{D5CDD505-2E9C-101B-9397-08002B2CF9AE}" pid="5" name="MSIP_Label_74552fb5-41ae-46ea-b9a9-39a3aed91e7b_Name">
    <vt:lpwstr>General</vt:lpwstr>
  </property>
  <property fmtid="{D5CDD505-2E9C-101B-9397-08002B2CF9AE}" pid="6" name="MSIP_Label_74552fb5-41ae-46ea-b9a9-39a3aed91e7b_SiteId">
    <vt:lpwstr>507200a9-63e4-4c31-99f8-6ec7e147cffa</vt:lpwstr>
  </property>
  <property fmtid="{D5CDD505-2E9C-101B-9397-08002B2CF9AE}" pid="7" name="MSIP_Label_74552fb5-41ae-46ea-b9a9-39a3aed91e7b_ActionId">
    <vt:lpwstr>5aa1966f-dbb7-4fd0-a238-7afaeb1460a3</vt:lpwstr>
  </property>
  <property fmtid="{D5CDD505-2E9C-101B-9397-08002B2CF9AE}" pid="8" name="MSIP_Label_74552fb5-41ae-46ea-b9a9-39a3aed91e7b_ContentBits">
    <vt:lpwstr>0</vt:lpwstr>
  </property>
  <property fmtid="{D5CDD505-2E9C-101B-9397-08002B2CF9AE}" pid="9" name="MSIP_Label_74552fb5-41ae-46ea-b9a9-39a3aed91e7b_Tag">
    <vt:lpwstr>10, 3, 0, 1</vt:lpwstr>
  </property>
</Properties>
</file>