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36" d="100"/>
          <a:sy n="136" d="100"/>
        </p:scale>
        <p:origin x="96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D18F-0580-B948-967E-E9F6AEF3DF9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7530A-A71B-3642-9DAD-2EDAB3A143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9764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7530A-A71B-3642-9DAD-2EDAB3A14367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160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567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7271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571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998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671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292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965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41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4682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5012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234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545E-C2DE-6F4E-8F01-56AC3118434F}" type="datetimeFigureOut">
              <a:rPr lang="en-MX" smtClean="0"/>
              <a:t>23/08/21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64AA-55CC-4045-BE62-BE99F42D309D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954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32B100-D1FB-F24E-826C-455488807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47389"/>
              </p:ext>
            </p:extLst>
          </p:nvPr>
        </p:nvGraphicFramePr>
        <p:xfrm>
          <a:off x="2776779" y="545190"/>
          <a:ext cx="2084572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72">
                  <a:extLst>
                    <a:ext uri="{9D8B030D-6E8A-4147-A177-3AD203B41FA5}">
                      <a16:colId xmlns:a16="http://schemas.microsoft.com/office/drawing/2014/main" val="2193057196"/>
                    </a:ext>
                  </a:extLst>
                </a:gridCol>
              </a:tblGrid>
              <a:tr h="277661">
                <a:tc>
                  <a:txBody>
                    <a:bodyPr/>
                    <a:lstStyle/>
                    <a:p>
                      <a:pPr algn="ctr"/>
                      <a:r>
                        <a:rPr lang="en-MX" sz="1400" b="0" i="1" dirty="0">
                          <a:latin typeface="Garamond" panose="02020404030301010803" pitchFamily="18" charset="0"/>
                        </a:rPr>
                        <a:t>Alumno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008604"/>
                  </a:ext>
                </a:extLst>
              </a:tr>
              <a:tr h="1028098">
                <a:tc>
                  <a:txBody>
                    <a:bodyPr/>
                    <a:lstStyle/>
                    <a:p>
                      <a:r>
                        <a:rPr lang="en-MX" sz="800" dirty="0"/>
                        <a:t>-serie: int = 100</a:t>
                      </a:r>
                    </a:p>
                    <a:p>
                      <a:r>
                        <a:rPr lang="en-MX" sz="800" dirty="0"/>
                        <a:t>-claveAlumno: int</a:t>
                      </a:r>
                    </a:p>
                    <a:p>
                      <a:r>
                        <a:rPr lang="en-MX" sz="800" dirty="0"/>
                        <a:t>-nombreAlumno: String</a:t>
                      </a:r>
                    </a:p>
                    <a:p>
                      <a:r>
                        <a:rPr lang="en-MX" sz="800" dirty="0"/>
                        <a:t>-curp: String</a:t>
                      </a:r>
                    </a:p>
                    <a:p>
                      <a:r>
                        <a:rPr lang="en-MX" sz="800" dirty="0"/>
                        <a:t>-fechaNacimiento: String</a:t>
                      </a:r>
                    </a:p>
                    <a:p>
                      <a:r>
                        <a:rPr lang="en-MX" sz="800" dirty="0"/>
                        <a:t>-nombrePadre: String</a:t>
                      </a:r>
                    </a:p>
                    <a:p>
                      <a:r>
                        <a:rPr lang="en-MX" sz="800" dirty="0"/>
                        <a:t>-nombreMadre: String</a:t>
                      </a:r>
                    </a:p>
                    <a:p>
                      <a:r>
                        <a:rPr lang="en-MX" sz="800" dirty="0"/>
                        <a:t>-nombreTutor: 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5081957"/>
                  </a:ext>
                </a:extLst>
              </a:tr>
              <a:tr h="908028">
                <a:tc>
                  <a:txBody>
                    <a:bodyPr/>
                    <a:lstStyle/>
                    <a:p>
                      <a:r>
                        <a:rPr lang="en-MX" sz="800" dirty="0"/>
                        <a:t>#Alumno()</a:t>
                      </a:r>
                    </a:p>
                    <a:p>
                      <a:r>
                        <a:rPr lang="en-MX" sz="800" dirty="0"/>
                        <a:t>#Alumno(String, String, String, String, String)</a:t>
                      </a:r>
                    </a:p>
                    <a:p>
                      <a:r>
                        <a:rPr lang="en-MX" sz="800" dirty="0"/>
                        <a:t>+getNombreAlumno(): String</a:t>
                      </a:r>
                    </a:p>
                    <a:p>
                      <a:r>
                        <a:rPr lang="en-MX" sz="800" dirty="0"/>
                        <a:t>+getFechaNacimiento(): String</a:t>
                      </a:r>
                    </a:p>
                    <a:p>
                      <a:r>
                        <a:rPr lang="en-MX" sz="800" dirty="0"/>
                        <a:t>+toString(): String</a:t>
                      </a:r>
                    </a:p>
                    <a:p>
                      <a:r>
                        <a:rPr lang="en-MX" sz="800" dirty="0"/>
                        <a:t>+equals(Object): boolean</a:t>
                      </a:r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5459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83E471-47EE-CE4B-A45B-1E128D77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90649"/>
              </p:ext>
            </p:extLst>
          </p:nvPr>
        </p:nvGraphicFramePr>
        <p:xfrm>
          <a:off x="122197" y="3728307"/>
          <a:ext cx="2084572" cy="221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72">
                  <a:extLst>
                    <a:ext uri="{9D8B030D-6E8A-4147-A177-3AD203B41FA5}">
                      <a16:colId xmlns:a16="http://schemas.microsoft.com/office/drawing/2014/main" val="2193057196"/>
                    </a:ext>
                  </a:extLst>
                </a:gridCol>
              </a:tblGrid>
              <a:tr h="277661"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dirty="0">
                          <a:latin typeface="Garamond" panose="02020404030301010803" pitchFamily="18" charset="0"/>
                        </a:rPr>
                        <a:t>Kinder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008604"/>
                  </a:ext>
                </a:extLst>
              </a:tr>
              <a:tr h="102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-nivel: String</a:t>
                      </a:r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5081957"/>
                  </a:ext>
                </a:extLst>
              </a:tr>
              <a:tr h="908028">
                <a:tc>
                  <a:txBody>
                    <a:bodyPr/>
                    <a:lstStyle/>
                    <a:p>
                      <a:r>
                        <a:rPr lang="en-MX" sz="800" dirty="0"/>
                        <a:t>+Kinder()</a:t>
                      </a:r>
                    </a:p>
                    <a:p>
                      <a:r>
                        <a:rPr lang="en-MX" sz="800" dirty="0"/>
                        <a:t>+Kinder(String, String, String, String, String, String)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5459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78E0FD8-F058-7B4A-9511-3332A1B6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1664"/>
              </p:ext>
            </p:extLst>
          </p:nvPr>
        </p:nvGraphicFramePr>
        <p:xfrm>
          <a:off x="2328381" y="3728307"/>
          <a:ext cx="2084572" cy="223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72">
                  <a:extLst>
                    <a:ext uri="{9D8B030D-6E8A-4147-A177-3AD203B41FA5}">
                      <a16:colId xmlns:a16="http://schemas.microsoft.com/office/drawing/2014/main" val="2193057196"/>
                    </a:ext>
                  </a:extLst>
                </a:gridCol>
              </a:tblGrid>
              <a:tr h="277661"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dirty="0">
                          <a:latin typeface="Garamond" panose="02020404030301010803" pitchFamily="18" charset="0"/>
                        </a:rPr>
                        <a:t>Primaria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008604"/>
                  </a:ext>
                </a:extLst>
              </a:tr>
              <a:tr h="1028098">
                <a:tc>
                  <a:txBody>
                    <a:bodyPr/>
                    <a:lstStyle/>
                    <a:p>
                      <a:r>
                        <a:rPr lang="en-MX" sz="800" dirty="0"/>
                        <a:t>-escuelaAnterior: String</a:t>
                      </a:r>
                    </a:p>
                    <a:p>
                      <a:r>
                        <a:rPr lang="en-MX" sz="800" dirty="0"/>
                        <a:t>-promedioAñoAnt: int</a:t>
                      </a:r>
                    </a:p>
                    <a:p>
                      <a:r>
                        <a:rPr lang="en-MX" sz="800" dirty="0"/>
                        <a:t>-grado: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-promedioBimestres: double[]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-totalBim: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-MAX_BIM = 5</a:t>
                      </a:r>
                    </a:p>
                    <a:p>
                      <a:endParaRPr lang="en-MX" sz="800" dirty="0"/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5081957"/>
                  </a:ext>
                </a:extLst>
              </a:tr>
              <a:tr h="908028">
                <a:tc>
                  <a:txBody>
                    <a:bodyPr/>
                    <a:lstStyle/>
                    <a:p>
                      <a:r>
                        <a:rPr lang="en-MX" sz="800" dirty="0"/>
                        <a:t>+Primaria()</a:t>
                      </a:r>
                    </a:p>
                    <a:p>
                      <a:r>
                        <a:rPr lang="en-MX" sz="800" dirty="0"/>
                        <a:t>+Primaria(String, String, String, String, String, String, int, String)</a:t>
                      </a:r>
                    </a:p>
                    <a:p>
                      <a:r>
                        <a:rPr lang="en-MX" sz="800" dirty="0"/>
                        <a:t>+altaPromedio(double): boolean</a:t>
                      </a:r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5459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6438E8-3D43-9746-98C8-26092419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17603"/>
              </p:ext>
            </p:extLst>
          </p:nvPr>
        </p:nvGraphicFramePr>
        <p:xfrm>
          <a:off x="4565353" y="3728307"/>
          <a:ext cx="2084572" cy="223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72">
                  <a:extLst>
                    <a:ext uri="{9D8B030D-6E8A-4147-A177-3AD203B41FA5}">
                      <a16:colId xmlns:a16="http://schemas.microsoft.com/office/drawing/2014/main" val="2193057196"/>
                    </a:ext>
                  </a:extLst>
                </a:gridCol>
              </a:tblGrid>
              <a:tr h="277661"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dirty="0">
                          <a:latin typeface="Garamond" panose="02020404030301010803" pitchFamily="18" charset="0"/>
                        </a:rPr>
                        <a:t>Secundaria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008604"/>
                  </a:ext>
                </a:extLst>
              </a:tr>
              <a:tr h="1028098">
                <a:tc>
                  <a:txBody>
                    <a:bodyPr/>
                    <a:lstStyle/>
                    <a:p>
                      <a:r>
                        <a:rPr lang="en-MX" sz="800" dirty="0"/>
                        <a:t>-escuelaAnterior: String</a:t>
                      </a:r>
                    </a:p>
                    <a:p>
                      <a:r>
                        <a:rPr lang="en-MX" sz="800" dirty="0"/>
                        <a:t>-promedioAñoAnt: int</a:t>
                      </a:r>
                    </a:p>
                    <a:p>
                      <a:r>
                        <a:rPr lang="en-MX" sz="800" dirty="0"/>
                        <a:t>-grado: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-promedioBimestres: double[]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-totalBim: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-MAX_BIM =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-actividad: String</a:t>
                      </a:r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5081957"/>
                  </a:ext>
                </a:extLst>
              </a:tr>
              <a:tr h="908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+Secundaria()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+Secundaria(String, String, String, String, String, String, int, String, String)</a:t>
                      </a:r>
                    </a:p>
                    <a:p>
                      <a:r>
                        <a:rPr lang="en-MX" sz="800" dirty="0"/>
                        <a:t>+altaPromedio(double): boolean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54592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39E639-7A85-9240-9F61-F62D097D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20284"/>
              </p:ext>
            </p:extLst>
          </p:nvPr>
        </p:nvGraphicFramePr>
        <p:xfrm>
          <a:off x="6893150" y="3728307"/>
          <a:ext cx="2084572" cy="221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72">
                  <a:extLst>
                    <a:ext uri="{9D8B030D-6E8A-4147-A177-3AD203B41FA5}">
                      <a16:colId xmlns:a16="http://schemas.microsoft.com/office/drawing/2014/main" val="2193057196"/>
                    </a:ext>
                  </a:extLst>
                </a:gridCol>
              </a:tblGrid>
              <a:tr h="277661"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dirty="0">
                          <a:latin typeface="Garamond" panose="02020404030301010803" pitchFamily="18" charset="0"/>
                        </a:rPr>
                        <a:t>Preparatoria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008604"/>
                  </a:ext>
                </a:extLst>
              </a:tr>
              <a:tr h="1028098">
                <a:tc>
                  <a:txBody>
                    <a:bodyPr/>
                    <a:lstStyle/>
                    <a:p>
                      <a:r>
                        <a:rPr lang="en-MX" sz="800" dirty="0"/>
                        <a:t>-escuelaAnterior: String</a:t>
                      </a:r>
                    </a:p>
                    <a:p>
                      <a:r>
                        <a:rPr lang="en-MX" sz="800" dirty="0"/>
                        <a:t>-promedioAñoAnt: int</a:t>
                      </a:r>
                    </a:p>
                    <a:p>
                      <a:r>
                        <a:rPr lang="en-MX" sz="800" dirty="0"/>
                        <a:t>-grado: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-promedioBimestres: double[]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-totalBim: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-MAX_BIM = 5</a:t>
                      </a:r>
                    </a:p>
                    <a:p>
                      <a:endParaRPr lang="en-MX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5081957"/>
                  </a:ext>
                </a:extLst>
              </a:tr>
              <a:tr h="908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+Preparatoria()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 dirty="0"/>
                        <a:t>+Preparatoria(String, String, String, String, String, String, int, String)</a:t>
                      </a:r>
                    </a:p>
                    <a:p>
                      <a:r>
                        <a:rPr lang="en-MX" sz="800" dirty="0"/>
                        <a:t>+altaPromedio(double): boolean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554592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34B855-B2A4-8545-8C09-8F52AF2340B2}"/>
              </a:ext>
            </a:extLst>
          </p:cNvPr>
          <p:cNvCxnSpPr/>
          <p:nvPr/>
        </p:nvCxnSpPr>
        <p:spPr>
          <a:xfrm>
            <a:off x="1164483" y="3261674"/>
            <a:ext cx="688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758BC-F4A4-CD4C-9230-98FB6E3782EB}"/>
              </a:ext>
            </a:extLst>
          </p:cNvPr>
          <p:cNvCxnSpPr>
            <a:endCxn id="5" idx="0"/>
          </p:cNvCxnSpPr>
          <p:nvPr/>
        </p:nvCxnSpPr>
        <p:spPr>
          <a:xfrm>
            <a:off x="1164483" y="3252247"/>
            <a:ext cx="0" cy="47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171B00-8C63-CD43-8CF5-36728704D537}"/>
              </a:ext>
            </a:extLst>
          </p:cNvPr>
          <p:cNvCxnSpPr/>
          <p:nvPr/>
        </p:nvCxnSpPr>
        <p:spPr>
          <a:xfrm flipV="1">
            <a:off x="3370667" y="3261674"/>
            <a:ext cx="0" cy="46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5CA25-6A4E-D545-995C-3219E6E78C63}"/>
              </a:ext>
            </a:extLst>
          </p:cNvPr>
          <p:cNvCxnSpPr/>
          <p:nvPr/>
        </p:nvCxnSpPr>
        <p:spPr>
          <a:xfrm>
            <a:off x="8050491" y="3261674"/>
            <a:ext cx="0" cy="46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06291-552F-134C-9E71-1802CC6EE9A2}"/>
              </a:ext>
            </a:extLst>
          </p:cNvPr>
          <p:cNvCxnSpPr/>
          <p:nvPr/>
        </p:nvCxnSpPr>
        <p:spPr>
          <a:xfrm>
            <a:off x="5750351" y="3261674"/>
            <a:ext cx="0" cy="46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536A45-CCC2-F94B-932C-B9E2611AE095}"/>
              </a:ext>
            </a:extLst>
          </p:cNvPr>
          <p:cNvCxnSpPr>
            <a:endCxn id="4" idx="2"/>
          </p:cNvCxnSpPr>
          <p:nvPr/>
        </p:nvCxnSpPr>
        <p:spPr>
          <a:xfrm flipV="1">
            <a:off x="3819065" y="2793090"/>
            <a:ext cx="0" cy="4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267</Words>
  <Application>Microsoft Macintosh PowerPoint</Application>
  <PresentationFormat>Letter Paper (8.5x11 in)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NIETO MERODIO</dc:creator>
  <cp:lastModifiedBy>JAVIER NIETO MERODIO</cp:lastModifiedBy>
  <cp:revision>1</cp:revision>
  <dcterms:created xsi:type="dcterms:W3CDTF">2021-08-23T23:56:24Z</dcterms:created>
  <dcterms:modified xsi:type="dcterms:W3CDTF">2021-08-24T02:41:05Z</dcterms:modified>
</cp:coreProperties>
</file>