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6:00 AM followed second with most posts </a:t>
            </a:r>
            <a:r>
              <a:rPr lang="cs-CZ"/>
              <a:t>behind</a:t>
            </a:r>
            <a:r>
              <a:rPr lang="cs-CZ"/>
              <a:t> by only 1.</a:t>
            </a:r>
            <a:endParaRPr/>
          </a:p>
        </p:txBody>
      </p:sp>
      <p:sp>
        <p:nvSpPr>
          <p:cNvPr id="298" name="Google Shape;298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cs-CZ" sz="1300">
                <a:latin typeface="Arial"/>
                <a:ea typeface="Arial"/>
                <a:cs typeface="Arial"/>
                <a:sym typeface="Arial"/>
              </a:rPr>
              <a:t>Top 5 categories all nearly reach or exceed 50,000 in popularity score. Travel being the highest at 53,935 in popularity score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300">
                <a:latin typeface="Arial"/>
                <a:ea typeface="Arial"/>
                <a:cs typeface="Arial"/>
                <a:sym typeface="Arial"/>
              </a:rPr>
              <a:t>Popular categories perform almost similar in reaction types. However, healthy eating and science is higher in positive reactions by 1-2%. Also have lowest % of negative reaction by 3%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ed893717e_0_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0ed893717e_0_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0ed893717e_0_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0ed893717e_0_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cs-CZ" sz="1300">
                <a:latin typeface="Arial"/>
                <a:ea typeface="Arial"/>
                <a:cs typeface="Arial"/>
                <a:sym typeface="Arial"/>
              </a:rPr>
              <a:t>Photo is highest in popularity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30ed893717e_0_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30ed893717e_0_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jpg"/><Relationship Id="rId9" Type="http://schemas.openxmlformats.org/officeDocument/2006/relationships/image" Target="../media/image25.jpg"/><Relationship Id="rId5" Type="http://schemas.openxmlformats.org/officeDocument/2006/relationships/image" Target="../media/image18.jpg"/><Relationship Id="rId6" Type="http://schemas.openxmlformats.org/officeDocument/2006/relationships/image" Target="../media/image22.jp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0"/>
            <a:chExt cx="11667792" cy="11090923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6"/>
              <a:ext cx="9735956" cy="9756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156975" y="2470425"/>
            <a:ext cx="5861400" cy="5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 Buzz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9" y="5003701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9" y="2227332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9" y="7780070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2"/>
          <p:cNvPicPr preferRelativeResize="0"/>
          <p:nvPr/>
        </p:nvPicPr>
        <p:blipFill rotWithShape="1">
          <a:blip r:embed="rId4">
            <a:alphaModFix/>
          </a:blip>
          <a:srcRect b="1616" l="4069" r="4069" t="1616"/>
          <a:stretch/>
        </p:blipFill>
        <p:spPr>
          <a:xfrm>
            <a:off x="5438298" y="1161805"/>
            <a:ext cx="5036754" cy="796338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2"/>
          <p:cNvSpPr txBox="1"/>
          <p:nvPr/>
        </p:nvSpPr>
        <p:spPr>
          <a:xfrm>
            <a:off x="457200" y="4539600"/>
            <a:ext cx="47037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327032" y="9481425"/>
            <a:ext cx="9711339" cy="2017080"/>
            <a:chOff x="0" y="0"/>
            <a:chExt cx="12948452" cy="2689440"/>
          </a:xfrm>
        </p:grpSpPr>
        <p:pic>
          <p:nvPicPr>
            <p:cNvPr id="401" name="Google Shape;401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22"/>
          <p:cNvGrpSpPr/>
          <p:nvPr/>
        </p:nvGrpSpPr>
        <p:grpSpPr>
          <a:xfrm>
            <a:off x="327032" y="-1179605"/>
            <a:ext cx="9711339" cy="2017080"/>
            <a:chOff x="0" y="0"/>
            <a:chExt cx="12948452" cy="2689440"/>
          </a:xfrm>
        </p:grpSpPr>
        <p:pic>
          <p:nvPicPr>
            <p:cNvPr id="406" name="Google Shape;406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Google Shape;410;p22"/>
          <p:cNvGrpSpPr/>
          <p:nvPr/>
        </p:nvGrpSpPr>
        <p:grpSpPr>
          <a:xfrm>
            <a:off x="11581833" y="1580430"/>
            <a:ext cx="5677425" cy="867686"/>
            <a:chOff x="0" y="-47625"/>
            <a:chExt cx="7569900" cy="1156915"/>
          </a:xfrm>
        </p:grpSpPr>
        <p:sp>
          <p:nvSpPr>
            <p:cNvPr id="411" name="Google Shape;411;p22"/>
            <p:cNvSpPr txBox="1"/>
            <p:nvPr/>
          </p:nvSpPr>
          <p:spPr>
            <a:xfrm>
              <a:off x="0" y="691990"/>
              <a:ext cx="75699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0" y="-47625"/>
              <a:ext cx="75699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11581833" y="6964868"/>
            <a:ext cx="5677425" cy="867686"/>
            <a:chOff x="0" y="-47625"/>
            <a:chExt cx="7569900" cy="1156915"/>
          </a:xfrm>
        </p:grpSpPr>
        <p:sp>
          <p:nvSpPr>
            <p:cNvPr id="414" name="Google Shape;414;p22"/>
            <p:cNvSpPr txBox="1"/>
            <p:nvPr/>
          </p:nvSpPr>
          <p:spPr>
            <a:xfrm>
              <a:off x="0" y="691990"/>
              <a:ext cx="75699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 txBox="1"/>
            <p:nvPr/>
          </p:nvSpPr>
          <p:spPr>
            <a:xfrm>
              <a:off x="0" y="-47625"/>
              <a:ext cx="75699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22"/>
          <p:cNvSpPr txBox="1"/>
          <p:nvPr/>
        </p:nvSpPr>
        <p:spPr>
          <a:xfrm>
            <a:off x="11581825" y="1610400"/>
            <a:ext cx="6029100" cy="7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dk1"/>
                </a:solidFill>
              </a:rPr>
              <a:t>Analysis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dk1"/>
                </a:solidFill>
              </a:rPr>
              <a:t>Travel is the most popular category and is 2nd in photos and videos. This implies people want to enjoy the feel of experiencing new location or exploring.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dk1"/>
                </a:solidFill>
              </a:rPr>
              <a:t>Insights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dk1"/>
                </a:solidFill>
              </a:rPr>
              <a:t>With travel being the top category, it might be </a:t>
            </a:r>
            <a:r>
              <a:rPr lang="cs-CZ" sz="2200">
                <a:solidFill>
                  <a:schemeClr val="dk1"/>
                </a:solidFill>
              </a:rPr>
              <a:t>beneficial</a:t>
            </a:r>
            <a:r>
              <a:rPr lang="cs-CZ" sz="2200">
                <a:solidFill>
                  <a:schemeClr val="dk1"/>
                </a:solidFill>
              </a:rPr>
              <a:t> to look into working with traveling agencies. It is also worth noting since cooking and healthy eating are quite similar, it is a good idea to market towards that audience through audio or gifs with recipes or products. Finally, for more user engagement in the animal category, a push towards audio and photos can help to boost that.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/>
        </p:nvSpPr>
        <p:spPr>
          <a:xfrm>
            <a:off x="5421913" y="5552246"/>
            <a:ext cx="53856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26" name="Google Shape;426;p23"/>
          <p:cNvGrpSpPr/>
          <p:nvPr/>
        </p:nvGrpSpPr>
        <p:grpSpPr>
          <a:xfrm>
            <a:off x="728428" y="3599224"/>
            <a:ext cx="3551866" cy="3376519"/>
            <a:chOff x="0" y="-1"/>
            <a:chExt cx="4735821" cy="4502025"/>
          </a:xfrm>
        </p:grpSpPr>
        <p:sp>
          <p:nvSpPr>
            <p:cNvPr id="427" name="Google Shape;427;p23"/>
            <p:cNvSpPr/>
            <p:nvPr/>
          </p:nvSpPr>
          <p:spPr>
            <a:xfrm>
              <a:off x="782946" y="549149"/>
              <a:ext cx="3952875" cy="3952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8" name="Google Shape;428;p23"/>
            <p:cNvPicPr preferRelativeResize="0"/>
            <p:nvPr/>
          </p:nvPicPr>
          <p:blipFill rotWithShape="1">
            <a:blip r:embed="rId3">
              <a:alphaModFix/>
            </a:blip>
            <a:srcRect b="318" l="0" r="0" t="0"/>
            <a:stretch/>
          </p:blipFill>
          <p:spPr>
            <a:xfrm rot="-5115456">
              <a:off x="160550" y="152500"/>
              <a:ext cx="3945849" cy="39542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23"/>
          <p:cNvSpPr txBox="1"/>
          <p:nvPr/>
        </p:nvSpPr>
        <p:spPr>
          <a:xfrm>
            <a:off x="4669076" y="4178375"/>
            <a:ext cx="57297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30" name="Google Shape;430;p23"/>
          <p:cNvGrpSpPr/>
          <p:nvPr/>
        </p:nvGrpSpPr>
        <p:grpSpPr>
          <a:xfrm>
            <a:off x="517113" y="-1140306"/>
            <a:ext cx="17253775" cy="2017080"/>
            <a:chOff x="0" y="0"/>
            <a:chExt cx="23005033" cy="2689440"/>
          </a:xfrm>
        </p:grpSpPr>
        <p:pic>
          <p:nvPicPr>
            <p:cNvPr id="431" name="Google Shape;43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" name="Google Shape;438;p23"/>
          <p:cNvGrpSpPr/>
          <p:nvPr/>
        </p:nvGrpSpPr>
        <p:grpSpPr>
          <a:xfrm>
            <a:off x="517113" y="9394369"/>
            <a:ext cx="17253775" cy="2017080"/>
            <a:chOff x="0" y="0"/>
            <a:chExt cx="23005033" cy="2689440"/>
          </a:xfrm>
        </p:grpSpPr>
        <p:pic>
          <p:nvPicPr>
            <p:cNvPr id="439" name="Google Shape;43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525" cy="4063176"/>
            <a:chOff x="0" y="0"/>
            <a:chExt cx="11564700" cy="5417567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700" cy="31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</a:t>
              </a: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/>
                <a:t>P</a:t>
              </a: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yuguygihuijkkkkkkkkkkkkkkkkkkkkkllllllllllllll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436950" y="2650114"/>
            <a:ext cx="75813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social </a:t>
            </a: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 who wants to adapt properly to its rapidly growing platform currently reaching 500 million active users monthly. Here are the tasks Accenture will focus on: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of big data practices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</a:t>
            </a: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IPO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cs-CZ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Social Buzz’s top 5 most popular categories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2575375" y="5034975"/>
            <a:ext cx="65685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040575" y="5222325"/>
            <a:ext cx="5845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over 100,000 posts every day that makes about 3,000,000 posts a month.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determine the best course of action, lets find the popular </a:t>
            </a:r>
            <a:r>
              <a:rPr lang="cs-CZ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r>
              <a:rPr lang="cs-CZ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content.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1050854"/>
            <a:ext cx="2187044" cy="2122801"/>
            <a:chOff x="-23042" y="66269"/>
            <a:chExt cx="6542159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17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9" name="Google Shape;239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14156275" y="1495650"/>
            <a:ext cx="41316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Chief Technology Architect: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Andrew Fleming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14156275" y="4566463"/>
            <a:ext cx="38538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Senior Principle:</a:t>
            </a:r>
            <a:r>
              <a:rPr lang="cs-CZ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Marcus Rompton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14156275" y="7402663"/>
            <a:ext cx="38538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</a:rPr>
              <a:t>Data Analyst: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Andres Almaraz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62525" y="1088663"/>
            <a:ext cx="2085000" cy="2085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62537" y="4021116"/>
            <a:ext cx="2085000" cy="208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 rotWithShape="1">
          <a:blip r:embed="rId9">
            <a:alphaModFix/>
          </a:blip>
          <a:srcRect b="9875" l="0" r="0" t="7894"/>
          <a:stretch/>
        </p:blipFill>
        <p:spPr>
          <a:xfrm>
            <a:off x="11411550" y="6953282"/>
            <a:ext cx="2187000" cy="2116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8"/>
          <p:cNvGrpSpPr/>
          <p:nvPr/>
        </p:nvGrpSpPr>
        <p:grpSpPr>
          <a:xfrm>
            <a:off x="445296" y="406153"/>
            <a:ext cx="10042535" cy="9474693"/>
            <a:chOff x="0" y="0"/>
            <a:chExt cx="13390046" cy="12632925"/>
          </a:xfrm>
        </p:grpSpPr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3" t="0"/>
            <a:stretch/>
          </p:blipFill>
          <p:spPr>
            <a:xfrm>
              <a:off x="6923321" y="6558809"/>
              <a:ext cx="2697587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1903391" y="1027892"/>
            <a:ext cx="1854960" cy="1780924"/>
            <a:chOff x="0" y="0"/>
            <a:chExt cx="2473281" cy="2374565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3758754" y="2639980"/>
            <a:ext cx="1854960" cy="1780924"/>
            <a:chOff x="0" y="0"/>
            <a:chExt cx="2473281" cy="2374565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5614117" y="4252068"/>
            <a:ext cx="1854960" cy="1780924"/>
            <a:chOff x="0" y="0"/>
            <a:chExt cx="2473281" cy="2374565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8"/>
          <p:cNvGrpSpPr/>
          <p:nvPr/>
        </p:nvGrpSpPr>
        <p:grpSpPr>
          <a:xfrm>
            <a:off x="7469480" y="5864156"/>
            <a:ext cx="1854960" cy="1780924"/>
            <a:chOff x="0" y="0"/>
            <a:chExt cx="2473281" cy="2374565"/>
          </a:xfrm>
        </p:grpSpPr>
        <p:sp>
          <p:nvSpPr>
            <p:cNvPr id="277" name="Google Shape;277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8" name="Google Shape;278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18"/>
          <p:cNvGrpSpPr/>
          <p:nvPr/>
        </p:nvGrpSpPr>
        <p:grpSpPr>
          <a:xfrm>
            <a:off x="9324843" y="7476244"/>
            <a:ext cx="1854960" cy="1780924"/>
            <a:chOff x="0" y="0"/>
            <a:chExt cx="2473281" cy="2374565"/>
          </a:xfrm>
        </p:grpSpPr>
        <p:sp>
          <p:nvSpPr>
            <p:cNvPr id="280" name="Google Shape;280;p18"/>
            <p:cNvSpPr/>
            <p:nvPr/>
          </p:nvSpPr>
          <p:spPr>
            <a:xfrm>
              <a:off x="0" y="342565"/>
              <a:ext cx="2032000" cy="203200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1" name="Google Shape;281;p18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 rot="-5115458">
              <a:off x="358153" y="78550"/>
              <a:ext cx="2032432" cy="2036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8"/>
          <p:cNvSpPr txBox="1"/>
          <p:nvPr/>
        </p:nvSpPr>
        <p:spPr>
          <a:xfrm>
            <a:off x="10667818" y="1028700"/>
            <a:ext cx="6642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2630944" y="1372359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4534646" y="2984043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10108223" y="7828620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8193880" y="6204766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6396750" y="4605252"/>
            <a:ext cx="1229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3860350" y="1231800"/>
            <a:ext cx="75813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Examining and understanding the data model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7469475" y="4701513"/>
            <a:ext cx="758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rgbClr val="FFFFFF"/>
                </a:solidFill>
              </a:rPr>
              <a:t>Cleaning the datasets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9423275" y="6331225"/>
            <a:ext cx="758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Merging datasets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1179800" y="8018113"/>
            <a:ext cx="7581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Analyzing the Data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613725" y="3132100"/>
            <a:ext cx="6789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Collecting the required</a:t>
            </a:r>
            <a:r>
              <a:rPr lang="cs-CZ" sz="3200">
                <a:solidFill>
                  <a:schemeClr val="dk1"/>
                </a:solidFill>
              </a:rPr>
              <a:t>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"/>
          <p:cNvSpPr txBox="1"/>
          <p:nvPr/>
        </p:nvSpPr>
        <p:spPr>
          <a:xfrm>
            <a:off x="1028700" y="860915"/>
            <a:ext cx="4636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03" name="Google Shape;303;p19"/>
          <p:cNvGrpSpPr/>
          <p:nvPr/>
        </p:nvGrpSpPr>
        <p:grpSpPr>
          <a:xfrm>
            <a:off x="517112" y="7810500"/>
            <a:ext cx="17253775" cy="2017080"/>
            <a:chOff x="0" y="0"/>
            <a:chExt cx="23005033" cy="2689440"/>
          </a:xfrm>
        </p:grpSpPr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8758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/>
          <p:nvPr/>
        </p:nvSpPr>
        <p:spPr>
          <a:xfrm>
            <a:off x="1566213" y="5625175"/>
            <a:ext cx="4094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</a:rPr>
              <a:t>Most Popular Category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7012413" y="5351425"/>
            <a:ext cx="3744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</a:rPr>
              <a:t>Most Popular Content Type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2284000" y="5625175"/>
            <a:ext cx="3744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</a:rPr>
              <a:t>Hour With Most Posts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12078200" y="3309875"/>
            <a:ext cx="4156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200">
                <a:solidFill>
                  <a:schemeClr val="dk1"/>
                </a:solidFill>
              </a:rPr>
              <a:t>11:00 PM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6806613" y="3309875"/>
            <a:ext cx="4156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200">
                <a:solidFill>
                  <a:schemeClr val="dk1"/>
                </a:solidFill>
              </a:rPr>
              <a:t>Photo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1878062" y="3309875"/>
            <a:ext cx="34704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200">
                <a:solidFill>
                  <a:schemeClr val="dk1"/>
                </a:solidFill>
              </a:rPr>
              <a:t>Travel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0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Google Shape;335;p20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36" name="Google Shape;336;p2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7" name="Google Shape;337;p2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" name="Google Shape;338;p20"/>
          <p:cNvGrpSpPr/>
          <p:nvPr/>
        </p:nvGrpSpPr>
        <p:grpSpPr>
          <a:xfrm>
            <a:off x="655751" y="-1243638"/>
            <a:ext cx="17253775" cy="2017080"/>
            <a:chOff x="0" y="0"/>
            <a:chExt cx="23005033" cy="2689440"/>
          </a:xfrm>
        </p:grpSpPr>
        <p:pic>
          <p:nvPicPr>
            <p:cNvPr id="339" name="Google Shape;33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20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48" name="Google Shape;348;p2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9" name="Google Shape;349;p20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1091" y="3048750"/>
            <a:ext cx="6648444" cy="506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0"/>
          <p:cNvSpPr txBox="1"/>
          <p:nvPr/>
        </p:nvSpPr>
        <p:spPr>
          <a:xfrm>
            <a:off x="3049475" y="1103875"/>
            <a:ext cx="12365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dk1"/>
                </a:solidFill>
              </a:rPr>
              <a:t>Popular Categories</a:t>
            </a:r>
            <a:endParaRPr sz="8000">
              <a:solidFill>
                <a:schemeClr val="dk1"/>
              </a:solidFill>
            </a:endParaRPr>
          </a:p>
        </p:txBody>
      </p:sp>
      <p:pic>
        <p:nvPicPr>
          <p:cNvPr id="352" name="Google Shape;352;p20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525" y="3060042"/>
            <a:ext cx="8191074" cy="506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70" name="Google Shape;370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73" name="Google Shape;37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82" name="Google Shape;382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3" name="Google Shape;383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21"/>
          <p:cNvSpPr txBox="1"/>
          <p:nvPr/>
        </p:nvSpPr>
        <p:spPr>
          <a:xfrm>
            <a:off x="3049475" y="1103875"/>
            <a:ext cx="1431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dk1"/>
                </a:solidFill>
              </a:rPr>
              <a:t>Content Type and Categories</a:t>
            </a:r>
            <a:endParaRPr sz="8000">
              <a:solidFill>
                <a:schemeClr val="dk1"/>
              </a:solidFill>
            </a:endParaRPr>
          </a:p>
        </p:txBody>
      </p:sp>
      <p:pic>
        <p:nvPicPr>
          <p:cNvPr id="385" name="Google Shape;385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063" y="2750250"/>
            <a:ext cx="6927525" cy="56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1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09590" y="2750263"/>
            <a:ext cx="7861047" cy="56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