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ed893717e_0_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0ed893717e_0_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0ed893717e_0_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30ed893717e_0_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0ed893717e_0_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30ed893717e_0_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5.jp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9" Type="http://schemas.openxmlformats.org/officeDocument/2006/relationships/image" Target="../media/image28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156975" y="2470425"/>
            <a:ext cx="5861400" cy="5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 Buzz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406" name="Google Shape;406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7" name="Google Shape;407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Google Shape;408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409" name="Google Shape;40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18" name="Google Shape;418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9" name="Google Shape;419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0" name="Google Shape;420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107" y="2961075"/>
            <a:ext cx="7176912" cy="443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2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56399" y="2961078"/>
            <a:ext cx="7176927" cy="443773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/>
        </p:nvSpPr>
        <p:spPr>
          <a:xfrm>
            <a:off x="3049475" y="1103863"/>
            <a:ext cx="8950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dk1"/>
                </a:solidFill>
              </a:rPr>
              <a:t>Date Insight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2941100" y="7754100"/>
            <a:ext cx="717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May has the highest popularity of 64,534 which is followed by October, August, and November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10656413" y="7754100"/>
            <a:ext cx="7176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Despite May having the highest popularity score, it does not have the most posts which is tied at 622 between October, August, and November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9" y="5003701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9" y="2227332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9" y="7780070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4">
            <a:alphaModFix/>
          </a:blip>
          <a:srcRect b="1616" l="4069" r="4069" t="1616"/>
          <a:stretch/>
        </p:blipFill>
        <p:spPr>
          <a:xfrm>
            <a:off x="5438298" y="1161805"/>
            <a:ext cx="5036754" cy="796338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 txBox="1"/>
          <p:nvPr/>
        </p:nvSpPr>
        <p:spPr>
          <a:xfrm>
            <a:off x="457200" y="4539600"/>
            <a:ext cx="47037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327032" y="9481425"/>
            <a:ext cx="9711339" cy="2017080"/>
            <a:chOff x="0" y="0"/>
            <a:chExt cx="12948452" cy="2689440"/>
          </a:xfrm>
        </p:grpSpPr>
        <p:pic>
          <p:nvPicPr>
            <p:cNvPr id="439" name="Google Shape;439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23"/>
          <p:cNvGrpSpPr/>
          <p:nvPr/>
        </p:nvGrpSpPr>
        <p:grpSpPr>
          <a:xfrm>
            <a:off x="327032" y="-1179605"/>
            <a:ext cx="9711339" cy="2017080"/>
            <a:chOff x="0" y="0"/>
            <a:chExt cx="12948452" cy="2689440"/>
          </a:xfrm>
        </p:grpSpPr>
        <p:pic>
          <p:nvPicPr>
            <p:cNvPr id="444" name="Google Shape;444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8" name="Google Shape;448;p23"/>
          <p:cNvGrpSpPr/>
          <p:nvPr/>
        </p:nvGrpSpPr>
        <p:grpSpPr>
          <a:xfrm>
            <a:off x="11581833" y="1580430"/>
            <a:ext cx="5677425" cy="867686"/>
            <a:chOff x="0" y="-47625"/>
            <a:chExt cx="7569900" cy="1156915"/>
          </a:xfrm>
        </p:grpSpPr>
        <p:sp>
          <p:nvSpPr>
            <p:cNvPr id="449" name="Google Shape;449;p23"/>
            <p:cNvSpPr txBox="1"/>
            <p:nvPr/>
          </p:nvSpPr>
          <p:spPr>
            <a:xfrm>
              <a:off x="0" y="691990"/>
              <a:ext cx="75699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3"/>
            <p:cNvSpPr txBox="1"/>
            <p:nvPr/>
          </p:nvSpPr>
          <p:spPr>
            <a:xfrm>
              <a:off x="0" y="-47625"/>
              <a:ext cx="75699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11581833" y="6964868"/>
            <a:ext cx="5677425" cy="867686"/>
            <a:chOff x="0" y="-47625"/>
            <a:chExt cx="7569900" cy="1156915"/>
          </a:xfrm>
        </p:grpSpPr>
        <p:sp>
          <p:nvSpPr>
            <p:cNvPr id="452" name="Google Shape;452;p23"/>
            <p:cNvSpPr txBox="1"/>
            <p:nvPr/>
          </p:nvSpPr>
          <p:spPr>
            <a:xfrm>
              <a:off x="0" y="691990"/>
              <a:ext cx="75699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 txBox="1"/>
            <p:nvPr/>
          </p:nvSpPr>
          <p:spPr>
            <a:xfrm>
              <a:off x="0" y="-47625"/>
              <a:ext cx="75699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23"/>
          <p:cNvSpPr txBox="1"/>
          <p:nvPr/>
        </p:nvSpPr>
        <p:spPr>
          <a:xfrm>
            <a:off x="11581825" y="1634100"/>
            <a:ext cx="60291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cs-CZ" sz="3000">
                <a:solidFill>
                  <a:schemeClr val="dk1"/>
                </a:solidFill>
              </a:rPr>
              <a:t>Top 5 popular categories (travel, science, healthy eating, animals, cooking) appear to have their positions secured and perform similar in reaction type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cs-CZ" sz="3000">
                <a:solidFill>
                  <a:schemeClr val="dk1"/>
                </a:solidFill>
              </a:rPr>
              <a:t>Content Type has a clear </a:t>
            </a:r>
            <a:r>
              <a:rPr lang="cs-CZ" sz="3000">
                <a:solidFill>
                  <a:schemeClr val="dk1"/>
                </a:solidFill>
              </a:rPr>
              <a:t>positive</a:t>
            </a:r>
            <a:r>
              <a:rPr lang="cs-CZ" sz="3000">
                <a:solidFill>
                  <a:schemeClr val="dk1"/>
                </a:solidFill>
              </a:rPr>
              <a:t> correlation between popularity and number of posts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cs-CZ" sz="3000">
                <a:solidFill>
                  <a:schemeClr val="dk1"/>
                </a:solidFill>
              </a:rPr>
              <a:t>The amount of posts sent in a month does not appear to directly affect the popularity score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/>
        </p:nvSpPr>
        <p:spPr>
          <a:xfrm>
            <a:off x="5421913" y="5552246"/>
            <a:ext cx="53856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64" name="Google Shape;464;p24"/>
          <p:cNvGrpSpPr/>
          <p:nvPr/>
        </p:nvGrpSpPr>
        <p:grpSpPr>
          <a:xfrm>
            <a:off x="728428" y="3599224"/>
            <a:ext cx="3551866" cy="3376519"/>
            <a:chOff x="0" y="-1"/>
            <a:chExt cx="4735821" cy="4502025"/>
          </a:xfrm>
        </p:grpSpPr>
        <p:sp>
          <p:nvSpPr>
            <p:cNvPr id="465" name="Google Shape;465;p24"/>
            <p:cNvSpPr/>
            <p:nvPr/>
          </p:nvSpPr>
          <p:spPr>
            <a:xfrm>
              <a:off x="782946" y="549149"/>
              <a:ext cx="3952875" cy="3952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6" name="Google Shape;466;p24"/>
            <p:cNvPicPr preferRelativeResize="0"/>
            <p:nvPr/>
          </p:nvPicPr>
          <p:blipFill rotWithShape="1">
            <a:blip r:embed="rId3">
              <a:alphaModFix/>
            </a:blip>
            <a:srcRect b="318" l="0" r="0" t="0"/>
            <a:stretch/>
          </p:blipFill>
          <p:spPr>
            <a:xfrm rot="-5115456">
              <a:off x="160550" y="152500"/>
              <a:ext cx="3945849" cy="39542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24"/>
          <p:cNvSpPr txBox="1"/>
          <p:nvPr/>
        </p:nvSpPr>
        <p:spPr>
          <a:xfrm>
            <a:off x="4669076" y="4178375"/>
            <a:ext cx="57297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517113" y="-1140306"/>
            <a:ext cx="17253775" cy="2017080"/>
            <a:chOff x="0" y="0"/>
            <a:chExt cx="23005033" cy="2689440"/>
          </a:xfrm>
        </p:grpSpPr>
        <p:pic>
          <p:nvPicPr>
            <p:cNvPr id="469" name="Google Shape;469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" name="Google Shape;476;p24"/>
          <p:cNvGrpSpPr/>
          <p:nvPr/>
        </p:nvGrpSpPr>
        <p:grpSpPr>
          <a:xfrm>
            <a:off x="517113" y="9394369"/>
            <a:ext cx="17253775" cy="2017080"/>
            <a:chOff x="0" y="0"/>
            <a:chExt cx="23005033" cy="2689440"/>
          </a:xfrm>
        </p:grpSpPr>
        <p:pic>
          <p:nvPicPr>
            <p:cNvPr id="477" name="Google Shape;477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525" cy="4063176"/>
            <a:chOff x="0" y="0"/>
            <a:chExt cx="11564700" cy="5417567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700" cy="31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</a:t>
              </a: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/>
                <a:t>P</a:t>
              </a: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yuguygihuijkkkkkkkkkkkkkkkkkkkkkllllllllllllll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681025" y="2866275"/>
            <a:ext cx="75813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social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users anonymous and tracks user reactions on every piece of content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100 ways for users to react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 past 5 years, the platform has scaled very quickly and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500 million active users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100,000 pieces of content and data is made daily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2575375" y="5034975"/>
            <a:ext cx="65685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040575" y="5222325"/>
            <a:ext cx="5845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over 100,000 posts every day that makes about 3,000,000 pieces of content every month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the areas of interest, lets find the most popular </a:t>
            </a:r>
            <a:r>
              <a:rPr lang="cs-CZ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r>
              <a:rPr lang="cs-CZ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content.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1050854"/>
            <a:ext cx="2187044" cy="2122801"/>
            <a:chOff x="-23042" y="66269"/>
            <a:chExt cx="6542159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17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9" name="Google Shape;239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14156275" y="1495650"/>
            <a:ext cx="41316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Chief Technology Architect: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Andrew Fleming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14156275" y="4566463"/>
            <a:ext cx="38538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Senior Principle:</a:t>
            </a:r>
            <a:r>
              <a:rPr lang="cs-CZ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Marcus Rompton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14156275" y="7402663"/>
            <a:ext cx="38538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Data Analyst: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Andres Almaraz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62525" y="1088663"/>
            <a:ext cx="2085000" cy="2085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62537" y="4021116"/>
            <a:ext cx="2085000" cy="208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 rotWithShape="1">
          <a:blip r:embed="rId9">
            <a:alphaModFix/>
          </a:blip>
          <a:srcRect b="9875" l="0" r="0" t="7894"/>
          <a:stretch/>
        </p:blipFill>
        <p:spPr>
          <a:xfrm>
            <a:off x="11411550" y="6953282"/>
            <a:ext cx="2187000" cy="2116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8"/>
          <p:cNvGrpSpPr/>
          <p:nvPr/>
        </p:nvGrpSpPr>
        <p:grpSpPr>
          <a:xfrm>
            <a:off x="445296" y="406153"/>
            <a:ext cx="10042535" cy="9474693"/>
            <a:chOff x="0" y="0"/>
            <a:chExt cx="13390046" cy="12632925"/>
          </a:xfrm>
        </p:grpSpPr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3" t="0"/>
            <a:stretch/>
          </p:blipFill>
          <p:spPr>
            <a:xfrm>
              <a:off x="6923321" y="6558809"/>
              <a:ext cx="2697587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1903391" y="1027892"/>
            <a:ext cx="1854960" cy="1780924"/>
            <a:chOff x="0" y="0"/>
            <a:chExt cx="2473281" cy="2374565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3758754" y="2639980"/>
            <a:ext cx="1854960" cy="1780924"/>
            <a:chOff x="0" y="0"/>
            <a:chExt cx="2473281" cy="2374565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5614117" y="4252068"/>
            <a:ext cx="1854960" cy="1780924"/>
            <a:chOff x="0" y="0"/>
            <a:chExt cx="2473281" cy="2374565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8"/>
          <p:cNvGrpSpPr/>
          <p:nvPr/>
        </p:nvGrpSpPr>
        <p:grpSpPr>
          <a:xfrm>
            <a:off x="7469480" y="5864156"/>
            <a:ext cx="1854960" cy="1780924"/>
            <a:chOff x="0" y="0"/>
            <a:chExt cx="2473281" cy="2374565"/>
          </a:xfrm>
        </p:grpSpPr>
        <p:sp>
          <p:nvSpPr>
            <p:cNvPr id="277" name="Google Shape;277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8" name="Google Shape;278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18"/>
          <p:cNvGrpSpPr/>
          <p:nvPr/>
        </p:nvGrpSpPr>
        <p:grpSpPr>
          <a:xfrm>
            <a:off x="9324843" y="7476244"/>
            <a:ext cx="1854960" cy="1780924"/>
            <a:chOff x="0" y="0"/>
            <a:chExt cx="2473281" cy="2374565"/>
          </a:xfrm>
        </p:grpSpPr>
        <p:sp>
          <p:nvSpPr>
            <p:cNvPr id="280" name="Google Shape;280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1" name="Google Shape;281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8"/>
          <p:cNvSpPr txBox="1"/>
          <p:nvPr/>
        </p:nvSpPr>
        <p:spPr>
          <a:xfrm>
            <a:off x="10667818" y="1028700"/>
            <a:ext cx="6642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2630944" y="1372359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4534646" y="2984043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10108223" y="7828620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8193880" y="6204766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6396750" y="4605252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3860350" y="1434925"/>
            <a:ext cx="75813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Examining and understanding the data model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7469475" y="4701513"/>
            <a:ext cx="758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Cleaning the datasets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9423275" y="6331225"/>
            <a:ext cx="758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Merging datasets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1179800" y="8018113"/>
            <a:ext cx="758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Analyzing the Data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613725" y="3132100"/>
            <a:ext cx="6789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Collecting the required</a:t>
            </a:r>
            <a:r>
              <a:rPr lang="cs-CZ" sz="3200">
                <a:solidFill>
                  <a:schemeClr val="dk1"/>
                </a:solidFill>
              </a:rPr>
              <a:t>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"/>
          <p:cNvSpPr txBox="1"/>
          <p:nvPr/>
        </p:nvSpPr>
        <p:spPr>
          <a:xfrm>
            <a:off x="1028700" y="860915"/>
            <a:ext cx="4636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03" name="Google Shape;303;p19"/>
          <p:cNvGrpSpPr/>
          <p:nvPr/>
        </p:nvGrpSpPr>
        <p:grpSpPr>
          <a:xfrm>
            <a:off x="517112" y="7810500"/>
            <a:ext cx="17253775" cy="2017080"/>
            <a:chOff x="0" y="0"/>
            <a:chExt cx="23005033" cy="2689440"/>
          </a:xfrm>
        </p:grpSpPr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/>
          <p:nvPr/>
        </p:nvSpPr>
        <p:spPr>
          <a:xfrm>
            <a:off x="1795113" y="2641675"/>
            <a:ext cx="3636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</a:rPr>
              <a:t>Most Popular Categories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Travel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Science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Healthy Eating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Animals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Cooking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6940125" y="2641675"/>
            <a:ext cx="3636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</a:rPr>
              <a:t>Content Types Popularity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Photo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Video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GIF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lang="cs-CZ" sz="2900">
                <a:solidFill>
                  <a:schemeClr val="dk1"/>
                </a:solidFill>
              </a:rPr>
              <a:t>Audio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2338288" y="2641675"/>
            <a:ext cx="3636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</a:rPr>
              <a:t>Month with most posts and/or highest Popularity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cs-CZ" sz="2900">
                <a:solidFill>
                  <a:schemeClr val="dk1"/>
                </a:solidFill>
              </a:rPr>
              <a:t>August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cs-CZ" sz="2900">
                <a:solidFill>
                  <a:schemeClr val="dk1"/>
                </a:solidFill>
              </a:rPr>
              <a:t>October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cs-CZ" sz="2900">
                <a:solidFill>
                  <a:schemeClr val="dk1"/>
                </a:solidFill>
              </a:rPr>
              <a:t>January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cs-CZ" sz="2900">
                <a:solidFill>
                  <a:schemeClr val="dk1"/>
                </a:solidFill>
              </a:rPr>
              <a:t>May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20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33" name="Google Shape;333;p2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4" name="Google Shape;334;p2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Google Shape;335;p20"/>
          <p:cNvGrpSpPr/>
          <p:nvPr/>
        </p:nvGrpSpPr>
        <p:grpSpPr>
          <a:xfrm>
            <a:off x="655751" y="-1243638"/>
            <a:ext cx="17253775" cy="2017080"/>
            <a:chOff x="0" y="0"/>
            <a:chExt cx="23005033" cy="2689440"/>
          </a:xfrm>
        </p:grpSpPr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20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0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45" name="Google Shape;345;p2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6" name="Google Shape;346;p2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7" name="Google Shape;347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700" y="2850275"/>
            <a:ext cx="7417425" cy="45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12587" y="2850275"/>
            <a:ext cx="6020501" cy="45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 txBox="1"/>
          <p:nvPr/>
        </p:nvSpPr>
        <p:spPr>
          <a:xfrm>
            <a:off x="3049475" y="1103875"/>
            <a:ext cx="12365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dk1"/>
                </a:solidFill>
              </a:rPr>
              <a:t>Popular Categories Insight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3265000" y="7767125"/>
            <a:ext cx="731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Top 5 categories all nearly reach or exceed 50,000 in popularity score. Travel being the highest at 53,935 in popularity score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11455999" y="7767125"/>
            <a:ext cx="5933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Popular categories perform almost similar in reaction types. H</a:t>
            </a:r>
            <a:r>
              <a:rPr lang="cs-CZ" sz="2600">
                <a:solidFill>
                  <a:schemeClr val="dk1"/>
                </a:solidFill>
              </a:rPr>
              <a:t>owever, h</a:t>
            </a:r>
            <a:r>
              <a:rPr lang="cs-CZ" sz="2600">
                <a:solidFill>
                  <a:schemeClr val="dk1"/>
                </a:solidFill>
              </a:rPr>
              <a:t>ealthy eating and science is higher </a:t>
            </a:r>
            <a:r>
              <a:rPr lang="cs-CZ" sz="2600">
                <a:solidFill>
                  <a:schemeClr val="dk1"/>
                </a:solidFill>
              </a:rPr>
              <a:t>in positive reactions </a:t>
            </a:r>
            <a:r>
              <a:rPr lang="cs-CZ" sz="2600">
                <a:solidFill>
                  <a:schemeClr val="dk1"/>
                </a:solidFill>
              </a:rPr>
              <a:t>by 1-2%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61" name="Google Shape;36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69" name="Google Shape;369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0" name="Google Shape;370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" name="Google Shape;37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72" name="Google Shape;37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81" name="Google Shape;381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2" name="Google Shape;382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3" name="Google Shape;383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7140" y="2970062"/>
            <a:ext cx="7029969" cy="43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1"/>
          <p:cNvSpPr txBox="1"/>
          <p:nvPr/>
        </p:nvSpPr>
        <p:spPr>
          <a:xfrm>
            <a:off x="3049475" y="1103875"/>
            <a:ext cx="955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dk1"/>
                </a:solidFill>
              </a:rPr>
              <a:t>Content Type Insight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3161100" y="7752800"/>
            <a:ext cx="6639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Photo is highest in both popularity and amount of posts. It would also appear that the amount of posts and popularity have a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      </a:t>
            </a:r>
            <a:r>
              <a:rPr lang="cs-CZ" sz="2600">
                <a:solidFill>
                  <a:schemeClr val="dk1"/>
                </a:solidFill>
              </a:rPr>
              <a:t>positive</a:t>
            </a:r>
            <a:r>
              <a:rPr lang="cs-CZ" sz="2600">
                <a:solidFill>
                  <a:schemeClr val="dk1"/>
                </a:solidFill>
              </a:rPr>
              <a:t> correlation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0922625" y="7752800"/>
            <a:ext cx="6639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The difference of % in negative reactions between content types is at most 0.4%. In </a:t>
            </a:r>
            <a:r>
              <a:rPr lang="cs-CZ" sz="2600">
                <a:solidFill>
                  <a:schemeClr val="dk1"/>
                </a:solidFill>
              </a:rPr>
              <a:t>positive</a:t>
            </a:r>
            <a:r>
              <a:rPr lang="cs-CZ" sz="2600">
                <a:solidFill>
                  <a:schemeClr val="dk1"/>
                </a:solidFill>
              </a:rPr>
              <a:t> reactions, GIF is the highest with photo being behind by 1%.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387" name="Google Shape;387;p21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5600" y="2486070"/>
            <a:ext cx="7029975" cy="264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1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5633" y="5134037"/>
            <a:ext cx="7029933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