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8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4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3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7AB0F6-A9D3-43A9-A930-A4EAEE9127EA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61536B-CF1E-467B-BFF2-B2B3960121A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SQL and relational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CMPSC221 </a:t>
            </a:r>
          </a:p>
        </p:txBody>
      </p:sp>
    </p:spTree>
    <p:extLst>
      <p:ext uri="{BB962C8B-B14F-4D97-AF65-F5344CB8AC3E}">
        <p14:creationId xmlns:p14="http://schemas.microsoft.com/office/powerpoint/2010/main" val="45522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car table in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SQL</a:t>
            </a:r>
          </a:p>
          <a:p>
            <a:r>
              <a:rPr lang="en-US" dirty="0"/>
              <a:t>CREATE TABLE … (example)</a:t>
            </a:r>
          </a:p>
        </p:txBody>
      </p:sp>
    </p:spTree>
    <p:extLst>
      <p:ext uri="{BB962C8B-B14F-4D97-AF65-F5344CB8AC3E}">
        <p14:creationId xmlns:p14="http://schemas.microsoft.com/office/powerpoint/2010/main" val="3567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Uniquely identifying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concept known as a primary key</a:t>
            </a:r>
          </a:p>
          <a:p>
            <a:r>
              <a:rPr lang="en-US" dirty="0"/>
              <a:t>In the car example, the vin is the unique identifier of a vehicle</a:t>
            </a:r>
          </a:p>
          <a:p>
            <a:r>
              <a:rPr lang="en-US" dirty="0"/>
              <a:t>You can have many columns identify a row</a:t>
            </a:r>
          </a:p>
          <a:p>
            <a:r>
              <a:rPr lang="en-US" dirty="0"/>
              <a:t>Or you can use a “auto generated” surrogate key</a:t>
            </a:r>
          </a:p>
        </p:txBody>
      </p:sp>
    </p:spTree>
    <p:extLst>
      <p:ext uri="{BB962C8B-B14F-4D97-AF65-F5344CB8AC3E}">
        <p14:creationId xmlns:p14="http://schemas.microsoft.com/office/powerpoint/2010/main" val="219739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the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insert statement</a:t>
            </a:r>
          </a:p>
          <a:p>
            <a:pPr lvl="1"/>
            <a:r>
              <a:rPr lang="en-US" dirty="0"/>
              <a:t>Insert into car (make, model) values (‘Subaru’, ‘</a:t>
            </a:r>
            <a:r>
              <a:rPr lang="en-US" dirty="0" err="1"/>
              <a:t>impreza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0987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from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54738"/>
            <a:ext cx="9720073" cy="4023360"/>
          </a:xfrm>
        </p:spPr>
        <p:txBody>
          <a:bodyPr/>
          <a:lstStyle/>
          <a:p>
            <a:r>
              <a:rPr lang="en-US" dirty="0"/>
              <a:t>SELECT SQL statement:</a:t>
            </a:r>
          </a:p>
          <a:p>
            <a:pPr lvl="1"/>
            <a:r>
              <a:rPr lang="en-US" dirty="0"/>
              <a:t>As an example </a:t>
            </a:r>
          </a:p>
          <a:p>
            <a:pPr lvl="1"/>
            <a:r>
              <a:rPr lang="en-US" dirty="0"/>
              <a:t>Select * from car</a:t>
            </a:r>
          </a:p>
        </p:txBody>
      </p:sp>
    </p:spTree>
    <p:extLst>
      <p:ext uri="{BB962C8B-B14F-4D97-AF65-F5344CB8AC3E}">
        <p14:creationId xmlns:p14="http://schemas.microsoft.com/office/powerpoint/2010/main" val="23536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 cars over $50000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model, manufacturer from car where </a:t>
            </a:r>
            <a:r>
              <a:rPr lang="en-US" dirty="0" err="1"/>
              <a:t>msrp</a:t>
            </a:r>
            <a:r>
              <a:rPr lang="en-US" dirty="0"/>
              <a:t> &gt;= 50000</a:t>
            </a:r>
          </a:p>
        </p:txBody>
      </p:sp>
    </p:spTree>
    <p:extLst>
      <p:ext uri="{BB962C8B-B14F-4D97-AF65-F5344CB8AC3E}">
        <p14:creationId xmlns:p14="http://schemas.microsoft.com/office/powerpoint/2010/main" val="21469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 unique manufactures from car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DISTINCT(manufacturer) from car</a:t>
            </a:r>
          </a:p>
        </p:txBody>
      </p:sp>
    </p:spTree>
    <p:extLst>
      <p:ext uri="{BB962C8B-B14F-4D97-AF65-F5344CB8AC3E}">
        <p14:creationId xmlns:p14="http://schemas.microsoft.com/office/powerpoint/2010/main" val="25119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average car </a:t>
            </a:r>
            <a:r>
              <a:rPr lang="en-US" dirty="0" err="1"/>
              <a:t>msrp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AVG(MSRP) FROM CAR</a:t>
            </a:r>
          </a:p>
        </p:txBody>
      </p:sp>
    </p:spTree>
    <p:extLst>
      <p:ext uri="{BB962C8B-B14F-4D97-AF65-F5344CB8AC3E}">
        <p14:creationId xmlns:p14="http://schemas.microsoft.com/office/powerpoint/2010/main" val="4763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table with customer data: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3939" y="3291522"/>
          <a:ext cx="9720260" cy="2011680"/>
        </p:xfrm>
        <a:graphic>
          <a:graphicData uri="http://schemas.openxmlformats.org/drawingml/2006/table">
            <a:tbl>
              <a:tblPr/>
              <a:tblGrid>
                <a:gridCol w="2430065">
                  <a:extLst>
                    <a:ext uri="{9D8B030D-6E8A-4147-A177-3AD203B41FA5}">
                      <a16:colId xmlns:a16="http://schemas.microsoft.com/office/drawing/2014/main" val="315423857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279184157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833745720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591498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Customer ID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First Name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Surname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Telephone Number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0729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Pooja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Patel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555-861-2025, 192-122-1111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6073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456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Zhang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San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(555) 403-1659 Ext. 53; 182-929-2929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04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789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John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Doe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555-808-9633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410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23938" y="3290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5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telephone numbers are </a:t>
            </a:r>
            <a:r>
              <a:rPr lang="en-US" b="1" dirty="0"/>
              <a:t>not atomic</a:t>
            </a:r>
            <a:r>
              <a:rPr lang="en-US" dirty="0"/>
              <a:t> since they can be subdivided</a:t>
            </a:r>
          </a:p>
          <a:p>
            <a:r>
              <a:rPr lang="en-US" dirty="0"/>
              <a:t>For a database to be in first normal form, each table should have no repeated values in each field</a:t>
            </a:r>
          </a:p>
          <a:p>
            <a:r>
              <a:rPr lang="en-US" dirty="0"/>
              <a:t>Telephone numbers violate first normal form</a:t>
            </a:r>
          </a:p>
          <a:p>
            <a:r>
              <a:rPr lang="en-US" b="1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0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3939" y="3017202"/>
          <a:ext cx="9720260" cy="2560320"/>
        </p:xfrm>
        <a:graphic>
          <a:graphicData uri="http://schemas.openxmlformats.org/drawingml/2006/table">
            <a:tbl>
              <a:tblPr/>
              <a:tblGrid>
                <a:gridCol w="2430065">
                  <a:extLst>
                    <a:ext uri="{9D8B030D-6E8A-4147-A177-3AD203B41FA5}">
                      <a16:colId xmlns:a16="http://schemas.microsoft.com/office/drawing/2014/main" val="324486312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13090196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9685430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76817329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r>
                        <a:rPr lang="en-US" sz="1800"/>
                        <a:t>Customer</a:t>
                      </a:r>
                    </a:p>
                  </a:txBody>
                  <a:tcPr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7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Customer ID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First Name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Surname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Telephone Number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2658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Pooja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Patel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555-861-2025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77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Pooja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Patel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192-122-1111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94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456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Zhang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San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182-929-2929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7010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456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Zhang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San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(555) 403-1659 Ext. 53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8721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789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John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Doe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555-808-9633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70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8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SQL is a special-purpose programming language designed for managing data held in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35383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–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our new structure, please note that the ID field is no longer unique!</a:t>
            </a:r>
          </a:p>
          <a:p>
            <a:r>
              <a:rPr lang="en-US" dirty="0"/>
              <a:t>There are also new data redundancies!</a:t>
            </a:r>
          </a:p>
          <a:p>
            <a:r>
              <a:rPr lang="en-US" dirty="0"/>
              <a:t>The goal is to reduce groupings of data and split repeated groups into their own entities</a:t>
            </a:r>
          </a:p>
          <a:p>
            <a:r>
              <a:rPr lang="en-US" dirty="0"/>
              <a:t>In the previous example split customer and telephone number into separate entities (second normal form – 2NF)</a:t>
            </a:r>
          </a:p>
        </p:txBody>
      </p:sp>
    </p:spTree>
    <p:extLst>
      <p:ext uri="{BB962C8B-B14F-4D97-AF65-F5344CB8AC3E}">
        <p14:creationId xmlns:p14="http://schemas.microsoft.com/office/powerpoint/2010/main" val="7842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- customer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3938" y="3382962"/>
          <a:ext cx="9720261" cy="1828800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355802329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733335566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2597585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/>
                        <a:t>Customer Name</a:t>
                      </a:r>
                    </a:p>
                  </a:txBody>
                  <a:tcPr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7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>
                          <a:effectLst/>
                        </a:rPr>
                        <a:t>Customer ID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First Name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Surname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089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Pooja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Patel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16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456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Zhang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21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789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78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01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– customer telephone number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3938" y="3017202"/>
          <a:ext cx="9720262" cy="2560320"/>
        </p:xfrm>
        <a:graphic>
          <a:graphicData uri="http://schemas.openxmlformats.org/drawingml/2006/table">
            <a:tbl>
              <a:tblPr/>
              <a:tblGrid>
                <a:gridCol w="4860131">
                  <a:extLst>
                    <a:ext uri="{9D8B030D-6E8A-4147-A177-3AD203B41FA5}">
                      <a16:colId xmlns:a16="http://schemas.microsoft.com/office/drawing/2014/main" val="4278726246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88483651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/>
                        <a:t>Customer Telephone Number</a:t>
                      </a:r>
                    </a:p>
                  </a:txBody>
                  <a:tcPr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6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Customer ID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>
                          <a:effectLst/>
                        </a:rPr>
                        <a:t>Telephone Number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106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555-861-2025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79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192-122-1111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65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456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(555) 403-1659 Ext. 53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875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456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123-567-1234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60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789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555-808-9633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8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569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we join customer and phone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entity relationships:</a:t>
            </a:r>
          </a:p>
          <a:p>
            <a:r>
              <a:rPr lang="en-US" dirty="0"/>
              <a:t>One record in the customer table has many records in the telephone number table</a:t>
            </a:r>
          </a:p>
          <a:p>
            <a:r>
              <a:rPr lang="en-US" dirty="0"/>
              <a:t>This is a </a:t>
            </a:r>
            <a:r>
              <a:rPr lang="en-US" b="1" dirty="0"/>
              <a:t>one-to-many relationship</a:t>
            </a:r>
          </a:p>
          <a:p>
            <a:r>
              <a:rPr lang="en-US" dirty="0"/>
              <a:t>The primary key of the customer table is a foreign key in the telephone table</a:t>
            </a:r>
          </a:p>
          <a:p>
            <a:r>
              <a:rPr lang="en-US" dirty="0"/>
              <a:t>To create a foreign key use the ALTER TABLE SQL command to add the constraint</a:t>
            </a:r>
          </a:p>
        </p:txBody>
      </p:sp>
    </p:spTree>
    <p:extLst>
      <p:ext uri="{BB962C8B-B14F-4D97-AF65-F5344CB8AC3E}">
        <p14:creationId xmlns:p14="http://schemas.microsoft.com/office/powerpoint/2010/main" val="420232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primary/foreign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SQL queries which retrieve data from multiple tables, you need to JOIN the tables on the keys</a:t>
            </a:r>
          </a:p>
          <a:p>
            <a:r>
              <a:rPr lang="en-US" dirty="0"/>
              <a:t>SQL examples to follow…</a:t>
            </a:r>
          </a:p>
        </p:txBody>
      </p:sp>
    </p:spTree>
    <p:extLst>
      <p:ext uri="{BB962C8B-B14F-4D97-AF65-F5344CB8AC3E}">
        <p14:creationId xmlns:p14="http://schemas.microsoft.com/office/powerpoint/2010/main" val="20598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started as flat files: ordinary unstructured files</a:t>
            </a:r>
          </a:p>
          <a:p>
            <a:pPr lvl="1"/>
            <a:r>
              <a:rPr lang="en-US" dirty="0"/>
              <a:t>To access, entire file must be read into memory</a:t>
            </a:r>
          </a:p>
          <a:p>
            <a:r>
              <a:rPr lang="en-US" dirty="0" err="1"/>
              <a:t>Hierarchial</a:t>
            </a:r>
            <a:r>
              <a:rPr lang="en-US" dirty="0"/>
              <a:t> database model:</a:t>
            </a:r>
          </a:p>
          <a:p>
            <a:pPr lvl="1"/>
            <a:r>
              <a:rPr lang="en-US" dirty="0"/>
              <a:t>Data is structured in a tree like model using parent/child relationships</a:t>
            </a:r>
          </a:p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Created by e. cobb, organization is based on the relationship of data</a:t>
            </a:r>
          </a:p>
          <a:p>
            <a:r>
              <a:rPr lang="en-US" dirty="0"/>
              <a:t>Document database</a:t>
            </a:r>
          </a:p>
          <a:p>
            <a:pPr lvl="1"/>
            <a:r>
              <a:rPr lang="en-US" dirty="0"/>
              <a:t>Manages semi-structured data in documents (NOSQL database for instance)</a:t>
            </a:r>
          </a:p>
        </p:txBody>
      </p:sp>
    </p:spTree>
    <p:extLst>
      <p:ext uri="{BB962C8B-B14F-4D97-AF65-F5344CB8AC3E}">
        <p14:creationId xmlns:p14="http://schemas.microsoft.com/office/powerpoint/2010/main" val="10651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 entities.  Entities are related to each other using a variety of relationships</a:t>
            </a:r>
          </a:p>
          <a:p>
            <a:pPr lvl="1"/>
            <a:r>
              <a:rPr lang="en-US" dirty="0"/>
              <a:t>One to one relationship</a:t>
            </a:r>
          </a:p>
          <a:p>
            <a:pPr lvl="1"/>
            <a:r>
              <a:rPr lang="en-US" dirty="0"/>
              <a:t>One to many relationship</a:t>
            </a:r>
          </a:p>
          <a:p>
            <a:pPr lvl="1"/>
            <a:r>
              <a:rPr lang="en-US" dirty="0"/>
              <a:t>Many to 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549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database world, an entity is something that may exist independently</a:t>
            </a:r>
          </a:p>
          <a:p>
            <a:pPr lvl="1"/>
            <a:r>
              <a:rPr lang="en-US" dirty="0"/>
              <a:t>Book</a:t>
            </a:r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7178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relational databases, each entity is its own database table</a:t>
            </a:r>
          </a:p>
          <a:p>
            <a:r>
              <a:rPr lang="en-US" dirty="0"/>
              <a:t>A table contains related data</a:t>
            </a:r>
          </a:p>
          <a:p>
            <a:pPr lvl="1"/>
            <a:r>
              <a:rPr lang="en-US" dirty="0"/>
              <a:t>Consists of rows and tables</a:t>
            </a:r>
          </a:p>
        </p:txBody>
      </p:sp>
    </p:spTree>
    <p:extLst>
      <p:ext uri="{BB962C8B-B14F-4D97-AF65-F5344CB8AC3E}">
        <p14:creationId xmlns:p14="http://schemas.microsoft.com/office/powerpoint/2010/main" val="28790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7" y="2286000"/>
            <a:ext cx="3262764" cy="4022725"/>
          </a:xfrm>
        </p:spPr>
      </p:pic>
    </p:spTree>
    <p:extLst>
      <p:ext uri="{BB962C8B-B14F-4D97-AF65-F5344CB8AC3E}">
        <p14:creationId xmlns:p14="http://schemas.microsoft.com/office/powerpoint/2010/main" val="227290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in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field in a table in a relational database is given a data type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CHARACTER</a:t>
            </a:r>
          </a:p>
          <a:p>
            <a:pPr lvl="1"/>
            <a:r>
              <a:rPr lang="en-US" dirty="0"/>
              <a:t>DATE and TIME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Et al.</a:t>
            </a:r>
          </a:p>
        </p:txBody>
      </p:sp>
    </p:spTree>
    <p:extLst>
      <p:ext uri="{BB962C8B-B14F-4D97-AF65-F5344CB8AC3E}">
        <p14:creationId xmlns:p14="http://schemas.microsoft.com/office/powerpoint/2010/main" val="196917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an example -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VIN -&gt; integer</a:t>
            </a:r>
          </a:p>
          <a:p>
            <a:r>
              <a:rPr lang="en-US" dirty="0"/>
              <a:t>Manufacturer name -&gt; varchar(50)</a:t>
            </a:r>
          </a:p>
          <a:p>
            <a:r>
              <a:rPr lang="en-US" dirty="0"/>
              <a:t>Model -&gt; varchar(50)</a:t>
            </a:r>
          </a:p>
          <a:p>
            <a:r>
              <a:rPr lang="en-US" dirty="0"/>
              <a:t>Manufactured date -&gt;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 err="1"/>
              <a:t>Msrp</a:t>
            </a:r>
            <a:r>
              <a:rPr lang="en-US" dirty="0"/>
              <a:t> -&gt; double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695</Words>
  <Application>Microsoft Office PowerPoint</Application>
  <PresentationFormat>Widescreen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Tw Cen MT</vt:lpstr>
      <vt:lpstr>Tw Cen MT Condensed</vt:lpstr>
      <vt:lpstr>Wingdings 3</vt:lpstr>
      <vt:lpstr>Integral</vt:lpstr>
      <vt:lpstr>Introduction to SQL and relational databases</vt:lpstr>
      <vt:lpstr>What is SQL?</vt:lpstr>
      <vt:lpstr>History of database systems</vt:lpstr>
      <vt:lpstr>Relational databases</vt:lpstr>
      <vt:lpstr>What is an entity?</vt:lpstr>
      <vt:lpstr>Entities in relational databases</vt:lpstr>
      <vt:lpstr>A table example</vt:lpstr>
      <vt:lpstr>Fields in a database</vt:lpstr>
      <vt:lpstr>As an example - car</vt:lpstr>
      <vt:lpstr>Creating a car table in a database</vt:lpstr>
      <vt:lpstr>Uniquely identifying rows</vt:lpstr>
      <vt:lpstr>Populating the database table</vt:lpstr>
      <vt:lpstr>Retrieving data from a database</vt:lpstr>
      <vt:lpstr>Select all cars over $50000</vt:lpstr>
      <vt:lpstr>Select all unique manufactures from car </vt:lpstr>
      <vt:lpstr>Select average car msrp</vt:lpstr>
      <vt:lpstr>Database normalization</vt:lpstr>
      <vt:lpstr>Database normalization</vt:lpstr>
      <vt:lpstr>First normal form example</vt:lpstr>
      <vt:lpstr>First normal form – 1NF</vt:lpstr>
      <vt:lpstr>2NF - customer</vt:lpstr>
      <vt:lpstr>2nf – customer telephone number</vt:lpstr>
      <vt:lpstr>How to we join customer and phone number?</vt:lpstr>
      <vt:lpstr>Using primary/foreign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Mike Melusky</dc:creator>
  <cp:lastModifiedBy>Mike Melusky</cp:lastModifiedBy>
  <cp:revision>10</cp:revision>
  <dcterms:created xsi:type="dcterms:W3CDTF">2016-11-14T23:32:33Z</dcterms:created>
  <dcterms:modified xsi:type="dcterms:W3CDTF">2018-11-13T15:24:08Z</dcterms:modified>
</cp:coreProperties>
</file>