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4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" name="Google Shape;168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6" name="Google Shape;176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" name="Google Shape;5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5200">
                <a:solidFill>
                  <a:schemeClr val="dk1"/>
                </a:solidFill>
              </a:defRPr>
            </a:lvl2pPr>
            <a:lvl3pPr indent="0"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5200">
                <a:solidFill>
                  <a:schemeClr val="dk1"/>
                </a:solidFill>
              </a:defRPr>
            </a:lvl3pPr>
            <a:lvl4pPr indent="0"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5200">
                <a:solidFill>
                  <a:schemeClr val="dk1"/>
                </a:solidFill>
              </a:defRPr>
            </a:lvl4pPr>
            <a:lvl5pPr indent="0"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5200">
                <a:solidFill>
                  <a:schemeClr val="dk1"/>
                </a:solidFill>
              </a:defRPr>
            </a:lvl5pPr>
            <a:lvl6pPr indent="0"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5200">
                <a:solidFill>
                  <a:schemeClr val="dk1"/>
                </a:solidFill>
              </a:defRPr>
            </a:lvl6pPr>
            <a:lvl7pPr indent="0"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5200">
                <a:solidFill>
                  <a:schemeClr val="dk1"/>
                </a:solidFill>
              </a:defRPr>
            </a:lvl7pPr>
            <a:lvl8pPr indent="0"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5200">
                <a:solidFill>
                  <a:schemeClr val="dk1"/>
                </a:solidFill>
              </a:defRPr>
            </a:lvl8pPr>
            <a:lvl9pPr indent="0"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5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0">
                <a:solidFill>
                  <a:schemeClr val="dk1"/>
                </a:solidFill>
              </a:defRPr>
            </a:lvl2pPr>
            <a:lvl3pPr indent="0"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0">
                <a:solidFill>
                  <a:schemeClr val="dk1"/>
                </a:solidFill>
              </a:defRPr>
            </a:lvl3pPr>
            <a:lvl4pPr indent="0"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0">
                <a:solidFill>
                  <a:schemeClr val="dk1"/>
                </a:solidFill>
              </a:defRPr>
            </a:lvl4pPr>
            <a:lvl5pPr indent="0"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0">
                <a:solidFill>
                  <a:schemeClr val="dk1"/>
                </a:solidFill>
              </a:defRPr>
            </a:lvl5pPr>
            <a:lvl6pPr indent="0"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0">
                <a:solidFill>
                  <a:schemeClr val="dk1"/>
                </a:solidFill>
              </a:defRPr>
            </a:lvl6pPr>
            <a:lvl7pPr indent="0"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0">
                <a:solidFill>
                  <a:schemeClr val="dk1"/>
                </a:solidFill>
              </a:defRPr>
            </a:lvl7pPr>
            <a:lvl8pPr indent="0"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0">
                <a:solidFill>
                  <a:schemeClr val="dk1"/>
                </a:solidFill>
              </a:defRPr>
            </a:lvl8pPr>
            <a:lvl9pPr indent="0"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indent="0"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indent="0"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indent="0"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indent="0"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indent="0"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indent="0"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indent="0"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>
                <a:solidFill>
                  <a:schemeClr val="dk1"/>
                </a:solidFill>
              </a:defRPr>
            </a:lvl2pPr>
            <a:lvl3pPr indent="0"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>
                <a:solidFill>
                  <a:schemeClr val="dk1"/>
                </a:solidFill>
              </a:defRPr>
            </a:lvl3pPr>
            <a:lvl4pPr indent="0"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>
                <a:solidFill>
                  <a:schemeClr val="dk1"/>
                </a:solidFill>
              </a:defRPr>
            </a:lvl4pPr>
            <a:lvl5pPr indent="0"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>
                <a:solidFill>
                  <a:schemeClr val="dk1"/>
                </a:solidFill>
              </a:defRPr>
            </a:lvl5pPr>
            <a:lvl6pPr indent="0"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>
                <a:solidFill>
                  <a:schemeClr val="dk1"/>
                </a:solidFill>
              </a:defRPr>
            </a:lvl6pPr>
            <a:lvl7pPr indent="0"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>
                <a:solidFill>
                  <a:schemeClr val="dk1"/>
                </a:solidFill>
              </a:defRPr>
            </a:lvl7pPr>
            <a:lvl8pPr indent="0"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>
                <a:solidFill>
                  <a:schemeClr val="dk1"/>
                </a:solidFill>
              </a:defRPr>
            </a:lvl8pPr>
            <a:lvl9pPr indent="0"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indent="0"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indent="0"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indent="0"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indent="0"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indent="0"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indent="0"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indent="0"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indent="0"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indent="0"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indent="0"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indent="0"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indent="0"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indent="0"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indent="0"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>
                <a:solidFill>
                  <a:schemeClr val="dk1"/>
                </a:solidFill>
              </a:defRPr>
            </a:lvl2pPr>
            <a:lvl3pPr indent="0"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>
                <a:solidFill>
                  <a:schemeClr val="dk1"/>
                </a:solidFill>
              </a:defRPr>
            </a:lvl3pPr>
            <a:lvl4pPr indent="0"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>
                <a:solidFill>
                  <a:schemeClr val="dk1"/>
                </a:solidFill>
              </a:defRPr>
            </a:lvl4pPr>
            <a:lvl5pPr indent="0"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>
                <a:solidFill>
                  <a:schemeClr val="dk1"/>
                </a:solidFill>
              </a:defRPr>
            </a:lvl5pPr>
            <a:lvl6pPr indent="0"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>
                <a:solidFill>
                  <a:schemeClr val="dk1"/>
                </a:solidFill>
              </a:defRPr>
            </a:lvl6pPr>
            <a:lvl7pPr indent="0"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>
                <a:solidFill>
                  <a:schemeClr val="dk1"/>
                </a:solidFill>
              </a:defRPr>
            </a:lvl7pPr>
            <a:lvl8pPr indent="0"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>
                <a:solidFill>
                  <a:schemeClr val="dk1"/>
                </a:solidFill>
              </a:defRPr>
            </a:lvl8pPr>
            <a:lvl9pPr indent="0"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800">
                <a:solidFill>
                  <a:schemeClr val="dk1"/>
                </a:solidFill>
              </a:defRPr>
            </a:lvl2pPr>
            <a:lvl3pPr indent="0"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800">
                <a:solidFill>
                  <a:schemeClr val="dk1"/>
                </a:solidFill>
              </a:defRPr>
            </a:lvl3pPr>
            <a:lvl4pPr indent="0"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800">
                <a:solidFill>
                  <a:schemeClr val="dk1"/>
                </a:solidFill>
              </a:defRPr>
            </a:lvl4pPr>
            <a:lvl5pPr indent="0"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800">
                <a:solidFill>
                  <a:schemeClr val="dk1"/>
                </a:solidFill>
              </a:defRPr>
            </a:lvl5pPr>
            <a:lvl6pPr indent="0"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800">
                <a:solidFill>
                  <a:schemeClr val="dk1"/>
                </a:solidFill>
              </a:defRPr>
            </a:lvl6pPr>
            <a:lvl7pPr indent="0"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800">
                <a:solidFill>
                  <a:schemeClr val="dk1"/>
                </a:solidFill>
              </a:defRPr>
            </a:lvl7pPr>
            <a:lvl8pPr indent="0"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800">
                <a:solidFill>
                  <a:schemeClr val="dk1"/>
                </a:solidFill>
              </a:defRPr>
            </a:lvl8pPr>
            <a:lvl9pPr indent="0"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200">
                <a:solidFill>
                  <a:schemeClr val="dk1"/>
                </a:solidFill>
              </a:defRPr>
            </a:lvl2pPr>
            <a:lvl3pPr indent="0"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200">
                <a:solidFill>
                  <a:schemeClr val="dk1"/>
                </a:solidFill>
              </a:defRPr>
            </a:lvl3pPr>
            <a:lvl4pPr indent="0"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200">
                <a:solidFill>
                  <a:schemeClr val="dk1"/>
                </a:solidFill>
              </a:defRPr>
            </a:lvl4pPr>
            <a:lvl5pPr indent="0"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200">
                <a:solidFill>
                  <a:schemeClr val="dk1"/>
                </a:solidFill>
              </a:defRPr>
            </a:lvl5pPr>
            <a:lvl6pPr indent="0"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200">
                <a:solidFill>
                  <a:schemeClr val="dk1"/>
                </a:solidFill>
              </a:defRPr>
            </a:lvl6pPr>
            <a:lvl7pPr indent="0"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200">
                <a:solidFill>
                  <a:schemeClr val="dk1"/>
                </a:solidFill>
              </a:defRPr>
            </a:lvl7pPr>
            <a:lvl8pPr indent="0"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200">
                <a:solidFill>
                  <a:schemeClr val="dk1"/>
                </a:solidFill>
              </a:defRPr>
            </a:lvl8pPr>
            <a:lvl9pPr indent="0"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indent="0"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indent="0"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indent="0"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indent="0"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indent="0"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indent="0"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indent="0"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17.png"/><Relationship Id="rId5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Relationship Id="rId4" Type="http://schemas.openxmlformats.org/officeDocument/2006/relationships/image" Target="../media/image6.png"/><Relationship Id="rId5" Type="http://schemas.openxmlformats.org/officeDocument/2006/relationships/image" Target="../media/image13.jpg"/><Relationship Id="rId6" Type="http://schemas.openxmlformats.org/officeDocument/2006/relationships/image" Target="../media/image20.png"/><Relationship Id="rId7" Type="http://schemas.openxmlformats.org/officeDocument/2006/relationships/image" Target="../media/image19.png"/><Relationship Id="rId8" Type="http://schemas.openxmlformats.org/officeDocument/2006/relationships/image" Target="../media/image2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Relationship Id="rId4" Type="http://schemas.openxmlformats.org/officeDocument/2006/relationships/image" Target="../media/image14.png"/><Relationship Id="rId5" Type="http://schemas.openxmlformats.org/officeDocument/2006/relationships/image" Target="../media/image18.png"/><Relationship Id="rId6" Type="http://schemas.openxmlformats.org/officeDocument/2006/relationships/image" Target="../media/image10.jpg"/><Relationship Id="rId7" Type="http://schemas.openxmlformats.org/officeDocument/2006/relationships/image" Target="../media/image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11.png"/><Relationship Id="rId5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0" y="301200"/>
            <a:ext cx="9144000" cy="10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pt-BR" sz="5200" u="none" cap="none" strike="noStrike">
                <a:solidFill>
                  <a:srgbClr val="E06666"/>
                </a:solidFill>
                <a:latin typeface="Arial"/>
                <a:ea typeface="Arial"/>
                <a:cs typeface="Arial"/>
                <a:sym typeface="Arial"/>
              </a:rPr>
              <a:t>Med Machine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655050" y="1532150"/>
            <a:ext cx="4106700" cy="30972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1" i="0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que é?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É um sistema de venda de medicamentos populares para ocasiões em que uma farmácia não esteja acessível; 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3">
            <a:alphaModFix/>
          </a:blip>
          <a:srcRect b="4039" l="0" r="0" t="0"/>
          <a:stretch/>
        </p:blipFill>
        <p:spPr>
          <a:xfrm>
            <a:off x="5068650" y="1532150"/>
            <a:ext cx="3701451" cy="309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pt-BR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Como podemos ganhar </a:t>
            </a:r>
            <a:r>
              <a:rPr b="0" i="0" lang="pt-BR" sz="2800" u="none" cap="none" strike="noStrike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dinheiro</a:t>
            </a:r>
            <a:r>
              <a:rPr b="0" i="0" lang="pt-BR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/>
          </a:p>
        </p:txBody>
      </p:sp>
      <p:sp>
        <p:nvSpPr>
          <p:cNvPr id="131" name="Google Shape;131;p22"/>
          <p:cNvSpPr txBox="1"/>
          <p:nvPr/>
        </p:nvSpPr>
        <p:spPr>
          <a:xfrm>
            <a:off x="452375" y="1290825"/>
            <a:ext cx="3342600" cy="3467400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AutoNum type="arabicPeriod"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Há </a:t>
            </a:r>
            <a:r>
              <a:rPr b="0" i="0" lang="pt-BR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prédios;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AutoNum type="arabicPeriod"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Cada prédio contém </a:t>
            </a:r>
            <a:r>
              <a:rPr b="0" i="0" lang="pt-BR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andares, com </a:t>
            </a:r>
            <a:r>
              <a:rPr b="0" i="0" lang="pt-BR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casas por andar;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AutoNum type="arabicPeriod"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Média de </a:t>
            </a:r>
            <a:r>
              <a:rPr b="0" i="0" lang="pt-BR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3 </a:t>
            </a: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pessoas por casa;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AutoNum type="arabicPeriod"/>
            </a:pPr>
            <a:r>
              <a:rPr b="0" i="0" lang="pt-BR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8 * 8 * 4 * 3 = 768</a:t>
            </a: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pessoas no condomínio. </a:t>
            </a:r>
            <a:b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  <p:sp>
        <p:nvSpPr>
          <p:cNvPr id="132" name="Google Shape;132;p22"/>
          <p:cNvSpPr/>
          <p:nvPr/>
        </p:nvSpPr>
        <p:spPr>
          <a:xfrm rot="1471253">
            <a:off x="5165984" y="1312994"/>
            <a:ext cx="221914" cy="52799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22"/>
          <p:cNvSpPr/>
          <p:nvPr/>
        </p:nvSpPr>
        <p:spPr>
          <a:xfrm rot="1471253">
            <a:off x="4510784" y="2760519"/>
            <a:ext cx="221914" cy="52799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4" name="Google Shape;134;p22"/>
          <p:cNvPicPr preferRelativeResize="0"/>
          <p:nvPr/>
        </p:nvPicPr>
        <p:blipFill rotWithShape="1">
          <a:blip r:embed="rId3">
            <a:alphaModFix/>
          </a:blip>
          <a:srcRect b="20458" l="62061" r="8337" t="11277"/>
          <a:stretch/>
        </p:blipFill>
        <p:spPr>
          <a:xfrm>
            <a:off x="4074350" y="1290800"/>
            <a:ext cx="4574407" cy="3467399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pt-BR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Como podemos ganhar </a:t>
            </a:r>
            <a:r>
              <a:rPr b="0" i="0" lang="pt-BR" sz="2800" u="none" cap="none" strike="noStrike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dinheiro</a:t>
            </a:r>
            <a:r>
              <a:rPr b="0" i="0" lang="pt-BR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 (cont.)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pt-BR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40" name="Google Shape;140;p23"/>
          <p:cNvSpPr txBox="1"/>
          <p:nvPr>
            <p:ph idx="1" type="body"/>
          </p:nvPr>
        </p:nvSpPr>
        <p:spPr>
          <a:xfrm>
            <a:off x="445425" y="1309950"/>
            <a:ext cx="5401200" cy="34944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pt-BR">
                <a:solidFill>
                  <a:schemeClr val="dk1"/>
                </a:solidFill>
              </a:rPr>
              <a:t>= </a:t>
            </a:r>
            <a:r>
              <a:rPr lang="pt-BR">
                <a:solidFill>
                  <a:srgbClr val="6AA84F"/>
                </a:solidFill>
              </a:rPr>
              <a:t>768 </a:t>
            </a:r>
            <a:r>
              <a:rPr lang="pt-BR">
                <a:solidFill>
                  <a:schemeClr val="dk1"/>
                </a:solidFill>
              </a:rPr>
              <a:t>pessoas - </a:t>
            </a:r>
            <a:r>
              <a:rPr lang="pt-BR">
                <a:solidFill>
                  <a:srgbClr val="FF0000"/>
                </a:solidFill>
              </a:rPr>
              <a:t>75%</a:t>
            </a:r>
            <a:r>
              <a:rPr lang="pt-BR">
                <a:solidFill>
                  <a:schemeClr val="dk1"/>
                </a:solidFill>
              </a:rPr>
              <a:t> das pessoas</a:t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pt-BR">
                <a:solidFill>
                  <a:schemeClr val="dk1"/>
                </a:solidFill>
              </a:rPr>
              <a:t>= </a:t>
            </a:r>
            <a:r>
              <a:rPr lang="pt-BR">
                <a:solidFill>
                  <a:srgbClr val="6AA84F"/>
                </a:solidFill>
              </a:rPr>
              <a:t>192 </a:t>
            </a:r>
            <a:r>
              <a:rPr lang="pt-BR">
                <a:solidFill>
                  <a:schemeClr val="dk1"/>
                </a:solidFill>
              </a:rPr>
              <a:t>(pessoas) * </a:t>
            </a:r>
            <a:r>
              <a:rPr lang="pt-BR">
                <a:solidFill>
                  <a:srgbClr val="6AA84F"/>
                </a:solidFill>
              </a:rPr>
              <a:t>4 </a:t>
            </a:r>
            <a:r>
              <a:rPr lang="pt-BR">
                <a:solidFill>
                  <a:schemeClr val="dk1"/>
                </a:solidFill>
              </a:rPr>
              <a:t>(média de uso mensal)</a:t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pt-BR">
                <a:solidFill>
                  <a:schemeClr val="dk1"/>
                </a:solidFill>
              </a:rPr>
              <a:t>= </a:t>
            </a:r>
            <a:r>
              <a:rPr lang="pt-BR">
                <a:solidFill>
                  <a:srgbClr val="6AA84F"/>
                </a:solidFill>
              </a:rPr>
              <a:t>768 </a:t>
            </a:r>
            <a:r>
              <a:rPr lang="pt-BR">
                <a:solidFill>
                  <a:schemeClr val="dk1"/>
                </a:solidFill>
              </a:rPr>
              <a:t>(mensal) * R$</a:t>
            </a:r>
            <a:r>
              <a:rPr lang="pt-BR">
                <a:solidFill>
                  <a:srgbClr val="6AA84F"/>
                </a:solidFill>
              </a:rPr>
              <a:t>11,00</a:t>
            </a:r>
            <a:r>
              <a:rPr lang="pt-BR">
                <a:solidFill>
                  <a:schemeClr val="dk1"/>
                </a:solidFill>
              </a:rPr>
              <a:t> (média) </a:t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pt-BR">
                <a:solidFill>
                  <a:schemeClr val="dk1"/>
                </a:solidFill>
              </a:rPr>
              <a:t>= R$</a:t>
            </a:r>
            <a:r>
              <a:rPr lang="pt-BR">
                <a:solidFill>
                  <a:srgbClr val="6AA84F"/>
                </a:solidFill>
              </a:rPr>
              <a:t>8.448</a:t>
            </a:r>
            <a:r>
              <a:rPr lang="pt-BR">
                <a:solidFill>
                  <a:schemeClr val="dk1"/>
                </a:solidFill>
              </a:rPr>
              <a:t> - </a:t>
            </a:r>
            <a:r>
              <a:rPr lang="pt-BR">
                <a:solidFill>
                  <a:srgbClr val="FF0000"/>
                </a:solidFill>
              </a:rPr>
              <a:t>80%</a:t>
            </a:r>
            <a:r>
              <a:rPr lang="pt-BR">
                <a:solidFill>
                  <a:schemeClr val="dk1"/>
                </a:solidFill>
              </a:rPr>
              <a:t> (margem de lucro) </a:t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pt-BR">
                <a:solidFill>
                  <a:schemeClr val="dk1"/>
                </a:solidFill>
              </a:rPr>
              <a:t>= R$</a:t>
            </a:r>
            <a:r>
              <a:rPr lang="pt-BR">
                <a:solidFill>
                  <a:srgbClr val="6AA84F"/>
                </a:solidFill>
              </a:rPr>
              <a:t>1.689</a:t>
            </a:r>
            <a:r>
              <a:rPr lang="pt-BR">
                <a:solidFill>
                  <a:schemeClr val="dk1"/>
                </a:solidFill>
              </a:rPr>
              <a:t> (lucro/máquina) + R$</a:t>
            </a:r>
            <a:r>
              <a:rPr lang="pt-BR">
                <a:solidFill>
                  <a:srgbClr val="6AA84F"/>
                </a:solidFill>
              </a:rPr>
              <a:t>1000 </a:t>
            </a:r>
            <a:r>
              <a:rPr lang="pt-BR">
                <a:solidFill>
                  <a:schemeClr val="dk1"/>
                </a:solidFill>
              </a:rPr>
              <a:t>(propaganda);</a:t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pt-BR">
                <a:solidFill>
                  <a:schemeClr val="dk1"/>
                </a:solidFill>
              </a:rPr>
              <a:t>=R$</a:t>
            </a:r>
            <a:r>
              <a:rPr lang="pt-BR">
                <a:solidFill>
                  <a:srgbClr val="6AA84F"/>
                </a:solidFill>
              </a:rPr>
              <a:t>2.689 </a:t>
            </a:r>
            <a:r>
              <a:rPr lang="pt-BR">
                <a:solidFill>
                  <a:schemeClr val="dk1"/>
                </a:solidFill>
              </a:rPr>
              <a:t>(lucro gerado/máquina);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41" name="Google Shape;141;p23"/>
          <p:cNvSpPr txBox="1"/>
          <p:nvPr/>
        </p:nvSpPr>
        <p:spPr>
          <a:xfrm>
            <a:off x="6357050" y="4032450"/>
            <a:ext cx="2672700" cy="8613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*FARMÁCIAS</a:t>
            </a: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30% (</a:t>
            </a:r>
            <a:r>
              <a:rPr b="0" i="0" lang="pt-BR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 margem de lucro de medicamentos )</a:t>
            </a:r>
            <a:endParaRPr/>
          </a:p>
        </p:txBody>
      </p:sp>
      <p:pic>
        <p:nvPicPr>
          <p:cNvPr id="142" name="Google Shape;142;p23"/>
          <p:cNvPicPr preferRelativeResize="0"/>
          <p:nvPr/>
        </p:nvPicPr>
        <p:blipFill rotWithShape="1">
          <a:blip r:embed="rId3">
            <a:alphaModFix/>
          </a:blip>
          <a:srcRect b="0" l="16117" r="16190" t="0"/>
          <a:stretch/>
        </p:blipFill>
        <p:spPr>
          <a:xfrm>
            <a:off x="6920308" y="1145837"/>
            <a:ext cx="1546215" cy="2758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5400000">
            <a:off x="6092768" y="2059475"/>
            <a:ext cx="2061338" cy="742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62275" y="2968987"/>
            <a:ext cx="676474" cy="676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4"/>
          <p:cNvSpPr txBox="1"/>
          <p:nvPr>
            <p:ph idx="1" type="body"/>
          </p:nvPr>
        </p:nvSpPr>
        <p:spPr>
          <a:xfrm>
            <a:off x="2460300" y="1147800"/>
            <a:ext cx="4223400" cy="25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pt-BR" sz="15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FIM</a:t>
            </a:r>
            <a:endParaRPr/>
          </a:p>
        </p:txBody>
      </p:sp>
      <p:pic>
        <p:nvPicPr>
          <p:cNvPr id="150" name="Google Shape;150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58950" y="232025"/>
            <a:ext cx="2590823" cy="254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01776" y="232025"/>
            <a:ext cx="2590823" cy="2544075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5"/>
          <p:cNvSpPr txBox="1"/>
          <p:nvPr>
            <p:ph type="title"/>
          </p:nvPr>
        </p:nvSpPr>
        <p:spPr>
          <a:xfrm>
            <a:off x="446425" y="339275"/>
            <a:ext cx="3791400" cy="12375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pt-BR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“Alternativo” meio de compra no aplicativo</a:t>
            </a:r>
            <a:endParaRPr/>
          </a:p>
        </p:txBody>
      </p:sp>
      <p:pic>
        <p:nvPicPr>
          <p:cNvPr id="158" name="Google Shape;158;p25"/>
          <p:cNvPicPr preferRelativeResize="0"/>
          <p:nvPr/>
        </p:nvPicPr>
        <p:blipFill rotWithShape="1">
          <a:blip r:embed="rId5">
            <a:alphaModFix/>
          </a:blip>
          <a:srcRect b="0" l="0" r="13740" t="0"/>
          <a:stretch/>
        </p:blipFill>
        <p:spPr>
          <a:xfrm>
            <a:off x="485075" y="1799200"/>
            <a:ext cx="3673876" cy="27471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59" name="Google Shape;159;p25"/>
          <p:cNvSpPr/>
          <p:nvPr/>
        </p:nvSpPr>
        <p:spPr>
          <a:xfrm>
            <a:off x="6320726" y="1090794"/>
            <a:ext cx="825899" cy="361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0" name="Google Shape;160;p25"/>
          <p:cNvPicPr preferRelativeResize="0"/>
          <p:nvPr/>
        </p:nvPicPr>
        <p:blipFill rotWithShape="1">
          <a:blip r:embed="rId6">
            <a:alphaModFix/>
          </a:blip>
          <a:srcRect b="0" l="29845" r="27706" t="0"/>
          <a:stretch/>
        </p:blipFill>
        <p:spPr>
          <a:xfrm>
            <a:off x="812949" y="3112625"/>
            <a:ext cx="1000575" cy="1237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5"/>
          <p:cNvPicPr preferRelativeResize="0"/>
          <p:nvPr/>
        </p:nvPicPr>
        <p:blipFill rotWithShape="1">
          <a:blip r:embed="rId6">
            <a:alphaModFix/>
          </a:blip>
          <a:srcRect b="0" l="29845" r="27706" t="0"/>
          <a:stretch/>
        </p:blipFill>
        <p:spPr>
          <a:xfrm>
            <a:off x="1575074" y="3112625"/>
            <a:ext cx="1000575" cy="1237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302526" y="2785850"/>
            <a:ext cx="2062600" cy="206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287664" y="2398850"/>
            <a:ext cx="1904999" cy="1904999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5"/>
          <p:cNvSpPr/>
          <p:nvPr/>
        </p:nvSpPr>
        <p:spPr>
          <a:xfrm>
            <a:off x="4334651" y="3477819"/>
            <a:ext cx="825900" cy="361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5" name="Google Shape;165;p25"/>
          <p:cNvCxnSpPr/>
          <p:nvPr/>
        </p:nvCxnSpPr>
        <p:spPr>
          <a:xfrm flipH="1" rot="10800000">
            <a:off x="4999025" y="4729175"/>
            <a:ext cx="2610300" cy="48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6"/>
          <p:cNvSpPr txBox="1"/>
          <p:nvPr>
            <p:ph type="title"/>
          </p:nvPr>
        </p:nvSpPr>
        <p:spPr>
          <a:xfrm>
            <a:off x="388750" y="473925"/>
            <a:ext cx="2664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pt-BR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Curiosidades I</a:t>
            </a:r>
            <a:endParaRPr/>
          </a:p>
        </p:txBody>
      </p:sp>
      <p:sp>
        <p:nvSpPr>
          <p:cNvPr id="171" name="Google Shape;171;p26"/>
          <p:cNvSpPr txBox="1"/>
          <p:nvPr/>
        </p:nvSpPr>
        <p:spPr>
          <a:xfrm>
            <a:off x="5551675" y="3920250"/>
            <a:ext cx="2774100" cy="9537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pt-B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“*OUTDOOR</a:t>
            </a:r>
            <a:r>
              <a:rPr b="0" i="0" lang="pt-B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pt-B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outdoor comum - 1610,00;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pt-B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outdoor lonado  - 2093,00.</a:t>
            </a:r>
            <a:r>
              <a:rPr b="1" i="0" lang="pt-B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  <p:sp>
        <p:nvSpPr>
          <p:cNvPr id="172" name="Google Shape;172;p26"/>
          <p:cNvSpPr txBox="1"/>
          <p:nvPr>
            <p:ph idx="1" type="body"/>
          </p:nvPr>
        </p:nvSpPr>
        <p:spPr>
          <a:xfrm>
            <a:off x="311700" y="1511700"/>
            <a:ext cx="4057500" cy="30573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1" i="0" lang="pt-BR" sz="1800" u="none" cap="none" strike="noStrike">
                <a:solidFill>
                  <a:srgbClr val="FF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Quiosque Shopping:</a:t>
            </a:r>
            <a:endParaRPr/>
          </a:p>
          <a:p>
            <a:pPr indent="-330200" lvl="0" marL="457200" marR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rgbClr val="333333"/>
              </a:buClr>
              <a:buFont typeface="Arial"/>
              <a:buNone/>
            </a:pPr>
            <a:r>
              <a:rPr b="1" i="0" lang="pt-BR" sz="1600" u="none" cap="none" strike="noStrike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Aluguel:</a:t>
            </a:r>
            <a:r>
              <a:rPr b="0" i="0" lang="pt-BR" sz="1600" u="none" cap="none" strike="noStrike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R$ 8.000/mês (aproximadamente);</a:t>
            </a:r>
            <a:endParaRPr/>
          </a:p>
          <a:p>
            <a:pPr indent="-330200" lvl="0" marL="457200" marR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rgbClr val="333333"/>
              </a:buClr>
              <a:buFont typeface="Arial"/>
              <a:buNone/>
            </a:pPr>
            <a:r>
              <a:rPr b="1" i="0" lang="pt-BR" sz="1600" u="none" cap="none" strike="noStrike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Funcionários</a:t>
            </a:r>
            <a:r>
              <a:rPr b="0" i="0" lang="pt-BR" sz="1600" u="none" cap="none" strike="noStrike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 R$ 1874/mês;</a:t>
            </a:r>
            <a:endParaRPr/>
          </a:p>
          <a:p>
            <a:pPr indent="-330200" lvl="0" marL="457200" marR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rgbClr val="333333"/>
              </a:buClr>
              <a:buFont typeface="Arial"/>
              <a:buNone/>
            </a:pPr>
            <a:r>
              <a:rPr b="1" i="0" lang="pt-BR" sz="16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SEOF</a:t>
            </a:r>
            <a:r>
              <a:rPr b="0" i="0" lang="pt-BR" sz="1600" u="none" cap="none" strike="noStrike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 R$650/mês;</a:t>
            </a:r>
            <a:endParaRPr/>
          </a:p>
          <a:p>
            <a:pPr indent="-330200" lvl="0" marL="457200" marR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rgbClr val="333333"/>
              </a:buClr>
              <a:buFont typeface="Arial"/>
              <a:buNone/>
            </a:pPr>
            <a:r>
              <a:rPr b="1" i="0" lang="pt-BR" sz="1600" u="none" cap="none" strike="noStrike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Mensalidade </a:t>
            </a:r>
            <a:r>
              <a:rPr b="0" i="0" lang="pt-BR" sz="1600" u="none" cap="none" strike="noStrike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= Aproximadamente R$10.524 + 150 (gasolina) = 10.674;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26"/>
          <p:cNvSpPr txBox="1"/>
          <p:nvPr>
            <p:ph idx="1" type="body"/>
          </p:nvPr>
        </p:nvSpPr>
        <p:spPr>
          <a:xfrm>
            <a:off x="4909975" y="171150"/>
            <a:ext cx="4057500" cy="35178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pt-BR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Capital Inicial:</a:t>
            </a:r>
            <a:endParaRPr/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pt-BR" sz="16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Vending Machine</a:t>
            </a:r>
            <a:r>
              <a:rPr b="1" i="0" lang="pt-B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0" i="0" lang="pt-B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R$8.000</a:t>
            </a:r>
            <a:r>
              <a:rPr b="1" i="0" lang="pt-B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 - </a:t>
            </a:r>
            <a:r>
              <a:rPr b="0" i="0" lang="pt-B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R$40.000</a:t>
            </a:r>
            <a:r>
              <a:rPr b="1" i="0" lang="pt-B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pt-BR" sz="16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Aplicativo</a:t>
            </a:r>
            <a:r>
              <a:rPr b="1" i="0" lang="pt-B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b="0" i="0" lang="pt-B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R$3.500</a:t>
            </a:r>
            <a:endParaRPr/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pt-BR" sz="16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Propaganda Regional:	</a:t>
            </a:r>
            <a:r>
              <a:rPr b="0" i="0" lang="pt-B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R$1.800 - R$6.000;</a:t>
            </a:r>
            <a:endParaRPr/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pt-BR" sz="16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Aluguel Deposito</a:t>
            </a:r>
            <a:r>
              <a:rPr b="0" i="0" lang="pt-B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R$550;</a:t>
            </a:r>
            <a:endParaRPr/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pt-BR" sz="16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Total</a:t>
            </a:r>
            <a:r>
              <a:rPr b="1" i="0" lang="pt-B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0" i="0" lang="pt-B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R$50.000 - R$69.550</a:t>
            </a:r>
            <a:endParaRPr/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pt-BR" sz="16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Gasolina</a:t>
            </a:r>
            <a:r>
              <a:rPr b="1" i="0" lang="pt-B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0" i="0" lang="pt-B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R$250 (Mês)</a:t>
            </a:r>
            <a:r>
              <a:rPr b="1" i="0" lang="pt-B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pt-BR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Curiosidades II</a:t>
            </a:r>
            <a:endParaRPr/>
          </a:p>
        </p:txBody>
      </p:sp>
      <p:sp>
        <p:nvSpPr>
          <p:cNvPr id="179" name="Google Shape;179;p27"/>
          <p:cNvSpPr txBox="1"/>
          <p:nvPr>
            <p:ph idx="1" type="body"/>
          </p:nvPr>
        </p:nvSpPr>
        <p:spPr>
          <a:xfrm>
            <a:off x="311700" y="1152475"/>
            <a:ext cx="3834600" cy="26427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pt-BR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Residência (Inicial):</a:t>
            </a:r>
            <a:endParaRPr/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Arial"/>
              <a:buChar char="●"/>
            </a:pPr>
            <a:r>
              <a:rPr b="1" i="0" lang="pt-BR" sz="16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Contratação do serviço:</a:t>
            </a:r>
            <a:r>
              <a:rPr b="0" i="0" lang="pt-BR" sz="16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“</a:t>
            </a:r>
            <a:r>
              <a:rPr b="1" i="0" lang="pt-BR" sz="16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ZERO</a:t>
            </a:r>
            <a:r>
              <a:rPr b="0" i="0" lang="pt-BR" sz="16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”;</a:t>
            </a:r>
            <a:endParaRPr/>
          </a:p>
          <a:p>
            <a:pPr indent="-33020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Arial"/>
              <a:buChar char="●"/>
            </a:pPr>
            <a:r>
              <a:rPr b="1" i="0" lang="pt-BR" sz="16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Funcionário(s):</a:t>
            </a:r>
            <a:r>
              <a:rPr b="0" i="0" lang="pt-BR" sz="16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R$ 937/mês;</a:t>
            </a:r>
            <a:endParaRPr/>
          </a:p>
          <a:p>
            <a:pPr indent="-33020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Arial"/>
              <a:buChar char="●"/>
            </a:pPr>
            <a:r>
              <a:rPr b="1" i="0" lang="pt-BR" sz="16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SEOF</a:t>
            </a:r>
            <a:r>
              <a:rPr b="0" i="0" lang="pt-BR" sz="16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: R$ 650/mês;</a:t>
            </a:r>
            <a:endParaRPr/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Arial"/>
              <a:buChar char="●"/>
            </a:pPr>
            <a:r>
              <a:rPr b="1" i="0" lang="pt-BR" sz="16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Gasolina</a:t>
            </a:r>
            <a:r>
              <a:rPr b="1" i="0" lang="pt-B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0" i="0" lang="pt-B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R$250/mês</a:t>
            </a:r>
            <a:r>
              <a:rPr b="1" i="0" lang="pt-B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indent="-33020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Arial"/>
              <a:buChar char="●"/>
            </a:pPr>
            <a:r>
              <a:rPr b="1" i="0" lang="pt-BR" sz="16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Custo Total: </a:t>
            </a:r>
            <a:r>
              <a:rPr b="0" i="0" lang="pt-BR" sz="16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R$ 2524/mês;</a:t>
            </a:r>
            <a:endParaRPr/>
          </a:p>
        </p:txBody>
      </p:sp>
      <p:pic>
        <p:nvPicPr>
          <p:cNvPr id="180" name="Google Shape;180;p27"/>
          <p:cNvPicPr preferRelativeResize="0"/>
          <p:nvPr/>
        </p:nvPicPr>
        <p:blipFill rotWithShape="1">
          <a:blip r:embed="rId3">
            <a:alphaModFix/>
          </a:blip>
          <a:srcRect b="22430" l="61656" r="16654" t="13699"/>
          <a:stretch/>
        </p:blipFill>
        <p:spPr>
          <a:xfrm>
            <a:off x="4694449" y="1155849"/>
            <a:ext cx="3834646" cy="37116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81" name="Google Shape;181;p27"/>
          <p:cNvSpPr txBox="1"/>
          <p:nvPr/>
        </p:nvSpPr>
        <p:spPr>
          <a:xfrm>
            <a:off x="311700" y="4026175"/>
            <a:ext cx="3834600" cy="8412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b="1" i="0" lang="pt-B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Salário Mínimo</a:t>
            </a:r>
            <a:r>
              <a:rPr b="0" i="0" lang="pt-B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R$  937,00;</a:t>
            </a:r>
            <a:endParaRPr/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b="1" i="0" lang="pt-B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Perdas</a:t>
            </a:r>
            <a:r>
              <a:rPr b="0" i="0" lang="pt-B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-5% do lucro gerado;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 rotWithShape="1">
          <a:blip r:embed="rId3">
            <a:alphaModFix/>
          </a:blip>
          <a:srcRect b="0" l="26099" r="15860" t="0"/>
          <a:stretch/>
        </p:blipFill>
        <p:spPr>
          <a:xfrm>
            <a:off x="8053530" y="3570175"/>
            <a:ext cx="677906" cy="1208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16225" y="3570174"/>
            <a:ext cx="1167975" cy="1208825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/>
        </p:nvSpPr>
        <p:spPr>
          <a:xfrm>
            <a:off x="311700" y="499000"/>
            <a:ext cx="8126700" cy="7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pt-BR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Por que usar </a:t>
            </a:r>
            <a:r>
              <a:rPr b="0" i="0" lang="pt-BR" sz="3000" u="none" cap="none" strike="noStrike">
                <a:solidFill>
                  <a:srgbClr val="E06666"/>
                </a:solidFill>
                <a:latin typeface="Arial"/>
                <a:ea typeface="Arial"/>
                <a:cs typeface="Arial"/>
                <a:sym typeface="Arial"/>
              </a:rPr>
              <a:t>Med Machine</a:t>
            </a:r>
            <a:r>
              <a:rPr b="0" i="0" lang="pt-BR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 rotWithShape="1">
          <a:blip r:embed="rId5">
            <a:alphaModFix/>
          </a:blip>
          <a:srcRect b="6916" l="12165" r="16690" t="0"/>
          <a:stretch/>
        </p:blipFill>
        <p:spPr>
          <a:xfrm>
            <a:off x="5552699" y="1573450"/>
            <a:ext cx="2370675" cy="321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888125" y="2286074"/>
            <a:ext cx="945399" cy="945399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/>
        </p:nvSpPr>
        <p:spPr>
          <a:xfrm>
            <a:off x="433450" y="1474600"/>
            <a:ext cx="4106700" cy="3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Medicamentos populares ao seu lado;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Conforto de estar na sua residência;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Preços mais baratos do que as farmácias convencionais;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Segurança na hora da compra;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Aplicativo integrado.</a:t>
            </a:r>
            <a:endParaRPr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 todos os públicos.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Resultado de imagem para red cross icon" id="67" name="Google Shape;67;p1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963827" y="3097399"/>
            <a:ext cx="472775" cy="47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27425" y="479800"/>
            <a:ext cx="8941800" cy="7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pt-BR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Por que teremos o </a:t>
            </a:r>
            <a:r>
              <a:rPr b="0" i="0" lang="pt-BR" sz="3000" u="none" cap="none" strike="noStrike">
                <a:solidFill>
                  <a:srgbClr val="E06666"/>
                </a:solidFill>
                <a:latin typeface="Arial"/>
                <a:ea typeface="Arial"/>
                <a:cs typeface="Arial"/>
                <a:sym typeface="Arial"/>
              </a:rPr>
              <a:t>aplicativo</a:t>
            </a:r>
            <a:r>
              <a:rPr b="0" i="0" lang="pt-BR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 rotWithShape="1">
          <a:blip r:embed="rId3">
            <a:alphaModFix/>
          </a:blip>
          <a:srcRect b="0" l="16967" r="11979" t="0"/>
          <a:stretch/>
        </p:blipFill>
        <p:spPr>
          <a:xfrm>
            <a:off x="5065875" y="1219425"/>
            <a:ext cx="3640674" cy="3649799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468575" y="1437225"/>
            <a:ext cx="4048800" cy="32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Informar o cliente sobre o estoque no seu condomínio;</a:t>
            </a:r>
            <a:endParaRPr/>
          </a:p>
          <a:p>
            <a:pPr indent="-2286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Clientes podem reportar se há falta de algum medicamento ou falha na máquina;</a:t>
            </a:r>
            <a:endParaRPr/>
          </a:p>
          <a:p>
            <a:pPr indent="-2286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Informar aos clientes acerca de reposições e/ou novos produtos;</a:t>
            </a:r>
            <a:endParaRPr/>
          </a:p>
          <a:p>
            <a:pPr indent="-2286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Coleta de dados(Sexo e Idade) para implementação de futuras melhorias.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65250"/>
            <a:ext cx="3843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pt-BR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Análise SWOT</a:t>
            </a:r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322225"/>
            <a:ext cx="4260300" cy="16647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Strength:</a:t>
            </a:r>
            <a:r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2286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Facilidade de compra; </a:t>
            </a:r>
            <a:endParaRPr/>
          </a:p>
          <a:p>
            <a:pPr indent="-2286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acessibilidade na hora de comprar seu medicamento;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3111150"/>
            <a:ext cx="4260300" cy="19125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Opportunity:</a:t>
            </a:r>
            <a:r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2286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Não existe esse produto no mercado de “Fortaleza”;</a:t>
            </a:r>
            <a:endParaRPr/>
          </a:p>
          <a:p>
            <a:pPr indent="-2286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Proposta inovadora para o mercado de “Fortaleza”;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4744000" y="263475"/>
            <a:ext cx="4260300" cy="16647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Weakness: </a:t>
            </a:r>
            <a:endParaRPr/>
          </a:p>
          <a:p>
            <a:pPr indent="-2286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variedade dos produtos são limitadas;</a:t>
            </a:r>
            <a:endParaRPr/>
          </a:p>
          <a:p>
            <a:pPr indent="-2286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Poderá ter escassez de produto;</a:t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4744000" y="2073900"/>
            <a:ext cx="4260300" cy="2949600"/>
          </a:xfrm>
          <a:prstGeom prst="rect">
            <a:avLst/>
          </a:prstGeom>
          <a:solidFill>
            <a:srgbClr val="E0666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Threads: </a:t>
            </a:r>
            <a:endParaRPr/>
          </a:p>
          <a:p>
            <a:pPr indent="-2286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Concorrentes deverão ter alguns produtos que não teremos;</a:t>
            </a:r>
            <a:endParaRPr/>
          </a:p>
          <a:p>
            <a:pPr indent="-2286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Aceitação do público;</a:t>
            </a:r>
            <a:endParaRPr/>
          </a:p>
          <a:p>
            <a:pPr indent="-2286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Preço/Aprimoramento das máquinas;</a:t>
            </a:r>
            <a:endParaRPr/>
          </a:p>
          <a:p>
            <a:pPr indent="-2286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Vandalismo;</a:t>
            </a:r>
            <a:endParaRPr/>
          </a:p>
          <a:p>
            <a:pPr indent="-2286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“A REGULAMENTAÇÃO”;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30125" y="408250"/>
            <a:ext cx="4707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pt-BR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Plano de Marketing - 4 P’s</a:t>
            </a:r>
            <a:endParaRPr/>
          </a:p>
        </p:txBody>
      </p:sp>
      <p:sp>
        <p:nvSpPr>
          <p:cNvPr id="89" name="Google Shape;89;p17"/>
          <p:cNvSpPr txBox="1"/>
          <p:nvPr/>
        </p:nvSpPr>
        <p:spPr>
          <a:xfrm>
            <a:off x="389250" y="1368650"/>
            <a:ext cx="3819900" cy="1700400"/>
          </a:xfrm>
          <a:prstGeom prst="rect">
            <a:avLst/>
          </a:prstGeom>
          <a:solidFill>
            <a:srgbClr val="E0666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Produto: </a:t>
            </a:r>
            <a:endParaRPr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Próximo ao cliente; </a:t>
            </a:r>
            <a:endParaRPr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Variedades de produtos ocasionais e comuns;</a:t>
            </a:r>
            <a:endParaRPr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Praticidade (APK).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7"/>
          <p:cNvSpPr txBox="1"/>
          <p:nvPr/>
        </p:nvSpPr>
        <p:spPr>
          <a:xfrm>
            <a:off x="389250" y="3255625"/>
            <a:ext cx="3819900" cy="1620000"/>
          </a:xfrm>
          <a:prstGeom prst="rect">
            <a:avLst/>
          </a:prstGeom>
          <a:solidFill>
            <a:srgbClr val="C27BA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Praça:</a:t>
            </a:r>
            <a:endParaRPr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Residências fechadas.</a:t>
            </a:r>
            <a:endParaRPr/>
          </a:p>
        </p:txBody>
      </p:sp>
      <p:sp>
        <p:nvSpPr>
          <p:cNvPr id="91" name="Google Shape;91;p17"/>
          <p:cNvSpPr txBox="1"/>
          <p:nvPr/>
        </p:nvSpPr>
        <p:spPr>
          <a:xfrm>
            <a:off x="5325600" y="492925"/>
            <a:ext cx="3506700" cy="23373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Preço: </a:t>
            </a:r>
            <a:endParaRPr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Preços mais acessíveis, pela a ausência de um local físico;</a:t>
            </a:r>
            <a:endParaRPr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Aluguel baixo; </a:t>
            </a:r>
            <a:endParaRPr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Pagamento no aplicativo, dinheiro e cartão;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7"/>
          <p:cNvSpPr txBox="1"/>
          <p:nvPr/>
        </p:nvSpPr>
        <p:spPr>
          <a:xfrm>
            <a:off x="5325600" y="2945800"/>
            <a:ext cx="3506700" cy="18237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Promoção:</a:t>
            </a:r>
            <a:endParaRPr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Site e TV aberta;</a:t>
            </a:r>
            <a:endParaRPr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Propagação do aplicativo;</a:t>
            </a:r>
            <a:endParaRPr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Facilidade na hora da compra;</a:t>
            </a:r>
            <a:endParaRPr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Redes Sociais.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00" y="4848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pt-BR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Concorrentes - Pague Menos (1981)</a:t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311700" y="1275275"/>
            <a:ext cx="4067100" cy="37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b="0" i="0" lang="pt-B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Tylenol 500mg/20cp - 17,25</a:t>
            </a:r>
            <a:endParaRPr/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b="0" i="0" lang="pt-B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Paracetamol 750mg/20cp - 13,65</a:t>
            </a:r>
            <a:endParaRPr/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b="0" i="0" lang="pt-B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Buscopan Composto 20cp  - 14,00</a:t>
            </a:r>
            <a:endParaRPr/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b="0" i="0" lang="pt-B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Bicarbonato de Sódio - 4,40</a:t>
            </a:r>
            <a:endParaRPr/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b="0" i="0" lang="pt-B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Epocler com 6 Flaconetes  - 14,60</a:t>
            </a:r>
            <a:endParaRPr/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b="0" i="0" lang="pt-B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Floratil 200mg/2eve- 14,20</a:t>
            </a:r>
            <a:endParaRPr/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b="0" i="0" lang="pt-B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Ranitidina 150mg 10cp - 15,00</a:t>
            </a:r>
            <a:endParaRPr/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b="0" i="0" lang="pt-B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Pantoprazol 40mg 42cp- 164,90</a:t>
            </a:r>
            <a:endParaRPr/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b="0" i="0" lang="pt-B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Dorflex 36cp  - 16,20 </a:t>
            </a:r>
            <a:endParaRPr/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b="0" i="0" lang="pt-B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Neosoro 30ml- 8,45</a:t>
            </a:r>
            <a:endParaRPr/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b="0" i="0" lang="pt-B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Salomnpas 4un - 3,45</a:t>
            </a:r>
            <a:endParaRPr/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b="0" i="0" lang="pt-B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Ciclo 21 (Anticoncepcional) 21cp- 7,25</a:t>
            </a:r>
            <a:endParaRPr/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b="0" i="0" lang="pt-B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Microvlar (Anticoncepcional) 21cp - 7,60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4536725" y="1275275"/>
            <a:ext cx="4295700" cy="37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14.	Dipirona 10cp 1gr- 14,75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15.	Hipoglós 90G - 26,50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16.	Vitamina C 10cp  - 10,00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17.	Protetor Solar Nivea FPS15 125ML - 26,00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18.	Rexona invisible man 90G - 15,00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19.	Camisinha 3un - 4,30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20.	Absorvente 1un - 0,60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21.	OB 1un - 1,00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31800" y="5214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pt-BR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Concorrentes - Ultrafarma(2000)</a:t>
            </a:r>
            <a:endParaRPr/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292425" y="1262650"/>
            <a:ext cx="4067100" cy="36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b="0" i="0" lang="pt-B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Tylenol 500mg/20cp - 20,26</a:t>
            </a:r>
            <a:endParaRPr/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b="0" i="0" lang="pt-B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Paracetamol 750mg/20cp - 25,25</a:t>
            </a:r>
            <a:endParaRPr/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b="0" i="0" lang="pt-B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Buscopan Composto 20cp  - 14,06</a:t>
            </a:r>
            <a:endParaRPr/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b="0" i="0" lang="pt-B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Bicarbonato de Sódio - 4,55</a:t>
            </a:r>
            <a:endParaRPr/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b="0" i="0" lang="pt-B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Epocler com 6 Flaconetes  - 14,56</a:t>
            </a:r>
            <a:endParaRPr/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b="0" i="0" lang="pt-B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Floratil 200mg/4eve- 28,45</a:t>
            </a:r>
            <a:endParaRPr/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b="0" i="0" lang="pt-B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Ranitidina 150mg 20cp - 13,03</a:t>
            </a:r>
            <a:endParaRPr/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b="0" i="0" lang="pt-B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Pantoprazol 40mg 42cp- 153,66</a:t>
            </a:r>
            <a:endParaRPr/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b="0" i="0" lang="pt-B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Dorflex 36cp  - 18,08</a:t>
            </a:r>
            <a:endParaRPr/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b="0" i="0" lang="pt-B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Neosoro 30ml- 8,41</a:t>
            </a:r>
            <a:endParaRPr/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b="0" i="0" lang="pt-B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Salomnpas 4un - 3,05</a:t>
            </a:r>
            <a:endParaRPr/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b="0" i="0" lang="pt-B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Ciclo 21 (Anticoncepcional) 21cp- 7,22</a:t>
            </a:r>
            <a:endParaRPr/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b="0" i="0" lang="pt-B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Microvlar (Anticoncepcional) 21cp - 7,64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4517425" y="1281075"/>
            <a:ext cx="4182600" cy="36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14.	Dipirona 10cp 1gr- 14,75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15.	Hipoglós 90G - 26,50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16.	Vitamina C 10cp  - 10,00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17.	Protetor Solar Nivea FPS15 125ML - 22,53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18.	Rexona invisible man 90G - 13,68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19.	Camisinha 3un - 5,15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20.	Absorvente 1un - 0,39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21.	OB 1un - 0,90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311700" y="521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pt-BR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Plano Financeiro - Capital Inicial</a:t>
            </a:r>
            <a:endParaRPr/>
          </a:p>
        </p:txBody>
      </p:sp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433450" y="1232900"/>
            <a:ext cx="3524700" cy="36879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pt-BR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Capital Inicial:</a:t>
            </a:r>
            <a:endParaRPr/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pt-BR" sz="16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Vending Machine</a:t>
            </a:r>
            <a:r>
              <a:rPr b="1" i="0" lang="pt-B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endParaRPr/>
          </a:p>
          <a:p>
            <a:pPr indent="4572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pt-B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R$16.500 * 3 = 49.500;</a:t>
            </a:r>
            <a:endParaRPr/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pt-BR" sz="16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Aplicativo</a:t>
            </a:r>
            <a:r>
              <a:rPr b="1" i="0" lang="pt-B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b="0" i="0" lang="pt-B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R$3.500;</a:t>
            </a:r>
            <a:endParaRPr/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pt-BR" sz="16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Propaganda Regional:	</a:t>
            </a:r>
            <a:r>
              <a:rPr b="0" i="0" lang="pt-B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R$11.000 pelo semestre;</a:t>
            </a:r>
            <a:endParaRPr/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pt-BR" sz="16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Reposição</a:t>
            </a:r>
            <a:r>
              <a:rPr b="0" i="0" lang="pt-B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4000 * 3 = R$12.000 - </a:t>
            </a:r>
            <a:r>
              <a:rPr b="1" i="0" lang="pt-B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*20% </a:t>
            </a:r>
            <a:r>
              <a:rPr b="0" i="0" lang="pt-B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R$9.600;</a:t>
            </a:r>
            <a:endParaRPr/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pt-BR" sz="16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Total</a:t>
            </a:r>
            <a:r>
              <a:rPr b="1" i="0" lang="pt-B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0" i="0" lang="pt-B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R$73.600.</a:t>
            </a:r>
            <a:endParaRPr/>
          </a:p>
        </p:txBody>
      </p:sp>
      <p:pic>
        <p:nvPicPr>
          <p:cNvPr id="113" name="Google Shape;113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74875" y="1723999"/>
            <a:ext cx="3593424" cy="31968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0"/>
          <p:cNvSpPr txBox="1"/>
          <p:nvPr/>
        </p:nvSpPr>
        <p:spPr>
          <a:xfrm>
            <a:off x="4551075" y="1232900"/>
            <a:ext cx="4286100" cy="4911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*20%</a:t>
            </a: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Margem de lucro nos medicamentos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title"/>
          </p:nvPr>
        </p:nvSpPr>
        <p:spPr>
          <a:xfrm>
            <a:off x="352275" y="506325"/>
            <a:ext cx="84804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pt-BR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Plano Financeiro - Contabilidade de Custos</a:t>
            </a:r>
            <a:endParaRPr/>
          </a:p>
        </p:txBody>
      </p:sp>
      <p:sp>
        <p:nvSpPr>
          <p:cNvPr id="120" name="Google Shape;120;p21"/>
          <p:cNvSpPr txBox="1"/>
          <p:nvPr/>
        </p:nvSpPr>
        <p:spPr>
          <a:xfrm>
            <a:off x="505525" y="1228550"/>
            <a:ext cx="3817800" cy="37782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i="0" lang="pt-BR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Residências:</a:t>
            </a:r>
            <a:endParaRPr/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Arial"/>
              <a:buChar char="●"/>
            </a:pPr>
            <a:r>
              <a:rPr b="1" i="0" lang="pt-BR" sz="16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Aluguel:</a:t>
            </a:r>
            <a:r>
              <a:rPr b="0" i="0" lang="pt-BR" sz="16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“</a:t>
            </a:r>
            <a:r>
              <a:rPr b="1" i="0" lang="pt-BR" sz="16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ZERO</a:t>
            </a:r>
            <a:r>
              <a:rPr b="0" i="0" lang="pt-BR" sz="16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”;</a:t>
            </a:r>
            <a:endParaRPr/>
          </a:p>
          <a:p>
            <a:pPr indent="-33020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Arial"/>
              <a:buChar char="●"/>
            </a:pPr>
            <a:r>
              <a:rPr b="1" i="0" lang="pt-BR" sz="16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Depósito: “</a:t>
            </a:r>
            <a:r>
              <a:rPr b="0" i="0" lang="pt-BR" sz="16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R$ 550</a:t>
            </a:r>
            <a:r>
              <a:rPr b="1" i="0" lang="pt-BR" sz="16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”;</a:t>
            </a:r>
            <a:endParaRPr/>
          </a:p>
          <a:p>
            <a:pPr indent="-33020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Arial"/>
              <a:buChar char="●"/>
            </a:pPr>
            <a:r>
              <a:rPr b="1" i="0" lang="pt-BR" sz="16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Luz/Água: </a:t>
            </a:r>
            <a:r>
              <a:rPr b="0" i="0" lang="pt-BR" sz="16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R$ 120;</a:t>
            </a:r>
            <a:endParaRPr/>
          </a:p>
          <a:p>
            <a:pPr indent="-33020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Arial"/>
              <a:buChar char="●"/>
            </a:pPr>
            <a:r>
              <a:rPr b="1" i="0" lang="pt-BR" sz="16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Internet/Telefone: </a:t>
            </a:r>
            <a:r>
              <a:rPr b="0" i="0" lang="pt-BR" sz="16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“R$ 150”;</a:t>
            </a:r>
            <a:endParaRPr/>
          </a:p>
          <a:p>
            <a:pPr indent="-33020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Arial"/>
              <a:buChar char="●"/>
            </a:pPr>
            <a:r>
              <a:rPr b="1" i="0" lang="pt-BR" sz="16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Funcionários:</a:t>
            </a:r>
            <a:r>
              <a:rPr b="0" i="0" lang="pt-BR" sz="16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R$</a:t>
            </a:r>
            <a:r>
              <a:rPr lang="pt-BR" sz="1600">
                <a:solidFill>
                  <a:srgbClr val="333333"/>
                </a:solidFill>
              </a:rPr>
              <a:t>937</a:t>
            </a:r>
            <a:r>
              <a:rPr b="0" i="0" lang="pt-BR" sz="16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/mês;</a:t>
            </a:r>
            <a:endParaRPr/>
          </a:p>
          <a:p>
            <a:pPr indent="-33020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Arial"/>
              <a:buChar char="●"/>
            </a:pPr>
            <a:r>
              <a:rPr b="1" i="0" lang="pt-BR" sz="16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SEOF</a:t>
            </a:r>
            <a:r>
              <a:rPr b="0" i="0" lang="pt-BR" sz="16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: R$ 650/mês;</a:t>
            </a:r>
            <a:endParaRPr/>
          </a:p>
          <a:p>
            <a:pPr indent="-33020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Arial"/>
              <a:buChar char="●"/>
            </a:pPr>
            <a:r>
              <a:rPr b="1" i="0" lang="pt-BR" sz="16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Custo Total: </a:t>
            </a:r>
            <a:r>
              <a:rPr b="0" i="0" lang="pt-BR" sz="16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R$ 5218/mês.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21"/>
          <p:cNvSpPr txBox="1"/>
          <p:nvPr/>
        </p:nvSpPr>
        <p:spPr>
          <a:xfrm>
            <a:off x="4577400" y="1246750"/>
            <a:ext cx="4178100" cy="12480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Font typeface="Arial"/>
              <a:buNone/>
            </a:pPr>
            <a:r>
              <a:rPr b="1" i="0" lang="pt-BR" sz="16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*MÉDIA/PESSOA</a:t>
            </a:r>
            <a:r>
              <a:rPr b="1" i="0" lang="pt-B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1" i="0" lang="pt-BR" sz="16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R$11,00</a:t>
            </a:r>
            <a:r>
              <a:rPr b="0" i="0" lang="pt-B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/Pessoa.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33333"/>
              </a:buClr>
              <a:buFont typeface="Arial"/>
              <a:buNone/>
            </a:pPr>
            <a:r>
              <a:rPr b="1" i="0" lang="pt-BR" sz="16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**SEOF = </a:t>
            </a:r>
            <a:r>
              <a:rPr b="0" i="0" lang="pt-BR" sz="16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Sistemas e outras funcionalidades (cartão de crédito, apk e Internet).</a:t>
            </a:r>
            <a:endParaRPr/>
          </a:p>
        </p:txBody>
      </p:sp>
      <p:pic>
        <p:nvPicPr>
          <p:cNvPr id="122" name="Google Shape;122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7400" y="2817425"/>
            <a:ext cx="1787000" cy="178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68575" y="2864825"/>
            <a:ext cx="1787000" cy="178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1475682">
            <a:off x="6275186" y="2532277"/>
            <a:ext cx="789675" cy="7896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-9324318">
            <a:off x="6235661" y="4049752"/>
            <a:ext cx="789675" cy="7896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