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73" r:id="rId37"/>
    <p:sldId id="274" r:id="rId38"/>
    <p:sldId id="275" r:id="rId39"/>
    <p:sldId id="267" r:id="rId40"/>
    <p:sldId id="276" r:id="rId41"/>
    <p:sldId id="268" r:id="rId42"/>
    <p:sldId id="269" r:id="rId43"/>
    <p:sldId id="279" r:id="rId44"/>
    <p:sldId id="280" r:id="rId45"/>
    <p:sldId id="277" r:id="rId46"/>
    <p:sldId id="278" r:id="rId47"/>
    <p:sldId id="270" r:id="rId48"/>
    <p:sldId id="281" r:id="rId49"/>
    <p:sldId id="282" r:id="rId50"/>
    <p:sldId id="283" r:id="rId51"/>
    <p:sldId id="284" r:id="rId52"/>
    <p:sldId id="285" r:id="rId53"/>
    <p:sldId id="271" r:id="rId54"/>
    <p:sldId id="272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slide" Target="slides/slide3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0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tabLst>
                <a:tab pos="408240" algn="l"/>
              </a:tabLst>
            </a:pPr>
            <a:endParaRPr lang="pt-BR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0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tabLst>
                <a:tab pos="408240" algn="l"/>
              </a:tabLst>
            </a:pPr>
            <a:endParaRPr lang="pt-BR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0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tabLst>
                <a:tab pos="408240" algn="l"/>
              </a:tabLst>
            </a:pPr>
            <a:endParaRPr lang="pt-BR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0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tabLst>
                <a:tab pos="408240" algn="l"/>
              </a:tabLst>
            </a:pPr>
            <a:endParaRPr lang="pt-BR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;p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0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  <a:tabLst>
                <a:tab pos="408240" algn="l"/>
              </a:tabLst>
            </a:pPr>
            <a:r>
              <a:rPr lang="pt-BR" sz="5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86;p19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89;p20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3;p3"/>
          <p:cNvPicPr/>
          <p:nvPr/>
        </p:nvPicPr>
        <p:blipFill>
          <a:blip r:embed="rId3"/>
          <a:srcRect t="31118" r="3112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13160" y="3585240"/>
            <a:ext cx="7717320" cy="101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5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713160" y="499680"/>
            <a:ext cx="1267200" cy="684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chemeClr val="dk1"/>
                </a:solidFill>
                <a:latin typeface="Syne SemiBold"/>
                <a:ea typeface="Syne SemiBold"/>
              </a:rPr>
              <a:t>xx%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4;p21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2836440" cy="785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n-US" sz="5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Google Shape;107;p21"/>
          <p:cNvSpPr/>
          <p:nvPr/>
        </p:nvSpPr>
        <p:spPr>
          <a:xfrm>
            <a:off x="5004360" y="3649680"/>
            <a:ext cx="3426120" cy="62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Open Sans"/>
                <a:ea typeface="Open Sans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Open Sans"/>
                <a:ea typeface="Open Sans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Open Sans"/>
                <a:ea typeface="Open Sans"/>
                <a:hlinkClick r:id="rId4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Open Sans"/>
                <a:ea typeface="Open Sans"/>
              </a:rPr>
              <a:t>, and includes icons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Open Sans"/>
                <a:ea typeface="Open Sans"/>
                <a:hlinkClick r:id="rId5"/>
              </a:rPr>
              <a:t>Flaticon</a:t>
            </a:r>
            <a:r>
              <a:rPr lang="en" sz="1000" b="0" strike="noStrike" spc="-1">
                <a:solidFill>
                  <a:schemeClr val="dk1"/>
                </a:solidFill>
                <a:latin typeface="Open Sans"/>
                <a:ea typeface="Open Sans"/>
              </a:rPr>
              <a:t>, and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Open Sans"/>
                <a:ea typeface="Open Sans"/>
                <a:hlinkClick r:id="rId6"/>
              </a:rPr>
              <a:t>Freepik</a:t>
            </a:r>
            <a:r>
              <a:rPr lang="en" sz="1000" b="0" u="sng" strike="noStrike" spc="-1">
                <a:solidFill>
                  <a:schemeClr val="dk1"/>
                </a:solidFill>
                <a:uFillTx/>
                <a:latin typeface="Open Sans"/>
                <a:ea typeface="Open Sans"/>
              </a:rPr>
              <a:t> </a:t>
            </a:r>
            <a:endParaRPr lang="en-US" sz="1000" b="0" strike="noStrike" spc="-7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09;p2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11;p2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7;p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21;p5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644280"/>
            <a:ext cx="2954880" cy="959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8;p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31;p7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1800" y="5396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0" y="1476720"/>
            <a:ext cx="4294440" cy="3666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6;p11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6575760" cy="929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Syne SemiBold"/>
                <a:ea typeface="Syne SemiBold"/>
              </a:rPr>
              <a:t>xx%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36;p8"/>
          <p:cNvPicPr/>
          <p:nvPr/>
        </p:nvPicPr>
        <p:blipFill>
          <a:blip r:embed="rId3"/>
          <a:srcRect t="31118" r="3112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39;p9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1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7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2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7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51;p1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36860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494600" y="1951200"/>
            <a:ext cx="10130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en-US" sz="2600" b="0" strike="noStrike" spc="-1">
                <a:solidFill>
                  <a:schemeClr val="dk1"/>
                </a:solidFill>
                <a:latin typeface="Syne Medium"/>
                <a:ea typeface="Syne Medium"/>
              </a:rPr>
              <a:t>xx%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4494600" y="3306240"/>
            <a:ext cx="10130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en-US" sz="2600" b="0" strike="noStrike" spc="-1">
                <a:solidFill>
                  <a:schemeClr val="dk1"/>
                </a:solidFill>
                <a:latin typeface="Syne Medium"/>
                <a:ea typeface="Syne Medium"/>
              </a:rPr>
              <a:t>xx%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4494600" y="2628720"/>
            <a:ext cx="10130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en-US" sz="2600" b="0" strike="noStrike" spc="-1">
                <a:solidFill>
                  <a:schemeClr val="dk1"/>
                </a:solidFill>
                <a:latin typeface="Syne Medium"/>
                <a:ea typeface="Syne Medium"/>
              </a:rPr>
              <a:t>xx%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title"/>
          </p:nvPr>
        </p:nvSpPr>
        <p:spPr>
          <a:xfrm>
            <a:off x="4494600" y="3983760"/>
            <a:ext cx="10130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en-US" sz="2600" b="0" strike="noStrike" spc="-1">
                <a:solidFill>
                  <a:schemeClr val="dk1"/>
                </a:solidFill>
                <a:latin typeface="Syne Medium"/>
                <a:ea typeface="Syne Medium"/>
              </a:rPr>
              <a:t>xx%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62;p1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1800" y="539640"/>
            <a:ext cx="7618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1476720"/>
            <a:ext cx="4294440" cy="3666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67;p15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62840" y="794520"/>
            <a:ext cx="761832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4920" y="2398680"/>
            <a:ext cx="5195880" cy="195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71;p1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0;p17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83;p18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40880" y="2286000"/>
            <a:ext cx="7717320" cy="90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O que é um </a:t>
            </a:r>
            <a:br>
              <a:rPr sz="5000" dirty="0"/>
            </a:br>
            <a:r>
              <a:rPr lang="en" sz="5000" b="1" spc="-1" dirty="0">
                <a:solidFill>
                  <a:schemeClr val="dk1"/>
                </a:solidFill>
                <a:latin typeface="Syne SemiBold"/>
              </a:rPr>
              <a:t>T</a:t>
            </a:r>
            <a:r>
              <a:rPr lang="en" sz="5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este </a:t>
            </a:r>
            <a:r>
              <a:rPr lang="en" sz="5000" b="1" spc="-1" dirty="0">
                <a:solidFill>
                  <a:schemeClr val="dk1"/>
                </a:solidFill>
                <a:latin typeface="Syne SemiBold"/>
                <a:ea typeface="Syne SemiBold"/>
              </a:rPr>
              <a:t>E</a:t>
            </a:r>
            <a:r>
              <a:rPr lang="en" sz="5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stático?</a:t>
            </a:r>
            <a:endParaRPr lang="pt-BR" sz="5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29;p 2"/>
          <p:cNvSpPr/>
          <p:nvPr/>
        </p:nvSpPr>
        <p:spPr>
          <a:xfrm>
            <a:off x="306360" y="4604040"/>
            <a:ext cx="1123920" cy="3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7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029200" y="1371600"/>
            <a:ext cx="2607120" cy="113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000" b="0" strike="noStrike" spc="-7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943360" y="980280"/>
            <a:ext cx="41432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Syne SemiBold"/>
                <a:ea typeface="Syne SemiBold"/>
              </a:rPr>
              <a:t>Como aplicar 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73;p 8"/>
          <p:cNvSpPr txBox="1"/>
          <p:nvPr/>
        </p:nvSpPr>
        <p:spPr>
          <a:xfrm>
            <a:off x="2820600" y="1828800"/>
            <a:ext cx="38088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Especificações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Histórias de usuário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Arquitetura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Código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Páginas web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Documentação do projeto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43160" y="751680"/>
            <a:ext cx="68864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Defeitos Comuns Detectados 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73;p 10"/>
          <p:cNvSpPr txBox="1"/>
          <p:nvPr/>
        </p:nvSpPr>
        <p:spPr>
          <a:xfrm>
            <a:off x="2820600" y="22860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Requisitos ambiguos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04176-D122-1C97-1FF3-928398545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>
            <a:extLst>
              <a:ext uri="{FF2B5EF4-FFF2-40B4-BE49-F238E27FC236}">
                <a16:creationId xmlns:a16="http://schemas.microsoft.com/office/drawing/2014/main" id="{990A1762-17E1-C680-BEC9-BEBBA3B9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160" y="751680"/>
            <a:ext cx="68864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Defeitos Comuns </a:t>
            </a:r>
            <a:r>
              <a:rPr lang="en" sz="4000" b="1" spc="-1" dirty="0">
                <a:solidFill>
                  <a:schemeClr val="dk1"/>
                </a:solidFill>
                <a:latin typeface="Syne SemiBold"/>
                <a:ea typeface="Syne SemiBold"/>
              </a:rPr>
              <a:t>D</a:t>
            </a: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etectados 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73;p 10">
            <a:extLst>
              <a:ext uri="{FF2B5EF4-FFF2-40B4-BE49-F238E27FC236}">
                <a16:creationId xmlns:a16="http://schemas.microsoft.com/office/drawing/2014/main" id="{E55BC97F-1D79-570A-CC17-AEB36D2B3626}"/>
              </a:ext>
            </a:extLst>
          </p:cNvPr>
          <p:cNvSpPr txBox="1"/>
          <p:nvPr/>
        </p:nvSpPr>
        <p:spPr>
          <a:xfrm>
            <a:off x="2820600" y="22860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Requisitos ambiguos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Código ruim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44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8292C-FD4D-48A4-163E-B72B1EF2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>
            <a:extLst>
              <a:ext uri="{FF2B5EF4-FFF2-40B4-BE49-F238E27FC236}">
                <a16:creationId xmlns:a16="http://schemas.microsoft.com/office/drawing/2014/main" id="{D6784261-650F-6DC9-26D8-678CF474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160" y="751680"/>
            <a:ext cx="68864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Defeitos Comuns </a:t>
            </a:r>
            <a:r>
              <a:rPr lang="en" sz="4000" b="1" spc="-1" dirty="0">
                <a:solidFill>
                  <a:schemeClr val="dk1"/>
                </a:solidFill>
                <a:latin typeface="Syne SemiBold"/>
                <a:ea typeface="Syne SemiBold"/>
              </a:rPr>
              <a:t>D</a:t>
            </a: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etectados 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73;p 10">
            <a:extLst>
              <a:ext uri="{FF2B5EF4-FFF2-40B4-BE49-F238E27FC236}">
                <a16:creationId xmlns:a16="http://schemas.microsoft.com/office/drawing/2014/main" id="{3490118B-0FCA-C5BB-879B-28AFC60266BA}"/>
              </a:ext>
            </a:extLst>
          </p:cNvPr>
          <p:cNvSpPr txBox="1"/>
          <p:nvPr/>
        </p:nvSpPr>
        <p:spPr>
          <a:xfrm>
            <a:off x="2820600" y="22860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Requisitos ambiguos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Código ruim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Desvios de padrões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FFFFFF"/>
              </a:buClr>
              <a:buSzPct val="45000"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28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2028-D219-BFC6-0D25-9772747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>
            <a:extLst>
              <a:ext uri="{FF2B5EF4-FFF2-40B4-BE49-F238E27FC236}">
                <a16:creationId xmlns:a16="http://schemas.microsoft.com/office/drawing/2014/main" id="{8CAE6616-7BEC-DFBA-988B-5FD9E4E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160" y="751680"/>
            <a:ext cx="68864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Defeitos Comuns </a:t>
            </a:r>
            <a:r>
              <a:rPr lang="en" sz="4000" b="1" spc="-1" dirty="0">
                <a:solidFill>
                  <a:schemeClr val="dk1"/>
                </a:solidFill>
                <a:latin typeface="Syne SemiBold"/>
                <a:ea typeface="Syne SemiBold"/>
              </a:rPr>
              <a:t>D</a:t>
            </a: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etectados 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73;p 10">
            <a:extLst>
              <a:ext uri="{FF2B5EF4-FFF2-40B4-BE49-F238E27FC236}">
                <a16:creationId xmlns:a16="http://schemas.microsoft.com/office/drawing/2014/main" id="{A77E4C02-D808-9FB5-3A82-6216B381F0C9}"/>
              </a:ext>
            </a:extLst>
          </p:cNvPr>
          <p:cNvSpPr txBox="1"/>
          <p:nvPr/>
        </p:nvSpPr>
        <p:spPr>
          <a:xfrm>
            <a:off x="2820600" y="22860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Requisitos ambiguos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Código ruim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Desvios de padrões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Vunerabilidades na segurança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58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43160" y="751680"/>
            <a:ext cx="68864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Tipos de Testes </a:t>
            </a:r>
            <a:r>
              <a:rPr lang="en" sz="4000" b="1" spc="-1" dirty="0">
                <a:solidFill>
                  <a:schemeClr val="dk1"/>
                </a:solidFill>
                <a:latin typeface="Syne SemiBold"/>
                <a:ea typeface="Syne SemiBold"/>
              </a:rPr>
              <a:t>E</a:t>
            </a: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státicos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73;p 11"/>
          <p:cNvSpPr txBox="1"/>
          <p:nvPr/>
        </p:nvSpPr>
        <p:spPr>
          <a:xfrm>
            <a:off x="1600200" y="18288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Revisões: avaliação manual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4368-C233-6555-5CCC-3E08C41C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1C1C88B1-306B-9969-DA90-707A2E69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160" y="751680"/>
            <a:ext cx="68864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Tipos de Testes </a:t>
            </a:r>
            <a:r>
              <a:rPr lang="en" sz="4000" b="1" spc="-1" dirty="0">
                <a:solidFill>
                  <a:schemeClr val="dk1"/>
                </a:solidFill>
                <a:latin typeface="Syne SemiBold"/>
                <a:ea typeface="Syne SemiBold"/>
              </a:rPr>
              <a:t>E</a:t>
            </a: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státicos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73;p 11">
            <a:extLst>
              <a:ext uri="{FF2B5EF4-FFF2-40B4-BE49-F238E27FC236}">
                <a16:creationId xmlns:a16="http://schemas.microsoft.com/office/drawing/2014/main" id="{1CE931F9-B7BA-40AE-A56C-7C579C11E8B4}"/>
              </a:ext>
            </a:extLst>
          </p:cNvPr>
          <p:cNvSpPr txBox="1"/>
          <p:nvPr/>
        </p:nvSpPr>
        <p:spPr>
          <a:xfrm>
            <a:off x="1600200" y="18288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Revisões: avaliação manual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Análise estática: avaliação por meio de ferramentas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06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864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O que é Processo de Revisão?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028960" y="2944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Etapas do Processo de Revisão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73;p 12"/>
          <p:cNvSpPr txBox="1"/>
          <p:nvPr/>
        </p:nvSpPr>
        <p:spPr>
          <a:xfrm>
            <a:off x="2286000" y="20520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Planejamento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7D9FE-4F7D-A4AE-7EB5-60F54F94F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>
            <a:extLst>
              <a:ext uri="{FF2B5EF4-FFF2-40B4-BE49-F238E27FC236}">
                <a16:creationId xmlns:a16="http://schemas.microsoft.com/office/drawing/2014/main" id="{4FAF471E-7286-214A-C167-360698F3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60" y="2944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Etapas do Processo de Revisão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73;p 12">
            <a:extLst>
              <a:ext uri="{FF2B5EF4-FFF2-40B4-BE49-F238E27FC236}">
                <a16:creationId xmlns:a16="http://schemas.microsoft.com/office/drawing/2014/main" id="{FCFC05F5-7A0E-6A0C-FFC6-65E435EE50CD}"/>
              </a:ext>
            </a:extLst>
          </p:cNvPr>
          <p:cNvSpPr txBox="1"/>
          <p:nvPr/>
        </p:nvSpPr>
        <p:spPr>
          <a:xfrm>
            <a:off x="2286000" y="20520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Planejamento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Início da revisão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52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34340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29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Testes Estáticos         X</a:t>
            </a:r>
            <a:endParaRPr lang="en-US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34600" y="1828800"/>
            <a:ext cx="3808800" cy="2520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Sem execução do sistema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Detecta falhas em requisitos, design e código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Mais barato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Foco em defeitos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72;p 3"/>
          <p:cNvSpPr txBox="1"/>
          <p:nvPr/>
        </p:nvSpPr>
        <p:spPr>
          <a:xfrm>
            <a:off x="5237640" y="914400"/>
            <a:ext cx="6323760" cy="698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" sz="29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Testes Dinâmicos</a:t>
            </a:r>
            <a:endParaRPr lang="en-US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73;p 1"/>
          <p:cNvSpPr txBox="1"/>
          <p:nvPr/>
        </p:nvSpPr>
        <p:spPr>
          <a:xfrm>
            <a:off x="5029200" y="1828800"/>
            <a:ext cx="38088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Com execução do sistema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Identifica falhas visíveis no comportamento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Avalia o software como caixa preta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Foco na funcionalidade e resposta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wipe dir="u"/>
      </p:transition>
    </mc:Choice>
    <mc:Fallback xmlns:p15="http://schemas.microsoft.com/office/powerpoint/2012/main" xmlns="">
      <p:transition>
        <p:wipe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BE4CF-9B8E-300D-1205-F24C75E4B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>
            <a:extLst>
              <a:ext uri="{FF2B5EF4-FFF2-40B4-BE49-F238E27FC236}">
                <a16:creationId xmlns:a16="http://schemas.microsoft.com/office/drawing/2014/main" id="{29AC7A00-DC98-4EE1-61B4-8926EEEF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60" y="2944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Etapas do Processo de Revisão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73;p 12">
            <a:extLst>
              <a:ext uri="{FF2B5EF4-FFF2-40B4-BE49-F238E27FC236}">
                <a16:creationId xmlns:a16="http://schemas.microsoft.com/office/drawing/2014/main" id="{C90B7DEC-CB89-207E-971E-4C6625B6A547}"/>
              </a:ext>
            </a:extLst>
          </p:cNvPr>
          <p:cNvSpPr txBox="1"/>
          <p:nvPr/>
        </p:nvSpPr>
        <p:spPr>
          <a:xfrm>
            <a:off x="2286000" y="20520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Planejamento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Início da revisão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Revisão individual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17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A812-35D7-1F30-D2AD-32CCC6FF9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>
            <a:extLst>
              <a:ext uri="{FF2B5EF4-FFF2-40B4-BE49-F238E27FC236}">
                <a16:creationId xmlns:a16="http://schemas.microsoft.com/office/drawing/2014/main" id="{2197F6C6-F978-24CD-B4BE-1A5ADA44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60" y="2944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Etapas do Processo de Revisão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73;p 12">
            <a:extLst>
              <a:ext uri="{FF2B5EF4-FFF2-40B4-BE49-F238E27FC236}">
                <a16:creationId xmlns:a16="http://schemas.microsoft.com/office/drawing/2014/main" id="{0C05AFA1-876F-971C-CB52-BEE7BB5DE375}"/>
              </a:ext>
            </a:extLst>
          </p:cNvPr>
          <p:cNvSpPr txBox="1"/>
          <p:nvPr/>
        </p:nvSpPr>
        <p:spPr>
          <a:xfrm>
            <a:off x="2286000" y="20520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Planejamento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Início da revisão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Revisão individual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Comunicação e análise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04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6595F-9726-E984-0971-4EBFD000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>
            <a:extLst>
              <a:ext uri="{FF2B5EF4-FFF2-40B4-BE49-F238E27FC236}">
                <a16:creationId xmlns:a16="http://schemas.microsoft.com/office/drawing/2014/main" id="{BC463363-7368-ACAB-4D50-C9A70157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60" y="2944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Etapas do Processo de Revisão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73;p 12">
            <a:extLst>
              <a:ext uri="{FF2B5EF4-FFF2-40B4-BE49-F238E27FC236}">
                <a16:creationId xmlns:a16="http://schemas.microsoft.com/office/drawing/2014/main" id="{D836FC69-5B29-747F-8033-8A89F6630E42}"/>
              </a:ext>
            </a:extLst>
          </p:cNvPr>
          <p:cNvSpPr txBox="1"/>
          <p:nvPr/>
        </p:nvSpPr>
        <p:spPr>
          <a:xfrm>
            <a:off x="2286000" y="20520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Planejamento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Início da revisão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Revisão individual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Comunicação e análise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Correção e relatório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66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028960" y="658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Funções e Responsabilidades</a:t>
            </a:r>
            <a:br>
              <a:rPr sz="3500" dirty="0"/>
            </a:br>
            <a:br>
              <a:rPr sz="3500" dirty="0"/>
            </a:br>
            <a:endParaRPr lang="en-US" sz="35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73;p 13"/>
          <p:cNvSpPr txBox="1"/>
          <p:nvPr/>
        </p:nvSpPr>
        <p:spPr>
          <a:xfrm>
            <a:off x="2743200" y="15948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Gerente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3EF31-0A66-4406-86F2-2358CD30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>
            <a:extLst>
              <a:ext uri="{FF2B5EF4-FFF2-40B4-BE49-F238E27FC236}">
                <a16:creationId xmlns:a16="http://schemas.microsoft.com/office/drawing/2014/main" id="{55335CA0-874A-BD5E-2633-26795D27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60" y="658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Funções e Responsabilidades</a:t>
            </a:r>
            <a:br>
              <a:rPr sz="3500" dirty="0"/>
            </a:br>
            <a:br>
              <a:rPr sz="3500" dirty="0"/>
            </a:br>
            <a:endParaRPr lang="en-US" sz="35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73;p 13">
            <a:extLst>
              <a:ext uri="{FF2B5EF4-FFF2-40B4-BE49-F238E27FC236}">
                <a16:creationId xmlns:a16="http://schemas.microsoft.com/office/drawing/2014/main" id="{FA6B2B92-DA40-7B89-D215-B5110CEAA8E7}"/>
              </a:ext>
            </a:extLst>
          </p:cNvPr>
          <p:cNvSpPr txBox="1"/>
          <p:nvPr/>
        </p:nvSpPr>
        <p:spPr>
          <a:xfrm>
            <a:off x="2743200" y="15948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Gerente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Autor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90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6AF4A-DB5D-80AD-6A86-280A9F5C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>
            <a:extLst>
              <a:ext uri="{FF2B5EF4-FFF2-40B4-BE49-F238E27FC236}">
                <a16:creationId xmlns:a16="http://schemas.microsoft.com/office/drawing/2014/main" id="{839CD214-F575-C81B-48B6-C1AF29E8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60" y="658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Funções e Responsabilidades</a:t>
            </a:r>
            <a:br>
              <a:rPr sz="3500" dirty="0"/>
            </a:br>
            <a:br>
              <a:rPr sz="3500" dirty="0"/>
            </a:br>
            <a:endParaRPr lang="en-US" sz="35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73;p 13">
            <a:extLst>
              <a:ext uri="{FF2B5EF4-FFF2-40B4-BE49-F238E27FC236}">
                <a16:creationId xmlns:a16="http://schemas.microsoft.com/office/drawing/2014/main" id="{EC63963B-266A-C6FC-3816-16ED2C46491D}"/>
              </a:ext>
            </a:extLst>
          </p:cNvPr>
          <p:cNvSpPr txBox="1"/>
          <p:nvPr/>
        </p:nvSpPr>
        <p:spPr>
          <a:xfrm>
            <a:off x="2743200" y="1594800"/>
            <a:ext cx="6323400" cy="3388326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Gerente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Autor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Moderador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72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2078-AF0C-0B99-2292-48F919805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>
            <a:extLst>
              <a:ext uri="{FF2B5EF4-FFF2-40B4-BE49-F238E27FC236}">
                <a16:creationId xmlns:a16="http://schemas.microsoft.com/office/drawing/2014/main" id="{866CA211-2231-B491-1BC6-EE4E9FB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60" y="658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Funções e Responsabilidades</a:t>
            </a:r>
            <a:br>
              <a:rPr sz="3500" dirty="0"/>
            </a:br>
            <a:br>
              <a:rPr sz="3500" dirty="0"/>
            </a:br>
            <a:endParaRPr lang="en-US" sz="35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73;p 13">
            <a:extLst>
              <a:ext uri="{FF2B5EF4-FFF2-40B4-BE49-F238E27FC236}">
                <a16:creationId xmlns:a16="http://schemas.microsoft.com/office/drawing/2014/main" id="{8D6B303C-AC60-A148-6B96-0BF80A43FF62}"/>
              </a:ext>
            </a:extLst>
          </p:cNvPr>
          <p:cNvSpPr txBox="1"/>
          <p:nvPr/>
        </p:nvSpPr>
        <p:spPr>
          <a:xfrm>
            <a:off x="2743200" y="1594800"/>
            <a:ext cx="6323400" cy="3430856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Gerente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Autor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Moderador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Relator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00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EFF44-A430-73CF-5778-C731C627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>
            <a:extLst>
              <a:ext uri="{FF2B5EF4-FFF2-40B4-BE49-F238E27FC236}">
                <a16:creationId xmlns:a16="http://schemas.microsoft.com/office/drawing/2014/main" id="{6D33EB0F-2153-30D7-C7A7-E96A7BC8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60" y="658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Funções e Responsabilidades</a:t>
            </a:r>
            <a:br>
              <a:rPr sz="3500" dirty="0"/>
            </a:br>
            <a:br>
              <a:rPr sz="3500" dirty="0"/>
            </a:br>
            <a:endParaRPr lang="en-US" sz="35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73;p 13">
            <a:extLst>
              <a:ext uri="{FF2B5EF4-FFF2-40B4-BE49-F238E27FC236}">
                <a16:creationId xmlns:a16="http://schemas.microsoft.com/office/drawing/2014/main" id="{67DA0B49-44C8-97D2-2FF0-0045AFB1B5A5}"/>
              </a:ext>
            </a:extLst>
          </p:cNvPr>
          <p:cNvSpPr txBox="1"/>
          <p:nvPr/>
        </p:nvSpPr>
        <p:spPr>
          <a:xfrm>
            <a:off x="2743200" y="1594799"/>
            <a:ext cx="6323400" cy="3345795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Gerente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Autor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Moderador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Relator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Revisor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23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09B0C-8F0C-7BD8-6F58-49701596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>
            <a:extLst>
              <a:ext uri="{FF2B5EF4-FFF2-40B4-BE49-F238E27FC236}">
                <a16:creationId xmlns:a16="http://schemas.microsoft.com/office/drawing/2014/main" id="{4C1476F6-7CC0-B821-D138-EE19FE29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60" y="658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Funções e Responsabilidades</a:t>
            </a:r>
            <a:br>
              <a:rPr sz="3500" dirty="0"/>
            </a:br>
            <a:br>
              <a:rPr sz="3500" dirty="0"/>
            </a:br>
            <a:endParaRPr lang="en-US" sz="35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73;p 13">
            <a:extLst>
              <a:ext uri="{FF2B5EF4-FFF2-40B4-BE49-F238E27FC236}">
                <a16:creationId xmlns:a16="http://schemas.microsoft.com/office/drawing/2014/main" id="{17222396-2EB8-23A5-BCDF-8D3615E423D6}"/>
              </a:ext>
            </a:extLst>
          </p:cNvPr>
          <p:cNvSpPr txBox="1"/>
          <p:nvPr/>
        </p:nvSpPr>
        <p:spPr>
          <a:xfrm>
            <a:off x="2743200" y="1594800"/>
            <a:ext cx="63234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Gerente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Autor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Moderador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Relator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Revisor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Lider da revisão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78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028960" y="29448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Syne SemiBold"/>
                <a:ea typeface="Syne SemiBold"/>
              </a:rPr>
              <a:t>Tipos de revisão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44;p 14"/>
          <p:cNvSpPr txBox="1"/>
          <p:nvPr/>
        </p:nvSpPr>
        <p:spPr>
          <a:xfrm>
            <a:off x="1828800" y="1371600"/>
            <a:ext cx="5057640" cy="61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" name="Google Shape;1842;p 1"/>
          <p:cNvGrpSpPr/>
          <p:nvPr/>
        </p:nvGrpSpPr>
        <p:grpSpPr>
          <a:xfrm>
            <a:off x="204120" y="-2540160"/>
            <a:ext cx="8548560" cy="8587440"/>
            <a:chOff x="204120" y="-2540160"/>
            <a:chExt cx="8548560" cy="8587440"/>
          </a:xfrm>
        </p:grpSpPr>
        <p:grpSp>
          <p:nvGrpSpPr>
            <p:cNvPr id="112" name="Google Shape;1843;p 1"/>
            <p:cNvGrpSpPr/>
            <p:nvPr/>
          </p:nvGrpSpPr>
          <p:grpSpPr>
            <a:xfrm>
              <a:off x="204120" y="-2540160"/>
              <a:ext cx="8548560" cy="8587440"/>
              <a:chOff x="204120" y="-2540160"/>
              <a:chExt cx="8548560" cy="8587440"/>
            </a:xfrm>
          </p:grpSpPr>
          <p:sp>
            <p:nvSpPr>
              <p:cNvPr id="113" name="Google Shape;1844;p 1"/>
              <p:cNvSpPr/>
              <p:nvPr/>
            </p:nvSpPr>
            <p:spPr>
              <a:xfrm rot="7311600">
                <a:off x="1361520" y="-1343520"/>
                <a:ext cx="6218280" cy="6217920"/>
              </a:xfrm>
              <a:prstGeom prst="blockArc">
                <a:avLst>
                  <a:gd name="adj1" fmla="val 17581877"/>
                  <a:gd name="adj2" fmla="val 10212"/>
                  <a:gd name="adj3" fmla="val 12157"/>
                </a:avLst>
              </a:prstGeom>
              <a:solidFill>
                <a:srgbClr val="DEE7E5"/>
              </a:solidFill>
              <a:ln w="19050">
                <a:solidFill>
                  <a:srgbClr val="09106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400" b="0" strike="noStrike" spc="-1">
                    <a:solidFill>
                      <a:srgbClr val="000000"/>
                    </a:solidFill>
                    <a:latin typeface="Inter"/>
                    <a:ea typeface="Inter"/>
                  </a:rPr>
                  <a:t> </a:t>
                </a:r>
                <a:endParaRPr lang="en-US" sz="1400" b="0" strike="noStrike" spc="-7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4" name="Google Shape;1847;p 1"/>
            <p:cNvGrpSpPr/>
            <p:nvPr/>
          </p:nvGrpSpPr>
          <p:grpSpPr>
            <a:xfrm>
              <a:off x="1370160" y="-1386360"/>
              <a:ext cx="6224400" cy="6252480"/>
              <a:chOff x="1370160" y="-1386360"/>
              <a:chExt cx="6224400" cy="6252480"/>
            </a:xfrm>
          </p:grpSpPr>
          <p:sp>
            <p:nvSpPr>
              <p:cNvPr id="115" name="Google Shape;1848;p 1"/>
              <p:cNvSpPr/>
              <p:nvPr/>
            </p:nvSpPr>
            <p:spPr>
              <a:xfrm rot="7310400">
                <a:off x="2212920" y="-515160"/>
                <a:ext cx="4528080" cy="4527720"/>
              </a:xfrm>
              <a:prstGeom prst="blockArc">
                <a:avLst>
                  <a:gd name="adj1" fmla="val 17675170"/>
                  <a:gd name="adj2" fmla="val 15524"/>
                  <a:gd name="adj3" fmla="val 15806"/>
                </a:avLst>
              </a:prstGeom>
              <a:solidFill>
                <a:srgbClr val="DEE7E5"/>
              </a:solidFill>
              <a:ln w="19050">
                <a:solidFill>
                  <a:srgbClr val="09106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400" b="0" strike="noStrike" spc="-1">
                    <a:solidFill>
                      <a:srgbClr val="000000"/>
                    </a:solidFill>
                    <a:latin typeface="Inter"/>
                    <a:ea typeface="Inter"/>
                  </a:rPr>
                  <a:t> </a:t>
                </a:r>
                <a:endParaRPr lang="en-US" sz="1400" b="0" strike="noStrike" spc="-7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6" name="Google Shape;1851;p 1"/>
            <p:cNvGrpSpPr/>
            <p:nvPr/>
          </p:nvGrpSpPr>
          <p:grpSpPr>
            <a:xfrm>
              <a:off x="2441520" y="-384840"/>
              <a:ext cx="4115880" cy="4133520"/>
              <a:chOff x="2441520" y="-384840"/>
              <a:chExt cx="4115880" cy="4133520"/>
            </a:xfrm>
          </p:grpSpPr>
          <p:sp>
            <p:nvSpPr>
              <p:cNvPr id="117" name="Google Shape;1852;p 1"/>
              <p:cNvSpPr/>
              <p:nvPr/>
            </p:nvSpPr>
            <p:spPr>
              <a:xfrm rot="7260000">
                <a:off x="2993760" y="185400"/>
                <a:ext cx="3004200" cy="3004200"/>
              </a:xfrm>
              <a:prstGeom prst="blockArc">
                <a:avLst>
                  <a:gd name="adj1" fmla="val 17888564"/>
                  <a:gd name="adj2" fmla="val 0"/>
                  <a:gd name="adj3" fmla="val 25000"/>
                </a:avLst>
              </a:prstGeom>
              <a:solidFill>
                <a:srgbClr val="DEE7E5"/>
              </a:solidFill>
              <a:ln w="19050">
                <a:solidFill>
                  <a:srgbClr val="09106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400" b="0" strike="noStrike" spc="-1">
                    <a:solidFill>
                      <a:srgbClr val="000000"/>
                    </a:solidFill>
                    <a:latin typeface="Inter"/>
                    <a:ea typeface="Inter"/>
                  </a:rPr>
                  <a:t> </a:t>
                </a:r>
                <a:endParaRPr lang="en-US" sz="1400" b="0" strike="noStrike" spc="-7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1855;p 1"/>
            <p:cNvGrpSpPr/>
            <p:nvPr/>
          </p:nvGrpSpPr>
          <p:grpSpPr>
            <a:xfrm>
              <a:off x="3813480" y="986400"/>
              <a:ext cx="1374120" cy="1380600"/>
              <a:chOff x="3813480" y="986400"/>
              <a:chExt cx="1374120" cy="1380600"/>
            </a:xfrm>
          </p:grpSpPr>
          <p:sp>
            <p:nvSpPr>
              <p:cNvPr id="119" name="Google Shape;1856;p 1"/>
              <p:cNvSpPr/>
              <p:nvPr/>
            </p:nvSpPr>
            <p:spPr>
              <a:xfrm rot="5583000" flipH="1">
                <a:off x="3846600" y="1026000"/>
                <a:ext cx="1307160" cy="1306800"/>
              </a:xfrm>
              <a:prstGeom prst="blockArc">
                <a:avLst>
                  <a:gd name="adj1" fmla="val 9243404"/>
                  <a:gd name="adj2" fmla="val 12722091"/>
                  <a:gd name="adj3" fmla="val 48814"/>
                </a:avLst>
              </a:prstGeom>
              <a:solidFill>
                <a:srgbClr val="DEE7E5"/>
              </a:solidFill>
              <a:ln w="19050">
                <a:solidFill>
                  <a:srgbClr val="09106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400" b="0" strike="noStrike" spc="-1">
                    <a:solidFill>
                      <a:srgbClr val="000000"/>
                    </a:solidFill>
                    <a:latin typeface="Inter"/>
                    <a:ea typeface="Inter"/>
                  </a:rPr>
                  <a:t> </a:t>
                </a:r>
                <a:endParaRPr lang="en-US" sz="1400" b="0" strike="noStrike" spc="-7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20" name="CaixaDeTexto 119"/>
          <p:cNvSpPr txBox="1"/>
          <p:nvPr/>
        </p:nvSpPr>
        <p:spPr>
          <a:xfrm>
            <a:off x="2885400" y="1776960"/>
            <a:ext cx="1458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7" dirty="0" err="1">
                <a:solidFill>
                  <a:srgbClr val="FFFFFF"/>
                </a:solidFill>
                <a:latin typeface="Arial"/>
              </a:rPr>
              <a:t>Inspeção</a:t>
            </a:r>
            <a:endParaRPr lang="en-US" sz="1800" b="1" strike="noStrike" spc="-7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5257800" y="23968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7">
                <a:solidFill>
                  <a:srgbClr val="FFFFFF"/>
                </a:solidFill>
                <a:latin typeface="Arial"/>
              </a:rPr>
              <a:t>Técnica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1371600" y="2971800"/>
            <a:ext cx="2514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7">
                <a:solidFill>
                  <a:srgbClr val="FFFFFF"/>
                </a:solidFill>
                <a:latin typeface="Arial"/>
              </a:rPr>
              <a:t>Acompanhamento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6172200" y="3657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7">
                <a:solidFill>
                  <a:srgbClr val="FFFFFF"/>
                </a:solidFill>
                <a:latin typeface="Arial"/>
              </a:rPr>
              <a:t>Informal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77240" y="794520"/>
            <a:ext cx="632376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3500" b="1" strike="noStrike" spc="-1">
                <a:solidFill>
                  <a:schemeClr val="dk1"/>
                </a:solidFill>
                <a:latin typeface="Syne SemiBold"/>
                <a:ea typeface="Syne SemiBold"/>
              </a:rPr>
              <a:t>Valor do Teste Estático</a:t>
            </a:r>
            <a:br>
              <a:rPr sz="3500"/>
            </a:br>
            <a:endParaRPr lang="en-US" sz="35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600200" y="1828800"/>
            <a:ext cx="7923600" cy="2520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Detectar defeitos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Complementar o teste dinâmico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Reduzir custos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Melhorar a comunicação entre stakeholders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40880" y="2286000"/>
            <a:ext cx="7717320" cy="90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Syne SemiBold"/>
                <a:ea typeface="Syne SemiBold"/>
              </a:rPr>
              <a:t>Squad Bug Hunters agradece a atenção.</a:t>
            </a:r>
            <a:endParaRPr lang="pt-BR" sz="3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29;p 3"/>
          <p:cNvSpPr/>
          <p:nvPr/>
        </p:nvSpPr>
        <p:spPr>
          <a:xfrm>
            <a:off x="306360" y="4604040"/>
            <a:ext cx="1123920" cy="3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7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6" name="Google Shape;130;p 3"/>
          <p:cNvCxnSpPr/>
          <p:nvPr/>
        </p:nvCxnSpPr>
        <p:spPr>
          <a:xfrm>
            <a:off x="1430640" y="4799880"/>
            <a:ext cx="82458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127" name="CaixaDeTexto 126"/>
          <p:cNvSpPr txBox="1"/>
          <p:nvPr/>
        </p:nvSpPr>
        <p:spPr>
          <a:xfrm>
            <a:off x="5029200" y="1371600"/>
            <a:ext cx="2607120" cy="113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000" b="0" strike="noStrike" spc="-7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1600200" y="4426920"/>
            <a:ext cx="77724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7">
                <a:solidFill>
                  <a:srgbClr val="FFFFFF"/>
                </a:solidFill>
                <a:latin typeface="Arial"/>
              </a:rPr>
              <a:t>Rodrigo dos Santos, Ana Carolina, Marcus Souto e Izadora Santos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943360" y="980280"/>
            <a:ext cx="46004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Como </a:t>
            </a:r>
            <a:r>
              <a:rPr lang="en" sz="4000" b="1" spc="-1" dirty="0">
                <a:solidFill>
                  <a:schemeClr val="dk1"/>
                </a:solidFill>
                <a:latin typeface="Syne SemiBold"/>
                <a:ea typeface="Syne SemiBold"/>
              </a:rPr>
              <a:t>a</a:t>
            </a: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plicar ?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943360" y="980280"/>
            <a:ext cx="41432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Syne SemiBold"/>
                <a:ea typeface="Syne SemiBold"/>
              </a:rPr>
              <a:t>Como aplicar ?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73;p 3"/>
          <p:cNvSpPr txBox="1"/>
          <p:nvPr/>
        </p:nvSpPr>
        <p:spPr>
          <a:xfrm>
            <a:off x="2820600" y="1828800"/>
            <a:ext cx="38088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Especificações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43360" y="980280"/>
            <a:ext cx="41432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Syne SemiBold"/>
                <a:ea typeface="Syne SemiBold"/>
              </a:rPr>
              <a:t>Como aplicar 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73;p 4"/>
          <p:cNvSpPr txBox="1"/>
          <p:nvPr/>
        </p:nvSpPr>
        <p:spPr>
          <a:xfrm>
            <a:off x="2820600" y="1828800"/>
            <a:ext cx="38088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Especificações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Histórias de usuário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943360" y="980280"/>
            <a:ext cx="41432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Syne SemiBold"/>
                <a:ea typeface="Syne SemiBold"/>
              </a:rPr>
              <a:t>Como aplicar 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73;p 5"/>
          <p:cNvSpPr txBox="1"/>
          <p:nvPr/>
        </p:nvSpPr>
        <p:spPr>
          <a:xfrm>
            <a:off x="2820600" y="1828800"/>
            <a:ext cx="38088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Especificações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Histórias de usuário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Arquitetura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943360" y="980280"/>
            <a:ext cx="41432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Syne SemiBold"/>
                <a:ea typeface="Syne SemiBold"/>
              </a:rPr>
              <a:t>Como aplicar 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73;p 6"/>
          <p:cNvSpPr txBox="1"/>
          <p:nvPr/>
        </p:nvSpPr>
        <p:spPr>
          <a:xfrm>
            <a:off x="2820600" y="1828800"/>
            <a:ext cx="38088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Especificações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Histórias de usuário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Arquitetura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Código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943360" y="980280"/>
            <a:ext cx="41432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Syne SemiBold"/>
                <a:ea typeface="Syne SemiBold"/>
              </a:rPr>
              <a:t>Como aplicar 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73;p 7"/>
          <p:cNvSpPr txBox="1"/>
          <p:nvPr/>
        </p:nvSpPr>
        <p:spPr>
          <a:xfrm>
            <a:off x="2820600" y="1828800"/>
            <a:ext cx="3808800" cy="25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Especificações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Histórias de usuário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Arquitetura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Código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Páginas web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330</Words>
  <Application>Microsoft Office PowerPoint</Application>
  <PresentationFormat>Apresentação na tela (16:9)</PresentationFormat>
  <Paragraphs>122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25</vt:i4>
      </vt:variant>
      <vt:variant>
        <vt:lpstr>Títulos de slides</vt:lpstr>
      </vt:variant>
      <vt:variant>
        <vt:i4>30</vt:i4>
      </vt:variant>
    </vt:vector>
  </HeadingPairs>
  <TitlesOfParts>
    <vt:vector size="63" baseType="lpstr">
      <vt:lpstr>Albert Sans</vt:lpstr>
      <vt:lpstr>Arial</vt:lpstr>
      <vt:lpstr>Inter</vt:lpstr>
      <vt:lpstr>Open Sans</vt:lpstr>
      <vt:lpstr>Symbol</vt:lpstr>
      <vt:lpstr>Syne Medium</vt:lpstr>
      <vt:lpstr>Syne SemiBold</vt:lpstr>
      <vt:lpstr>Wingdings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Slidesgo Final Pages</vt:lpstr>
      <vt:lpstr>Slidesgo Final Pages</vt:lpstr>
      <vt:lpstr>Slidesgo Final Pages</vt:lpstr>
      <vt:lpstr>O que é um  Teste Estático?</vt:lpstr>
      <vt:lpstr>Testes Estáticos         X</vt:lpstr>
      <vt:lpstr>Valor do Teste Estático </vt:lpstr>
      <vt:lpstr>Como aplicar ? </vt:lpstr>
      <vt:lpstr>Como aplicar ? </vt:lpstr>
      <vt:lpstr>Como aplicar ? </vt:lpstr>
      <vt:lpstr>Como aplicar ? </vt:lpstr>
      <vt:lpstr>Como aplicar ? </vt:lpstr>
      <vt:lpstr>Como aplicar ? </vt:lpstr>
      <vt:lpstr>Como aplicar ? </vt:lpstr>
      <vt:lpstr>Defeitos Comuns Detectados  </vt:lpstr>
      <vt:lpstr>Defeitos Comuns Detectados  </vt:lpstr>
      <vt:lpstr>Defeitos Comuns Detectados  </vt:lpstr>
      <vt:lpstr>Defeitos Comuns Detectados  </vt:lpstr>
      <vt:lpstr>Tipos de Testes Estáticos </vt:lpstr>
      <vt:lpstr>Tipos de Testes Estáticos </vt:lpstr>
      <vt:lpstr>O que é Processo de Revisão? </vt:lpstr>
      <vt:lpstr>Etapas do Processo de Revisão </vt:lpstr>
      <vt:lpstr>Etapas do Processo de Revisão </vt:lpstr>
      <vt:lpstr>Etapas do Processo de Revisão </vt:lpstr>
      <vt:lpstr>Etapas do Processo de Revisão </vt:lpstr>
      <vt:lpstr>Etapas do Processo de Revisão </vt:lpstr>
      <vt:lpstr>Funções e Responsabilidades  </vt:lpstr>
      <vt:lpstr>Funções e Responsabilidades  </vt:lpstr>
      <vt:lpstr>Funções e Responsabilidades  </vt:lpstr>
      <vt:lpstr>Funções e Responsabilidades  </vt:lpstr>
      <vt:lpstr>Funções e Responsabilidades  </vt:lpstr>
      <vt:lpstr>Funções e Responsabilidades  </vt:lpstr>
      <vt:lpstr>Tipos de revisão </vt:lpstr>
      <vt:lpstr>Squad Bug Hunters agradece a atenção.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Matuz</dc:creator>
  <dc:description/>
  <cp:lastModifiedBy>Rodrigo Lima</cp:lastModifiedBy>
  <cp:revision>3</cp:revision>
  <cp:lastPrinted>2025-04-10T22:00:47Z</cp:lastPrinted>
  <dcterms:modified xsi:type="dcterms:W3CDTF">2025-04-11T17:58:31Z</dcterms:modified>
  <dc:language>en-US</dc:language>
</cp:coreProperties>
</file>