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260" r:id="rId4"/>
    <p:sldId id="259" r:id="rId5"/>
    <p:sldId id="263" r:id="rId6"/>
    <p:sldId id="264" r:id="rId7"/>
    <p:sldId id="273" r:id="rId8"/>
    <p:sldId id="268" r:id="rId9"/>
    <p:sldId id="262" r:id="rId10"/>
    <p:sldId id="261" r:id="rId11"/>
    <p:sldId id="265" r:id="rId12"/>
    <p:sldId id="266" r:id="rId13"/>
    <p:sldId id="267" r:id="rId14"/>
    <p:sldId id="282" r:id="rId15"/>
    <p:sldId id="277" r:id="rId16"/>
    <p:sldId id="286" r:id="rId17"/>
    <p:sldId id="276" r:id="rId18"/>
    <p:sldId id="288" r:id="rId19"/>
    <p:sldId id="270" r:id="rId20"/>
    <p:sldId id="269" r:id="rId21"/>
    <p:sldId id="271" r:id="rId22"/>
    <p:sldId id="272" r:id="rId23"/>
    <p:sldId id="274" r:id="rId24"/>
    <p:sldId id="275" r:id="rId25"/>
    <p:sldId id="279" r:id="rId26"/>
    <p:sldId id="284" r:id="rId27"/>
    <p:sldId id="280" r:id="rId28"/>
    <p:sldId id="281" r:id="rId29"/>
    <p:sldId id="283" r:id="rId30"/>
    <p:sldId id="28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3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94AE-B1B6-A04A-B35F-C430A4B18885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DA5E-F7CF-9E40-B293-00110AFA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8B20-929D-A443-99EF-C83AE7972A0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26CE-F5AD-BB42-9131-31BEF4DE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8" y="2133600"/>
            <a:ext cx="9144000" cy="18553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First-Year Student Retention:</a:t>
            </a:r>
            <a:br>
              <a:rPr lang="en-US" dirty="0" smtClean="0"/>
            </a:br>
            <a:r>
              <a:rPr lang="en-US" sz="3600" dirty="0" smtClean="0"/>
              <a:t>Benchmarking Best Practices of Student Retention Strategies from Leading Community Colleges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36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Sample Size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Background: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Research participants included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smtClean="0"/>
              <a:t> community college leaders from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smtClean="0"/>
              <a:t> community colleges in the United States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544078"/>
            <a:ext cx="10515600" cy="121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Participants: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(insert logos here)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Enrollment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Please estimate your college’s 2015-16 student headcount and FTE statistics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126"/>
              </p:ext>
            </p:extLst>
          </p:nvPr>
        </p:nvGraphicFramePr>
        <p:xfrm>
          <a:off x="2032000" y="283149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Headcount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FTEs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8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Retention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Please estimate your college’s 2015-16 part-time and full-time student retention statistics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7651"/>
              </p:ext>
            </p:extLst>
          </p:nvPr>
        </p:nvGraphicFramePr>
        <p:xfrm>
          <a:off x="2032000" y="2831495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Part-Time </a:t>
                      </a:r>
                    </a:p>
                    <a:p>
                      <a:r>
                        <a:rPr lang="en-US" dirty="0" smtClean="0"/>
                        <a:t>Student Retention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Full-Time</a:t>
                      </a:r>
                    </a:p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Retention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Academic Level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Please estimate your college’s 2015-16 academic level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0484"/>
              </p:ext>
            </p:extLst>
          </p:nvPr>
        </p:nvGraphicFramePr>
        <p:xfrm>
          <a:off x="2032000" y="283149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First-Year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First-Year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0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Retention Analysis: Demographic Breakdown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 is the first-year retention rate when broken down by demographic group?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3375"/>
              </p:ext>
            </p:extLst>
          </p:nvPr>
        </p:nvGraphicFramePr>
        <p:xfrm>
          <a:off x="1293586" y="2689981"/>
          <a:ext cx="96048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871"/>
                <a:gridCol w="1419625"/>
                <a:gridCol w="1559859"/>
                <a:gridCol w="1506071"/>
                <a:gridCol w="1653988"/>
                <a:gridCol w="17544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Academic Level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What’s your school’s approximate budget for impacting first-year student retention?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Perhaps break this down by $ spent per student or $ spent per student as a % of tuition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335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Academic Level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How is your first-year student retention budget allocated among resources?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05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College Benchmarking: Student Academic Level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1211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How many full-time employees are focused on first-year student retention efforts?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4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Retention Analysis: Root Cause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Cost/benefit analysis for first-year student retention efforts?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What did the schools report spending on student retention vs. their annual retention rates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582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about the participants of the survey/interview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032"/>
          </a:xfrm>
        </p:spPr>
        <p:txBody>
          <a:bodyPr>
            <a:norm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Executive Summary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Student Retention Overview and Insights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College Retention Budget and Staff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Cost and </a:t>
            </a:r>
            <a:r>
              <a:rPr lang="en-US" dirty="0" smtClean="0"/>
              <a:t>Outcomes of </a:t>
            </a:r>
            <a:r>
              <a:rPr lang="en-US" dirty="0"/>
              <a:t>Retention </a:t>
            </a:r>
            <a:r>
              <a:rPr lang="en-US" dirty="0" smtClean="0"/>
              <a:t>Efforts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Student Retention Professional Background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Vendor Selection and Outsourcing Attributes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Retention Success Factors and Pitfalls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Trends and Directions for Student Retention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Appendix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dirty="0" smtClean="0"/>
              <a:t>About Upswing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9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Participant Background: Time at College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350837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How long have you been at your current college?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Less than 5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5 to 10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10 to 20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More than 20 </a:t>
            </a:r>
            <a:r>
              <a:rPr lang="en-US" sz="1600" dirty="0" smtClean="0"/>
              <a:t>years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30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Participant Background: Time in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How long have you been in your current position?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Less than 5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5 to 10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10 to 20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More than 20 years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336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Participant Background: Position Title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What’s your current position at your college?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620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Participant Background: Position Title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Which roles at your college are actively focused on improving first-year student retention?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 (multi-selection)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55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of the services used to impact first-year student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Retention Analysis: Root Cause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 are the top 3 reasons why first-year students drop out at your school?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 (multi-selection)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027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Retention Analysis: Root Cause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Please rate the effectiveness of the following first-year retention efforts at your college</a:t>
            </a:r>
          </a:p>
        </p:txBody>
      </p:sp>
    </p:spTree>
    <p:extLst>
      <p:ext uri="{BB962C8B-B14F-4D97-AF65-F5344CB8AC3E}">
        <p14:creationId xmlns:p14="http://schemas.microsoft.com/office/powerpoint/2010/main" val="196064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/>
              <a:t>Retention </a:t>
            </a:r>
            <a:r>
              <a:rPr lang="en-US" sz="3600" dirty="0" smtClean="0"/>
              <a:t>Analysis: School-based Efforts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 school-based initiatives have been </a:t>
            </a:r>
            <a:r>
              <a:rPr lang="en-US" sz="2000" b="1" dirty="0" smtClean="0"/>
              <a:t>most</a:t>
            </a:r>
            <a:r>
              <a:rPr lang="en-US" sz="2000" dirty="0" smtClean="0"/>
              <a:t> effective for retaining first-year students?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 (multi-selection)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39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/>
              <a:t>Retention </a:t>
            </a:r>
            <a:r>
              <a:rPr lang="en-US" sz="3600" dirty="0" smtClean="0"/>
              <a:t>Analysis: </a:t>
            </a:r>
            <a:r>
              <a:rPr lang="en-US" sz="3600" dirty="0"/>
              <a:t>School-based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 school-based initiatives have been </a:t>
            </a:r>
            <a:r>
              <a:rPr lang="en-US" sz="2000" b="1" dirty="0" smtClean="0"/>
              <a:t>least</a:t>
            </a:r>
            <a:r>
              <a:rPr lang="en-US" sz="2000" dirty="0" smtClean="0"/>
              <a:t> effective for retaining first-year students?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 (multi-selection)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90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/>
              <a:t>Retention </a:t>
            </a:r>
            <a:r>
              <a:rPr lang="en-US" sz="3600" dirty="0" smtClean="0"/>
              <a:t>Analysis: </a:t>
            </a:r>
            <a:r>
              <a:rPr lang="en-US" sz="3600" dirty="0"/>
              <a:t>School-based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Do you currently outsource any of your first-year student retention efforts? If so, which ones?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Multiple selection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6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summary of executive proportions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41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/>
              <a:t>Retention </a:t>
            </a:r>
            <a:r>
              <a:rPr lang="en-US" sz="3600" dirty="0" smtClean="0"/>
              <a:t>Analysis: </a:t>
            </a:r>
            <a:r>
              <a:rPr lang="en-US" sz="3600" dirty="0"/>
              <a:t>School-based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6"/>
            <a:ext cx="10515600" cy="2942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What are some of the first-year student retention efforts that your college is planning to implement in the next 5 years?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Fill in the Blank (multi-selection)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433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 slides to use throughout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Business Issues &amp;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81"/>
            <a:ext cx="10515600" cy="233271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Objectives: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Identify which first-year retention efforts are best suited for each type of college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Gauge what the experience of peer organizations has been relative to the cost of first-year student retention efforts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Rate the value of benefits associated with focusing retention efforts towards first-year students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712028"/>
            <a:ext cx="5246914" cy="2332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Research Process: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Survey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smtClean="0"/>
              <a:t> student retention leaders from # leading colleges and universities in the United States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Conduct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smtClean="0"/>
              <a:t> executive interviews to collect qualitative insights from selected survey participants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5114" y="3712028"/>
            <a:ext cx="5246914" cy="233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Objective: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Formulate a strategic approach for retaining first-year students in community colleges across the United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Findings: Budget for First-Year Student Retention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81"/>
            <a:ext cx="10515600" cy="1418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College-Wide First-Year Student Retention Budget: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9135"/>
            <a:ext cx="10515600" cy="141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Department-Specific First-Year Student Retention Budget: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8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Findings: Support Staff Headcount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81"/>
            <a:ext cx="10515600" cy="1418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College-Wide First-Year Student Support Staff Count: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9135"/>
            <a:ext cx="10515600" cy="141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Department-Specific First-Year Student Support Staff Count: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04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Findings: Root Cause and Demographic Focus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135"/>
            <a:ext cx="10515600" cy="14183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Demographic Focus of First-Year Retention Services: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96281"/>
            <a:ext cx="10515600" cy="141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mtClean="0"/>
              <a:t>Reasons why first-year students are dropping out: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mtClean="0"/>
              <a:t>Determine the first-year student retention efforts in place across each region of the country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213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25642"/>
            <a:ext cx="10515600" cy="756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Findings: Efforts and Impact Analysis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096276"/>
            <a:ext cx="10515600" cy="141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What colleges are doing to increase first-year student retention: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2729130"/>
            <a:ext cx="10515600" cy="196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What colleges have found doesn’t work for first-year student retention: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Determine the first-year student retention efforts in place across each region of the country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3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Benchmarking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 of college statistics and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3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7060</TotalTime>
  <Words>944</Words>
  <Application>Microsoft Macintosh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Office Theme</vt:lpstr>
      <vt:lpstr>First-Year Student Retention: Benchmarking Best Practices of Student Retention Strategies from Leading Community Colleges</vt:lpstr>
      <vt:lpstr>Table of Contents</vt:lpstr>
      <vt:lpstr>Executive Summary</vt:lpstr>
      <vt:lpstr>Business Issues &amp; Objectives</vt:lpstr>
      <vt:lpstr>Key Findings: Budget for First-Year Student Retention</vt:lpstr>
      <vt:lpstr>Key Findings: Support Staff Headcount</vt:lpstr>
      <vt:lpstr>Key Findings: Root Cause and Demographic Focus</vt:lpstr>
      <vt:lpstr>Key Findings: Efforts and Impact Analysis</vt:lpstr>
      <vt:lpstr>College Benchmarking</vt:lpstr>
      <vt:lpstr>College Benchmarking: Sample Size</vt:lpstr>
      <vt:lpstr>College Benchmarking: Student Enrollment</vt:lpstr>
      <vt:lpstr>College Benchmarking: Student Retention</vt:lpstr>
      <vt:lpstr>College Benchmarking: Student Academic Level</vt:lpstr>
      <vt:lpstr>Retention Analysis: Demographic Breakdown</vt:lpstr>
      <vt:lpstr>College Benchmarking: Student Academic Level</vt:lpstr>
      <vt:lpstr>College Benchmarking: Student Academic Level</vt:lpstr>
      <vt:lpstr>College Benchmarking: Student Academic Level</vt:lpstr>
      <vt:lpstr>Retention Analysis: Root Cause</vt:lpstr>
      <vt:lpstr>Participant Background</vt:lpstr>
      <vt:lpstr>Participant Background: Time at College</vt:lpstr>
      <vt:lpstr>Participant Background: Time in Position</vt:lpstr>
      <vt:lpstr>Participant Background: Position Title</vt:lpstr>
      <vt:lpstr>Participant Background: Position Title</vt:lpstr>
      <vt:lpstr>Retention Analysis</vt:lpstr>
      <vt:lpstr>Retention Analysis: Root Cause</vt:lpstr>
      <vt:lpstr>Retention Analysis: Root Cause</vt:lpstr>
      <vt:lpstr>Retention Analysis: School-based Efforts</vt:lpstr>
      <vt:lpstr>Retention Analysis: School-based Efforts</vt:lpstr>
      <vt:lpstr>Retention Analysis: School-based Efforts</vt:lpstr>
      <vt:lpstr>Retention Analysis: School-based Efforts</vt:lpstr>
      <vt:lpstr>Slide Templates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Pritchett</dc:creator>
  <cp:lastModifiedBy>Alex Pritchett</cp:lastModifiedBy>
  <cp:revision>31</cp:revision>
  <dcterms:created xsi:type="dcterms:W3CDTF">2016-09-28T22:26:50Z</dcterms:created>
  <dcterms:modified xsi:type="dcterms:W3CDTF">2016-10-03T20:06:57Z</dcterms:modified>
</cp:coreProperties>
</file>