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/>
    <p:restoredTop sz="94643"/>
  </p:normalViewPr>
  <p:slideViewPr>
    <p:cSldViewPr snapToGrid="0" snapToObjects="1">
      <p:cViewPr>
        <p:scale>
          <a:sx n="66" d="100"/>
          <a:sy n="66" d="100"/>
        </p:scale>
        <p:origin x="10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D1C-D8FE-6B48-84A4-FE914B65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A27D-F438-F042-B05F-4838428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DBCF-7B0B-7947-A192-487BEF9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4E87-80B8-FE48-8722-CF91FF6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91B9-41D6-444D-8C9C-2117662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FC25-6C07-F642-8F79-8CE330E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7DD2-5B03-004A-B9EB-089AA30C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520E-573A-C74B-89CE-25B3CA5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54F3-9240-A84B-8E81-0E8A9EC4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46F-896E-0B40-9E1C-DE00A39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E6260-EC27-AA41-A08B-04567D77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45A0-C99B-2240-9E2A-CC2FAC78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A6D-020C-B34C-BB26-B9B4185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B313-A7EF-EA40-9620-CD84C6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0A30-63B8-C348-BA2D-DEB0E9B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676-111B-764E-A078-D36317E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2949-7385-D94F-9CC3-3FF7356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904F-B47E-7046-A3EE-52A03CD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393D-8751-B74B-91CC-8FEC4D6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7E9A-9608-1242-B230-2DE63D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845-BFD8-F14B-B9F3-9143818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D081C-7F9B-6546-8275-0DD0AAB5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D5D4-DB55-8A4E-98EF-224E269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552E-28F3-2B43-B931-012E2CC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38AA-473F-854B-A386-71D3048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B7A-15EC-FD48-ACD4-757FAE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E78C-E14D-5F41-834D-26ABA4A0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2DAD-5132-C642-B65B-5F99C0B4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D278-65F0-EC45-90F2-104217E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6449-A676-E145-B127-59A107BF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6E24-B715-9447-A683-3C041F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B30-884A-864F-9333-9A5104A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FC14-89DD-EA4F-8B1D-F3931EA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AD36-F55C-4240-A5A3-5BD038A4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A04F3-3C79-254B-AA71-AD615127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ECFA5-0A31-0046-AA05-92EE24AE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C5AD-CAEA-DB4F-BB84-D6693A0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71C9-2EA5-9E44-91F8-FFAD4BF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DFCF-9740-CA4A-9811-EBB312B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BD-4612-0F4C-808A-7C2CE86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5DF2-F14A-1C4D-84C4-59C0911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74A0-2E9E-8E45-9EA7-02EBBD8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2D9EC-3A3A-E04A-A33E-15AFF7F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4782E-E654-CD49-ADFF-1DCB485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76AD4-4B31-A941-A0D0-776B10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526E-D2D7-CD48-9F44-EA6BA5C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D7F9-34D8-8E4A-AC51-6699F434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99BC-B80D-384B-A245-5307A9B3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BEBF-88A7-4848-9681-A589F3C5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5E09-FD76-4347-97E7-D4FD897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67C6-7681-8249-AAAA-206062F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A94D-D4C7-A743-8F12-5684B60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EA4-0F00-2A4B-B9DF-81AD213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7F51-0CFA-484D-9E66-03C9EF35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899C-3666-1D4E-8E48-31E4F2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8107-5F68-784E-B5E2-F090A43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2B4A-E9D0-8A47-9B43-5167CDA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450D-23C2-A340-AE8C-8C7A42B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B59B6-AAE7-5C42-BCD1-F252389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440B-6C46-CA40-BDC8-9A611F93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1660-D490-F845-B98B-1CD18DED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9898-07BD-8B48-B9A9-D57151BAA0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8980-9A9B-EC4C-B1F3-6DE2854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A83D-0A17-504E-83DB-DD7D8CC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Phenotyping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CACILDA MARQUIS</a:t>
            </a:r>
          </a:p>
        </p:txBody>
      </p:sp>
    </p:spTree>
    <p:extLst>
      <p:ext uri="{BB962C8B-B14F-4D97-AF65-F5344CB8AC3E}">
        <p14:creationId xmlns:p14="http://schemas.microsoft.com/office/powerpoint/2010/main" val="2758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– Testing for 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ICD-9 Diagnosis Codes</a:t>
            </a:r>
          </a:p>
          <a:p>
            <a:pPr lvl="1"/>
            <a:r>
              <a:rPr lang="en-US" dirty="0"/>
              <a:t>4010, 4011, 4019</a:t>
            </a:r>
          </a:p>
          <a:p>
            <a:r>
              <a:rPr lang="en-US" dirty="0"/>
              <a:t>Prescription drugs</a:t>
            </a:r>
          </a:p>
          <a:p>
            <a:r>
              <a:rPr lang="en-US" dirty="0"/>
              <a:t>Vitals </a:t>
            </a:r>
          </a:p>
          <a:p>
            <a:pPr lvl="1"/>
            <a:r>
              <a:rPr lang="en-US" dirty="0"/>
              <a:t>Systolic and diastolic bp</a:t>
            </a:r>
          </a:p>
        </p:txBody>
      </p:sp>
    </p:spTree>
    <p:extLst>
      <p:ext uri="{BB962C8B-B14F-4D97-AF65-F5344CB8AC3E}">
        <p14:creationId xmlns:p14="http://schemas.microsoft.com/office/powerpoint/2010/main" val="249128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ICD-9 Diagnosis Codes</a:t>
            </a:r>
            <a:br>
              <a:rPr lang="en-US" dirty="0"/>
            </a:br>
            <a:r>
              <a:rPr lang="en-US" dirty="0"/>
              <a:t>Alone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575482"/>
              </p:ext>
            </p:extLst>
          </p:nvPr>
        </p:nvGraphicFramePr>
        <p:xfrm>
          <a:off x="323557" y="1519519"/>
          <a:ext cx="6091312" cy="4642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838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605992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2317741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2317741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1128295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61250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450665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ICD-9 Diagnosis Codes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45066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55.6%</a:t>
            </a:r>
          </a:p>
          <a:p>
            <a:r>
              <a:rPr lang="en-US" sz="3600" dirty="0"/>
              <a:t>Specificity: 91.7%</a:t>
            </a:r>
          </a:p>
          <a:p>
            <a:r>
              <a:rPr lang="en-US" sz="3600" dirty="0"/>
              <a:t>PPV: 92.1 %</a:t>
            </a:r>
          </a:p>
          <a:p>
            <a:r>
              <a:rPr lang="en-US" sz="3600" dirty="0"/>
              <a:t>NPV: 54.1%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53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Drugs only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989878"/>
              </p:ext>
            </p:extLst>
          </p:nvPr>
        </p:nvGraphicFramePr>
        <p:xfrm>
          <a:off x="838200" y="1530950"/>
          <a:ext cx="480631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1371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Drugs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13716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7038753" y="1690688"/>
            <a:ext cx="35718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Sensitivity:  82.5%</a:t>
            </a:r>
          </a:p>
          <a:p>
            <a:r>
              <a:rPr lang="en-US" sz="3600" dirty="0"/>
              <a:t>Specificity: 33.3%</a:t>
            </a:r>
          </a:p>
          <a:p>
            <a:r>
              <a:rPr lang="en-US" sz="3600" dirty="0"/>
              <a:t>PPV: 68.4%</a:t>
            </a:r>
          </a:p>
          <a:p>
            <a:r>
              <a:rPr lang="en-US" sz="3600" dirty="0"/>
              <a:t>NPV: 52.2%</a:t>
            </a:r>
          </a:p>
        </p:txBody>
      </p:sp>
    </p:spTree>
    <p:extLst>
      <p:ext uri="{BB962C8B-B14F-4D97-AF65-F5344CB8AC3E}">
        <p14:creationId xmlns:p14="http://schemas.microsoft.com/office/powerpoint/2010/main" val="17174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7BBD-2147-8E40-97AB-230DE84E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Combinations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80CEF-C17E-C542-BE90-67E09683D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35284"/>
              </p:ext>
            </p:extLst>
          </p:nvPr>
        </p:nvGraphicFramePr>
        <p:xfrm>
          <a:off x="1281296" y="2849387"/>
          <a:ext cx="35261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374892-975F-F24E-BE58-1D721337A528}"/>
              </a:ext>
            </a:extLst>
          </p:cNvPr>
          <p:cNvSpPr txBox="1"/>
          <p:nvPr/>
        </p:nvSpPr>
        <p:spPr>
          <a:xfrm>
            <a:off x="659746" y="5788087"/>
            <a:ext cx="476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Sensitivity:  50.8%; Specificity: 91.7%</a:t>
            </a:r>
          </a:p>
          <a:p>
            <a:r>
              <a:rPr lang="en-US" sz="2400" dirty="0"/>
              <a:t>PPV: 91.4%; NPV: 51.6%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1AC15-377C-4845-8555-085D1B33DE08}"/>
              </a:ext>
            </a:extLst>
          </p:cNvPr>
          <p:cNvSpPr txBox="1"/>
          <p:nvPr/>
        </p:nvSpPr>
        <p:spPr>
          <a:xfrm>
            <a:off x="423303" y="1977650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ICD-9 Diagnosis Codes + Drugs</a:t>
            </a:r>
            <a:endParaRPr lang="en-US" sz="32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F1A3B2-E5FF-5E46-A177-C97AAD163854}"/>
              </a:ext>
            </a:extLst>
          </p:cNvPr>
          <p:cNvCxnSpPr/>
          <p:nvPr/>
        </p:nvCxnSpPr>
        <p:spPr>
          <a:xfrm>
            <a:off x="6096000" y="1524100"/>
            <a:ext cx="0" cy="5094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9B657CC-0725-F04C-98D8-6F9FD3F39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383138"/>
              </p:ext>
            </p:extLst>
          </p:nvPr>
        </p:nvGraphicFramePr>
        <p:xfrm>
          <a:off x="7384550" y="2870646"/>
          <a:ext cx="352615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386048701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11879567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7788307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64689526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Manual Review Hypertension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120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40674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52894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654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F27170-B1CE-5D43-A3E7-704DD678E7C9}"/>
              </a:ext>
            </a:extLst>
          </p:cNvPr>
          <p:cNvSpPr txBox="1"/>
          <p:nvPr/>
        </p:nvSpPr>
        <p:spPr>
          <a:xfrm>
            <a:off x="6763000" y="5809346"/>
            <a:ext cx="47692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Sensitivity:  66.7%; Specificity: 58.3%</a:t>
            </a:r>
          </a:p>
          <a:p>
            <a:r>
              <a:rPr lang="en-US" sz="2400" dirty="0"/>
              <a:t>PPV: 73.7%; NPV: 50%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D59AA3-57CC-714E-9F5D-6F793252D084}"/>
              </a:ext>
            </a:extLst>
          </p:cNvPr>
          <p:cNvSpPr txBox="1"/>
          <p:nvPr/>
        </p:nvSpPr>
        <p:spPr>
          <a:xfrm>
            <a:off x="7920464" y="1977649"/>
            <a:ext cx="245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Vitals + Drugs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5639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375A-93E4-0527-6A48-4F38AC8C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EAEB-6292-CF02-EC1C-25A625F1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Diagnosis only: Very high specificity and PPV, it's good at identifying those without hypertension, and when it predicts “yes”, it’s usually correct. But low sensitivity, misses many true cases.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Drugs only: Very high sensitivity, captures most hypertensive cases. But very poor specificity, predicts hypertension even for many who don’t have it (lots of false positives).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Diagnosis + Drugs: A stricter algorithm, only calls a case positive if both conditions are met. Lower sensitivity, still high specificity, and excellent PPV.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Vitals + Drugs: Most balanced performance, though specificity and NPV could be better. Could be a good compromise between identifying enough true positives and limiting false alarms.</a:t>
            </a:r>
          </a:p>
        </p:txBody>
      </p:sp>
    </p:spTree>
    <p:extLst>
      <p:ext uri="{BB962C8B-B14F-4D97-AF65-F5344CB8AC3E}">
        <p14:creationId xmlns:p14="http://schemas.microsoft.com/office/powerpoint/2010/main" val="21263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0262-9B80-7948-AD70-F3A8EAC0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Best™️ Algorithm is….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159-BFD4-934B-B7FF-32C8B3A4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Vitals + Drugs </a:t>
            </a:r>
          </a:p>
          <a:p>
            <a:r>
              <a:rPr lang="en-US" dirty="0"/>
              <a:t>Balanced performance (moderate sensitivity and specificity)</a:t>
            </a:r>
          </a:p>
          <a:p>
            <a:r>
              <a:rPr lang="en-US" dirty="0"/>
              <a:t>Acceptable precision (PPV = 0.737) and recall (sensitivity = 0.667)</a:t>
            </a:r>
          </a:p>
          <a:p>
            <a:r>
              <a:rPr lang="en-US" dirty="0"/>
              <a:t>Capturing more true positives without too many false alarms</a:t>
            </a:r>
          </a:p>
        </p:txBody>
      </p:sp>
    </p:spTree>
    <p:extLst>
      <p:ext uri="{BB962C8B-B14F-4D97-AF65-F5344CB8AC3E}">
        <p14:creationId xmlns:p14="http://schemas.microsoft.com/office/powerpoint/2010/main" val="131132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5768</TotalTime>
  <Words>327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My Phenotyping Evaluation</vt:lpstr>
      <vt:lpstr>Data Types – Testing for Hypertension</vt:lpstr>
      <vt:lpstr>ICD-9 Diagnosis Codes Alone</vt:lpstr>
      <vt:lpstr>Drugs only</vt:lpstr>
      <vt:lpstr>Combinations</vt:lpstr>
      <vt:lpstr>Interpretation</vt:lpstr>
      <vt:lpstr>The Best™️ Algorithm is….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Admin</cp:lastModifiedBy>
  <cp:revision>7</cp:revision>
  <dcterms:created xsi:type="dcterms:W3CDTF">2018-03-02T05:37:34Z</dcterms:created>
  <dcterms:modified xsi:type="dcterms:W3CDTF">2025-07-02T09:09:38Z</dcterms:modified>
</cp:coreProperties>
</file>