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5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93"/>
    <p:restoredTop sz="94643"/>
  </p:normalViewPr>
  <p:slideViewPr>
    <p:cSldViewPr snapToGrid="0" snapToObjects="1">
      <p:cViewPr varScale="1">
        <p:scale>
          <a:sx n="68" d="100"/>
          <a:sy n="68" d="100"/>
        </p:scale>
        <p:origin x="118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75D1C-D8FE-6B48-84A4-FE914B65D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E0A27D-F438-F042-B05F-48384280F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1DBCF-7B0B-7947-A192-487BEF99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B4E87-80B8-FE48-8722-CF91FF67B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E91B9-41D6-444D-8C9C-2117662E9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889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4FC25-6C07-F642-8F79-8CE330EDE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7C7DD2-5B03-004A-B9EB-089AA30C29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7520E-573A-C74B-89CE-25B3CA5A6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8854F3-9240-A84B-8E81-0E8A9EC42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46F-896E-0B40-9E1C-DE00A39C5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85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AE6260-EC27-AA41-A08B-04567D7799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745A0-C99B-2240-9E2A-CC2FAC787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2BA6D-020C-B34C-BB26-B9B41850E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7B313-A7EF-EA40-9620-CD84C6C71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E0A30-63B8-C348-BA2D-DEB0E9B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40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5676-111B-764E-A078-D36317E0B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32949-7385-D94F-9CC3-3FF735629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3904F-B47E-7046-A3EE-52A03CD42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D393D-8751-B74B-91CC-8FEC4D617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EA7E9A-9608-1242-B230-2DE63D9B6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69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0C845-BFD8-F14B-B9F3-9143818C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3D081C-7F9B-6546-8275-0DD0AAB5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D5D4-DB55-8A4E-98EF-224E2696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552E-28F3-2B43-B931-012E2CC63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238AA-473F-854B-A386-71D304853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68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34B7A-15EC-FD48-ACD4-757FAECA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EE78C-E14D-5F41-834D-26ABA4A00C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92DAD-5132-C642-B65B-5F99C0B48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D5D278-65F0-EC45-90F2-104217E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A96449-A676-E145-B127-59A107BF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E6E24-B715-9447-A683-3C041FB2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48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01B30-884A-864F-9333-9A5104AEB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1FC14-89DD-EA4F-8B1D-F3931EADA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EAD36-F55C-4240-A5A3-5BD038A44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DA04F3-3C79-254B-AA71-AD61512739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EECFA5-0A31-0046-AA05-92EE24AE5A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4C5AD-CAEA-DB4F-BB84-D6693A01C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871C9-2EA5-9E44-91F8-FFAD4BFB9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9DFCF-9740-CA4A-9811-EBB312BBB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570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4B3BD-4612-0F4C-808A-7C2CE8666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B95DF2-F14A-1C4D-84C4-59C091129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3374A0-2E9E-8E45-9EA7-02EBBD8A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62D9EC-3A3A-E04A-A33E-15AFF7F1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415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34782E-E654-CD49-ADFF-1DCB485F91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A76AD4-4B31-A941-A0D0-776B100B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526E-D2D7-CD48-9F44-EA6BA5CB9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9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8D7F9-34D8-8E4A-AC51-6699F4340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099BC-B80D-384B-A245-5307A9B3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3BEBF-88A7-4848-9681-A589F3C532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E65E09-FD76-4347-97E7-D4FD89742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C067C6-7681-8249-AAAA-206062FE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E5A94D-D4C7-A743-8F12-5684B60B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2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0AEA4-0F00-2A4B-B9DF-81AD21387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A67F51-0CFA-484D-9E66-03C9EF35A5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F0899C-3666-1D4E-8E48-31E4F2665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48107-5F68-784E-B5E2-F090A43AE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12B4A-E9D0-8A47-9B43-5167CDA39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1450D-23C2-A340-AE8C-8C7A42B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64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B59B6-AAE7-5C42-BCD1-F25238944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5F440B-6C46-CA40-BDC8-9A611F9391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D21660-D490-F845-B98B-1CD18DED5A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C9898-07BD-8B48-B9A9-D57151BAA008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C8980-9A9B-EC4C-B1F3-6DE28545B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91A83D-0A17-504E-83DB-DD7D8CC09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2D424B-C247-7843-A231-D8647B8C18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981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mtsamples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D553-22D6-F64B-9770-68EE25A65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0332" y="464234"/>
            <a:ext cx="9767668" cy="3432517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dirty="0"/>
              <a:t>Identifying Diabetic Complications from Clinical Notes Using Regex Based Full Text Search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47B27-CF00-B34C-A3F4-789D5019D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0302" y="4907756"/>
            <a:ext cx="6897857" cy="1655762"/>
          </a:xfrm>
        </p:spPr>
        <p:txBody>
          <a:bodyPr>
            <a:normAutofit/>
          </a:bodyPr>
          <a:lstStyle/>
          <a:p>
            <a:pPr algn="l"/>
            <a:r>
              <a:rPr lang="en-US" b="1" dirty="0"/>
              <a:t>By:</a:t>
            </a:r>
            <a:br>
              <a:rPr lang="en-US" dirty="0"/>
            </a:br>
            <a:r>
              <a:rPr lang="en-US" dirty="0"/>
              <a:t>Cacilda Marquis</a:t>
            </a:r>
            <a:br>
              <a:rPr lang="en-US" dirty="0"/>
            </a:br>
            <a:r>
              <a:rPr lang="en-US" dirty="0"/>
              <a:t>Clinical Data Science Specialization – Course 4</a:t>
            </a:r>
            <a:br>
              <a:rPr lang="en-US" dirty="0"/>
            </a:br>
            <a:r>
              <a:rPr lang="en-US" dirty="0"/>
              <a:t>University of Colorado</a:t>
            </a:r>
          </a:p>
        </p:txBody>
      </p:sp>
    </p:spTree>
    <p:extLst>
      <p:ext uri="{BB962C8B-B14F-4D97-AF65-F5344CB8AC3E}">
        <p14:creationId xmlns:p14="http://schemas.microsoft.com/office/powerpoint/2010/main" val="275859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3DD13-9D99-B5D5-297F-0EAE01BA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Alternate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0D3C-11B2-2242-F747-47351469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Keyword Window + Negation Handling</a:t>
            </a:r>
          </a:p>
          <a:p>
            <a:r>
              <a:rPr lang="en-US" dirty="0"/>
              <a:t>Concept:</a:t>
            </a:r>
            <a:br>
              <a:rPr lang="en-US" dirty="0"/>
            </a:br>
            <a:r>
              <a:rPr lang="en-US" dirty="0"/>
              <a:t>Rather than scanning the whole note or relying on section headers (which may be missing or inconsistent), you:</a:t>
            </a:r>
          </a:p>
          <a:p>
            <a:r>
              <a:rPr lang="en-US" dirty="0"/>
              <a:t>Search for your keywords (like "neuropathy", "retinopathy", etc.)</a:t>
            </a:r>
          </a:p>
          <a:p>
            <a:r>
              <a:rPr lang="en-US" dirty="0"/>
              <a:t>Extract a window of surrounding words (e.g., 10 words before and after)</a:t>
            </a:r>
          </a:p>
          <a:p>
            <a:r>
              <a:rPr lang="en-US" dirty="0"/>
              <a:t>Look for negation within that window (e.g., “no”, “denies”, “not”)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435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80E5-3FE5-A809-61DC-237071D44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337D-95B4-AD94-F83F-2D6A9AE19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446"/>
            <a:ext cx="10515600" cy="4629517"/>
          </a:xfrm>
        </p:spPr>
        <p:txBody>
          <a:bodyPr/>
          <a:lstStyle/>
          <a:p>
            <a:r>
              <a:rPr lang="en-US" dirty="0"/>
              <a:t>Regex-based extraction was a practical backup when note sections were missing.</a:t>
            </a:r>
          </a:p>
          <a:p>
            <a:r>
              <a:rPr lang="en-US" dirty="0"/>
              <a:t>Performance was decent, especially in recall.</a:t>
            </a:r>
          </a:p>
          <a:p>
            <a:r>
              <a:rPr lang="en-US" dirty="0"/>
              <a:t>Key insight: context matters, future work should go beyond string matching.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0813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0F333-A30C-E309-9143-641B51DC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Project Goal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BDDAC-6C91-B19E-6A43-12B92FBB3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Identify notes mentioning diabetic complications:</a:t>
            </a:r>
          </a:p>
          <a:p>
            <a:pPr lvl="1"/>
            <a:r>
              <a:rPr lang="en-US" dirty="0"/>
              <a:t>Neuropathy</a:t>
            </a:r>
          </a:p>
          <a:p>
            <a:pPr lvl="1"/>
            <a:r>
              <a:rPr lang="en-US" dirty="0"/>
              <a:t>Nephropathy</a:t>
            </a:r>
          </a:p>
          <a:p>
            <a:pPr lvl="1"/>
            <a:r>
              <a:rPr lang="en-US" dirty="0"/>
              <a:t>Retinopathy</a:t>
            </a:r>
          </a:p>
          <a:p>
            <a:r>
              <a:rPr lang="en-US" dirty="0"/>
              <a:t>Why It Matters:</a:t>
            </a:r>
            <a:br>
              <a:rPr lang="en-US" dirty="0"/>
            </a:br>
            <a:r>
              <a:rPr lang="en-US" dirty="0"/>
              <a:t>These complications indicate disease progression and are critical for treatment decisions.</a:t>
            </a:r>
          </a:p>
          <a:p>
            <a:r>
              <a:rPr lang="en-US" dirty="0"/>
              <a:t>Dataset Used:</a:t>
            </a:r>
            <a:br>
              <a:rPr lang="en-US" dirty="0"/>
            </a:br>
            <a:r>
              <a:rPr lang="en-US" dirty="0"/>
              <a:t>Synthetic diabetes notes from </a:t>
            </a:r>
            <a:r>
              <a:rPr lang="en-US" dirty="0">
                <a:hlinkClick r:id="rId2"/>
              </a:rPr>
              <a:t>MTSamples.com</a:t>
            </a:r>
            <a:r>
              <a:rPr lang="en-US" dirty="0"/>
              <a:t> available in Google </a:t>
            </a:r>
            <a:r>
              <a:rPr lang="en-US" dirty="0" err="1"/>
              <a:t>BigQuery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232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82A5-3215-E9FB-87C8-5E4C05621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Approach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6A9A6-C393-EBB3-B803-3CC6421A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9311"/>
            <a:ext cx="10515600" cy="4657652"/>
          </a:xfrm>
        </p:spPr>
        <p:txBody>
          <a:bodyPr/>
          <a:lstStyle/>
          <a:p>
            <a:r>
              <a:rPr lang="en-US" dirty="0"/>
              <a:t>Started with section header filtering</a:t>
            </a:r>
            <a:br>
              <a:rPr lang="en-US" dirty="0"/>
            </a:br>
            <a:r>
              <a:rPr lang="en-US" dirty="0"/>
              <a:t>→ Did not work due to missing or inconsistent headers.</a:t>
            </a:r>
          </a:p>
          <a:p>
            <a:r>
              <a:rPr lang="en-US" dirty="0"/>
              <a:t>Switched to full-text regex-based keyword matching with negation detection.</a:t>
            </a:r>
          </a:p>
          <a:p>
            <a:r>
              <a:rPr lang="en-US" dirty="0"/>
              <a:t>Identified mentions of each complication type using hand-crafted regular expressions.</a:t>
            </a:r>
          </a:p>
          <a:p>
            <a:r>
              <a:rPr lang="en-US" dirty="0"/>
              <a:t>Evaluated performance using confusion matrix for each condition.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827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03DEB-98D1-D641-2731-0EF31F39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D0A98-8F59-AC49-0480-88AD950CC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175"/>
            <a:ext cx="10515600" cy="46857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Example: Neuropathy  </a:t>
            </a:r>
          </a:p>
          <a:p>
            <a:r>
              <a:rPr lang="en-US" dirty="0" err="1"/>
              <a:t>neuropathy_pattern</a:t>
            </a:r>
            <a:r>
              <a:rPr lang="en-US" dirty="0"/>
              <a:t> &lt;- regex(  "</a:t>
            </a:r>
            <a:r>
              <a:rPr lang="en-US" dirty="0" err="1"/>
              <a:t>neuropathy|nerve</a:t>
            </a:r>
            <a:r>
              <a:rPr lang="en-US" dirty="0"/>
              <a:t> </a:t>
            </a:r>
            <a:r>
              <a:rPr lang="en-US" dirty="0" err="1"/>
              <a:t>pain|numbness|tingling|burning</a:t>
            </a:r>
            <a:r>
              <a:rPr lang="en-US" dirty="0"/>
              <a:t> pain", </a:t>
            </a:r>
            <a:r>
              <a:rPr lang="en-US" dirty="0" err="1"/>
              <a:t>ignore_case</a:t>
            </a:r>
            <a:r>
              <a:rPr lang="en-US" dirty="0"/>
              <a:t> = TRUE) </a:t>
            </a:r>
          </a:p>
          <a:p>
            <a:pPr marL="0" indent="0">
              <a:buNone/>
            </a:pPr>
            <a:r>
              <a:rPr lang="en-US" dirty="0"/>
              <a:t>Example: Negation Pattern  </a:t>
            </a:r>
          </a:p>
          <a:p>
            <a:r>
              <a:rPr lang="en-US" dirty="0" err="1"/>
              <a:t>negation_pattern</a:t>
            </a:r>
            <a:r>
              <a:rPr lang="en-US" dirty="0"/>
              <a:t> &lt;- regex(   "\\b(no|denies|not|without|free </a:t>
            </a:r>
            <a:r>
              <a:rPr lang="en-US" dirty="0" err="1"/>
              <a:t>of|negative</a:t>
            </a:r>
            <a:r>
              <a:rPr lang="en-US" dirty="0"/>
              <a:t> </a:t>
            </a:r>
            <a:r>
              <a:rPr lang="en-US" dirty="0" err="1"/>
              <a:t>for|resolved|rule</a:t>
            </a:r>
            <a:r>
              <a:rPr lang="en-US" dirty="0"/>
              <a:t>[ds]? out)\\b.{0,50}\\b(</a:t>
            </a:r>
            <a:r>
              <a:rPr lang="en-US" dirty="0" err="1"/>
              <a:t>neuropathy|nephropathy|retinopathy|nerve</a:t>
            </a:r>
            <a:r>
              <a:rPr lang="en-US" dirty="0"/>
              <a:t> </a:t>
            </a:r>
            <a:r>
              <a:rPr lang="en-US" dirty="0" err="1"/>
              <a:t>pain|kidney</a:t>
            </a:r>
            <a:r>
              <a:rPr lang="en-US" dirty="0"/>
              <a:t> </a:t>
            </a:r>
            <a:r>
              <a:rPr lang="en-US" dirty="0" err="1"/>
              <a:t>disease|vision</a:t>
            </a:r>
            <a:r>
              <a:rPr lang="en-US" dirty="0"/>
              <a:t> loss)\\b",   </a:t>
            </a:r>
            <a:r>
              <a:rPr lang="en-US" dirty="0" err="1"/>
              <a:t>ignore_case</a:t>
            </a:r>
            <a:r>
              <a:rPr lang="en-US" dirty="0"/>
              <a:t> = TRUE) </a:t>
            </a:r>
          </a:p>
          <a:p>
            <a:pPr marL="0" indent="0">
              <a:buNone/>
            </a:pPr>
            <a:r>
              <a:rPr lang="en-US" dirty="0"/>
              <a:t>What they match:  </a:t>
            </a:r>
          </a:p>
          <a:p>
            <a:r>
              <a:rPr lang="en-US" dirty="0"/>
              <a:t>Neuropathy Regex: captures mentions like “tingling in feet” or “nerve pain”  </a:t>
            </a:r>
          </a:p>
          <a:p>
            <a:r>
              <a:rPr lang="en-US" dirty="0"/>
              <a:t>Negation Regex: blocks phrases like “denies any signs of neuropathy” or “no kidney disease noted”</a:t>
            </a:r>
          </a:p>
        </p:txBody>
      </p:sp>
    </p:spTree>
    <p:extLst>
      <p:ext uri="{BB962C8B-B14F-4D97-AF65-F5344CB8AC3E}">
        <p14:creationId xmlns:p14="http://schemas.microsoft.com/office/powerpoint/2010/main" val="3396077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BC018-A02F-B233-B0C8-4F90855F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Model Output Counts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9905D10-62E3-9768-3101-96DBB8FB323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814427"/>
              </p:ext>
            </p:extLst>
          </p:nvPr>
        </p:nvGraphicFramePr>
        <p:xfrm>
          <a:off x="838200" y="2096086"/>
          <a:ext cx="6491068" cy="3573192"/>
        </p:xfrm>
        <a:graphic>
          <a:graphicData uri="http://schemas.openxmlformats.org/drawingml/2006/table">
            <a:tbl>
              <a:tblPr/>
              <a:tblGrid>
                <a:gridCol w="3245534">
                  <a:extLst>
                    <a:ext uri="{9D8B030D-6E8A-4147-A177-3AD203B41FA5}">
                      <a16:colId xmlns:a16="http://schemas.microsoft.com/office/drawing/2014/main" val="566565022"/>
                    </a:ext>
                  </a:extLst>
                </a:gridCol>
                <a:gridCol w="3245534">
                  <a:extLst>
                    <a:ext uri="{9D8B030D-6E8A-4147-A177-3AD203B41FA5}">
                      <a16:colId xmlns:a16="http://schemas.microsoft.com/office/drawing/2014/main" val="1954976110"/>
                    </a:ext>
                  </a:extLst>
                </a:gridCol>
              </a:tblGrid>
              <a:tr h="893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Complication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Detected 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9817384"/>
                  </a:ext>
                </a:extLst>
              </a:tr>
              <a:tr h="893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Neuropathy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32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38674"/>
                  </a:ext>
                </a:extLst>
              </a:tr>
              <a:tr h="893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Nephropathy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21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022429"/>
                  </a:ext>
                </a:extLst>
              </a:tr>
              <a:tr h="8932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/>
                        <a:t>Retinopathy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7910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7225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5B125-281C-1FCC-0AEE-48BD90CB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9A3F0B7-E05E-2EDC-CF13-6152017FC2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553340"/>
              </p:ext>
            </p:extLst>
          </p:nvPr>
        </p:nvGraphicFramePr>
        <p:xfrm>
          <a:off x="838200" y="2236762"/>
          <a:ext cx="10515600" cy="3685736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1048435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324021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63513968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4229888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10830516"/>
                    </a:ext>
                  </a:extLst>
                </a:gridCol>
              </a:tblGrid>
              <a:tr h="92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Complication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2194717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 dirty="0"/>
                        <a:t>Neuropathy</a:t>
                      </a:r>
                      <a:endParaRPr lang="en-US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86.5%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43.8%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93.3%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59.6%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9755602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Nephropathy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90.7%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42.9%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90.0%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58.1%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3838099"/>
                  </a:ext>
                </a:extLst>
              </a:tr>
              <a:tr h="92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b="1"/>
                        <a:t>Retinopathy</a:t>
                      </a:r>
                      <a:endParaRPr lang="en-US" sz="24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97.2%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33.3%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33.3%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33.3%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10994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371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2952-40E1-CCCB-EF3E-DEB90B132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 of Misclassified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9051B-3EB8-78B3-5F71-883FB0B75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False Positive (Retinopathy):</a:t>
            </a:r>
            <a:br>
              <a:rPr lang="en-US" dirty="0"/>
            </a:br>
            <a:r>
              <a:rPr lang="en-US" dirty="0"/>
              <a:t>“Patient has vision loss due to cataract”</a:t>
            </a:r>
            <a:br>
              <a:rPr lang="en-US" dirty="0"/>
            </a:br>
            <a:r>
              <a:rPr lang="en-US" dirty="0"/>
              <a:t>→ Misclassified as diabetic retinopathy</a:t>
            </a:r>
          </a:p>
          <a:p>
            <a:endParaRPr lang="en-US" dirty="0"/>
          </a:p>
          <a:p>
            <a:r>
              <a:rPr lang="en-US" dirty="0"/>
              <a:t>False Negative (Nephropathy):</a:t>
            </a:r>
            <a:br>
              <a:rPr lang="en-US" dirty="0"/>
            </a:br>
            <a:r>
              <a:rPr lang="en-US" dirty="0"/>
              <a:t>“History of elevated creatinine”</a:t>
            </a:r>
            <a:br>
              <a:rPr lang="en-US" dirty="0"/>
            </a:br>
            <a:r>
              <a:rPr lang="en-US" dirty="0"/>
              <a:t>→ Missed because term ‘nephropathy’ not directly mentioned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81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78B2E-2B0F-64AC-C53C-5281935F1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Worked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8F63C5-A138-9E3E-3A80-899AD89905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Recall: Most relevant notes were caught.</a:t>
            </a:r>
          </a:p>
          <a:p>
            <a:r>
              <a:rPr lang="en-US" dirty="0"/>
              <a:t>Effective Negation Filtering: Prevented obvious false positives.</a:t>
            </a:r>
          </a:p>
          <a:p>
            <a:r>
              <a:rPr lang="en-US" dirty="0"/>
              <a:t>Regex Simplicity: Easy to implement and interpret.</a:t>
            </a:r>
          </a:p>
        </p:txBody>
      </p:sp>
    </p:spTree>
    <p:extLst>
      <p:ext uri="{BB962C8B-B14F-4D97-AF65-F5344CB8AC3E}">
        <p14:creationId xmlns:p14="http://schemas.microsoft.com/office/powerpoint/2010/main" val="3368575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E1015-89A8-875E-5742-A87DBEB9A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A27E6-1AEF-7540-E99C-30B1B799A1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 Precision: Many keywords are nonspecific without context.</a:t>
            </a:r>
          </a:p>
          <a:p>
            <a:r>
              <a:rPr lang="en-US" dirty="0"/>
              <a:t>Missed Synonyms &amp; Abbreviations: e.g. “HTN retinopathy” not covered.</a:t>
            </a:r>
          </a:p>
          <a:p>
            <a:r>
              <a:rPr lang="en-US" dirty="0"/>
              <a:t>No Section Context: Couldn’t distinguish current vs. past complications well.</a:t>
            </a:r>
          </a:p>
        </p:txBody>
      </p:sp>
    </p:spTree>
    <p:extLst>
      <p:ext uri="{BB962C8B-B14F-4D97-AF65-F5344CB8AC3E}">
        <p14:creationId xmlns:p14="http://schemas.microsoft.com/office/powerpoint/2010/main" val="1746698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2877</TotalTime>
  <Words>541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 Identifying Diabetic Complications from Clinical Notes Using Regex Based Full Text Search </vt:lpstr>
      <vt:lpstr>Project Goal</vt:lpstr>
      <vt:lpstr>Approach </vt:lpstr>
      <vt:lpstr>Regular Expressions</vt:lpstr>
      <vt:lpstr>Model Output Counts</vt:lpstr>
      <vt:lpstr>Evaluation Metrics</vt:lpstr>
      <vt:lpstr>Example of Misclassified Notes</vt:lpstr>
      <vt:lpstr>What Worked Well</vt:lpstr>
      <vt:lpstr>Limitations</vt:lpstr>
      <vt:lpstr>Alternate approach</vt:lpstr>
      <vt:lpstr>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Wiley, Laura</dc:creator>
  <cp:lastModifiedBy>Admin</cp:lastModifiedBy>
  <cp:revision>18</cp:revision>
  <dcterms:created xsi:type="dcterms:W3CDTF">2018-03-02T05:37:34Z</dcterms:created>
  <dcterms:modified xsi:type="dcterms:W3CDTF">2025-07-15T16:09:36Z</dcterms:modified>
</cp:coreProperties>
</file>