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77" r:id="rId8"/>
    <p:sldId id="261" r:id="rId9"/>
    <p:sldId id="264" r:id="rId10"/>
    <p:sldId id="262" r:id="rId11"/>
    <p:sldId id="278" r:id="rId12"/>
    <p:sldId id="265" r:id="rId13"/>
    <p:sldId id="266" r:id="rId14"/>
    <p:sldId id="267" r:id="rId15"/>
    <p:sldId id="270" r:id="rId16"/>
    <p:sldId id="272" r:id="rId17"/>
    <p:sldId id="273" r:id="rId18"/>
    <p:sldId id="274" r:id="rId19"/>
    <p:sldId id="275" r:id="rId20"/>
    <p:sldId id="280" r:id="rId21"/>
    <p:sldId id="281" r:id="rId22"/>
    <p:sldId id="279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24A5E"/>
    <a:srgbClr val="00A249"/>
    <a:srgbClr val="00C85A"/>
    <a:srgbClr val="90DFAA"/>
    <a:srgbClr val="FFB805"/>
    <a:srgbClr val="FFD05B"/>
    <a:srgbClr val="EAA700"/>
    <a:srgbClr val="FF212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688853346456693E-2"/>
          <c:y val="3.9551102285732345E-2"/>
          <c:w val="0.94312364665354331"/>
          <c:h val="0.8101551382446852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7C-4A33-A0CC-463CE40D57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7C-4A33-A0CC-463CE40D57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7C-4A33-A0CC-463CE40D5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835272"/>
        <c:axId val="429844784"/>
      </c:lineChart>
      <c:catAx>
        <c:axId val="42983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9844784"/>
        <c:crosses val="autoZero"/>
        <c:auto val="1"/>
        <c:lblAlgn val="ctr"/>
        <c:lblOffset val="100"/>
        <c:noMultiLvlLbl val="0"/>
      </c:catAx>
      <c:valAx>
        <c:axId val="42984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9835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126353346456691E-2"/>
          <c:y val="3.9551102285732345E-2"/>
          <c:w val="0.94312364665354331"/>
          <c:h val="0.8101551382446852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자본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7C-4A33-A0CC-463CE40D57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부채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2.5</c:v>
                </c:pt>
                <c:pt idx="2">
                  <c:v>1</c:v>
                </c:pt>
                <c:pt idx="3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7C-4A33-A0CC-463CE40D5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835272"/>
        <c:axId val="429844784"/>
      </c:lineChart>
      <c:catAx>
        <c:axId val="42983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9844784"/>
        <c:crosses val="autoZero"/>
        <c:auto val="1"/>
        <c:lblAlgn val="ctr"/>
        <c:lblOffset val="100"/>
        <c:noMultiLvlLbl val="0"/>
      </c:catAx>
      <c:valAx>
        <c:axId val="42984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98352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0.09753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20BAFBCC-9856-465C-B78D-923C4C20038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-1415647"/>
          <a:ext cx="8128000" cy="499915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72C3-ED82-471B-AF4C-7AEF8DDC797C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3E1-6681-49C3-B9E2-D718F1C1D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5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72C3-ED82-471B-AF4C-7AEF8DDC797C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3E1-6681-49C3-B9E2-D718F1C1D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7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72C3-ED82-471B-AF4C-7AEF8DDC797C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3E1-6681-49C3-B9E2-D718F1C1D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1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72C3-ED82-471B-AF4C-7AEF8DDC797C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3E1-6681-49C3-B9E2-D718F1C1D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2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72C3-ED82-471B-AF4C-7AEF8DDC797C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3E1-6681-49C3-B9E2-D718F1C1D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72C3-ED82-471B-AF4C-7AEF8DDC797C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3E1-6681-49C3-B9E2-D718F1C1D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72C3-ED82-471B-AF4C-7AEF8DDC797C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3E1-6681-49C3-B9E2-D718F1C1D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8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72C3-ED82-471B-AF4C-7AEF8DDC797C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3E1-6681-49C3-B9E2-D718F1C1D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72C3-ED82-471B-AF4C-7AEF8DDC797C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3E1-6681-49C3-B9E2-D718F1C1D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8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72C3-ED82-471B-AF4C-7AEF8DDC797C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3E1-6681-49C3-B9E2-D718F1C1D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6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72C3-ED82-471B-AF4C-7AEF8DDC797C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63E1-6681-49C3-B9E2-D718F1C1D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0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72C3-ED82-471B-AF4C-7AEF8DDC797C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63E1-6681-49C3-B9E2-D718F1C1D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4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화면구상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9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AA125E-47C1-4442-85A8-DD81F234665C}"/>
              </a:ext>
            </a:extLst>
          </p:cNvPr>
          <p:cNvSpPr/>
          <p:nvPr/>
        </p:nvSpPr>
        <p:spPr>
          <a:xfrm>
            <a:off x="0" y="214183"/>
            <a:ext cx="12192000" cy="930876"/>
          </a:xfrm>
          <a:prstGeom prst="rect">
            <a:avLst/>
          </a:prstGeom>
          <a:solidFill>
            <a:srgbClr val="FFD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총계정원장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B2F9E-20B6-46EE-B846-9188E31574D9}"/>
              </a:ext>
            </a:extLst>
          </p:cNvPr>
          <p:cNvSpPr txBox="1"/>
          <p:nvPr/>
        </p:nvSpPr>
        <p:spPr>
          <a:xfrm>
            <a:off x="0" y="5942069"/>
            <a:ext cx="3959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분기 단위로 가져옴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계정 </a:t>
            </a:r>
            <a:r>
              <a:rPr lang="en-US" altLang="ko-KR" dirty="0"/>
              <a:t>-&gt; </a:t>
            </a:r>
            <a:r>
              <a:rPr lang="ko-KR" altLang="en-US" dirty="0"/>
              <a:t>월별로 월계</a:t>
            </a:r>
            <a:r>
              <a:rPr lang="en-US" altLang="ko-KR" dirty="0"/>
              <a:t>, </a:t>
            </a:r>
            <a:r>
              <a:rPr lang="ko-KR" altLang="en-US" dirty="0"/>
              <a:t>누계를 내줌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기간의 모든 전표를 가져옴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1B43E-5282-41D1-9444-076417559986}"/>
              </a:ext>
            </a:extLst>
          </p:cNvPr>
          <p:cNvSpPr txBox="1"/>
          <p:nvPr/>
        </p:nvSpPr>
        <p:spPr>
          <a:xfrm>
            <a:off x="9617730" y="6105849"/>
            <a:ext cx="246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report/</a:t>
            </a:r>
            <a:r>
              <a:rPr lang="en-US" altLang="ko-KR" i="1" dirty="0" err="1"/>
              <a:t>general_ledger</a:t>
            </a:r>
            <a:endParaRPr lang="ko-KR" altLang="en-US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488784-DF2A-490A-BA59-BBFDF981D7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83"/>
            <a:ext cx="930876" cy="930876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EA1764F-EF99-4CE9-8575-38609A4B9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15798"/>
              </p:ext>
            </p:extLst>
          </p:nvPr>
        </p:nvGraphicFramePr>
        <p:xfrm>
          <a:off x="5" y="1614068"/>
          <a:ext cx="12192005" cy="30585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1715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105575374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27110825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3860068656"/>
                    </a:ext>
                  </a:extLst>
                </a:gridCol>
              </a:tblGrid>
              <a:tr h="436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적요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차변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잔액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374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06-18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374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06-19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374639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57919"/>
                  </a:ext>
                </a:extLst>
              </a:tr>
              <a:tr h="374639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누계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47050"/>
                  </a:ext>
                </a:extLst>
              </a:tr>
              <a:tr h="374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07-20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374639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54466"/>
                  </a:ext>
                </a:extLst>
              </a:tr>
              <a:tr h="374639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누계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8420B6-F237-4F37-93D2-27A08AAC7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52176"/>
              </p:ext>
            </p:extLst>
          </p:nvPr>
        </p:nvGraphicFramePr>
        <p:xfrm>
          <a:off x="5" y="1243228"/>
          <a:ext cx="1219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657504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0101 - </a:t>
                      </a:r>
                      <a:r>
                        <a:rPr lang="ko-KR" altLang="en-US" dirty="0"/>
                        <a:t>현금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7111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59637F6-9E3F-4008-A2C0-50CD8A220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31958"/>
              </p:ext>
            </p:extLst>
          </p:nvPr>
        </p:nvGraphicFramePr>
        <p:xfrm>
          <a:off x="5" y="4691533"/>
          <a:ext cx="1219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657504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0103 - </a:t>
                      </a:r>
                      <a:r>
                        <a:rPr lang="ko-KR" altLang="en-US" dirty="0"/>
                        <a:t>보통예금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7111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0763C06-3C40-4183-8CA9-1C35EF49E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38014"/>
              </p:ext>
            </p:extLst>
          </p:nvPr>
        </p:nvGraphicFramePr>
        <p:xfrm>
          <a:off x="0" y="5096877"/>
          <a:ext cx="12192005" cy="8106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1715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105575374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227110825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3860068656"/>
                    </a:ext>
                  </a:extLst>
                </a:gridCol>
              </a:tblGrid>
              <a:tr h="436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적요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차변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잔액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374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06-18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18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AA125E-47C1-4442-85A8-DD81F234665C}"/>
              </a:ext>
            </a:extLst>
          </p:cNvPr>
          <p:cNvSpPr/>
          <p:nvPr/>
        </p:nvSpPr>
        <p:spPr>
          <a:xfrm>
            <a:off x="0" y="214183"/>
            <a:ext cx="12192000" cy="930876"/>
          </a:xfrm>
          <a:prstGeom prst="rect">
            <a:avLst/>
          </a:prstGeom>
          <a:solidFill>
            <a:srgbClr val="FFD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총계정원장</a:t>
            </a:r>
            <a:r>
              <a:rPr lang="en-US" altLang="ko-KR" sz="4000" dirty="0"/>
              <a:t>(</a:t>
            </a:r>
            <a:r>
              <a:rPr lang="ko-KR" altLang="en-US" sz="4000" dirty="0" err="1"/>
              <a:t>계정별원장</a:t>
            </a:r>
            <a:r>
              <a:rPr lang="ko-KR" altLang="en-US" sz="4000" dirty="0"/>
              <a:t> 검색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B2F9E-20B6-46EE-B846-9188E31574D9}"/>
              </a:ext>
            </a:extLst>
          </p:cNvPr>
          <p:cNvSpPr txBox="1"/>
          <p:nvPr/>
        </p:nvSpPr>
        <p:spPr>
          <a:xfrm>
            <a:off x="1900520" y="2835572"/>
            <a:ext cx="64492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                                      </a:t>
            </a:r>
            <a:r>
              <a:rPr lang="ko-KR" altLang="en-US" dirty="0"/>
              <a:t>분기별 검색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계정코드 </a:t>
            </a:r>
            <a:r>
              <a:rPr lang="en-US" altLang="ko-KR" dirty="0"/>
              <a:t>~ </a:t>
            </a:r>
            <a:r>
              <a:rPr lang="ko-KR" altLang="en-US" dirty="0"/>
              <a:t>계정코드 입력 시 해당 계정별로 원장 가져옴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488784-DF2A-490A-BA59-BBFDF981D7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83"/>
            <a:ext cx="930876" cy="93087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DDB9B0-1AC2-4617-B9D7-E77D4F3A5303}"/>
              </a:ext>
            </a:extLst>
          </p:cNvPr>
          <p:cNvSpPr/>
          <p:nvPr/>
        </p:nvSpPr>
        <p:spPr>
          <a:xfrm>
            <a:off x="110858" y="1694550"/>
            <a:ext cx="2131238" cy="289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0101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31CF92-4DB6-46FA-AC0C-5A5297F7A062}"/>
              </a:ext>
            </a:extLst>
          </p:cNvPr>
          <p:cNvSpPr/>
          <p:nvPr/>
        </p:nvSpPr>
        <p:spPr>
          <a:xfrm>
            <a:off x="2350205" y="1694549"/>
            <a:ext cx="554726" cy="2891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5C36C0-295B-41D4-85F6-DF0919E73F67}"/>
              </a:ext>
            </a:extLst>
          </p:cNvPr>
          <p:cNvSpPr/>
          <p:nvPr/>
        </p:nvSpPr>
        <p:spPr>
          <a:xfrm>
            <a:off x="3013040" y="1694549"/>
            <a:ext cx="2131238" cy="289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0103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E74CB0-45F0-4004-92B3-B7C28CD48F99}"/>
              </a:ext>
            </a:extLst>
          </p:cNvPr>
          <p:cNvSpPr/>
          <p:nvPr/>
        </p:nvSpPr>
        <p:spPr>
          <a:xfrm>
            <a:off x="5331739" y="1694549"/>
            <a:ext cx="896465" cy="29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68C309-DB70-4486-A7D0-D8795C4B0DF9}"/>
              </a:ext>
            </a:extLst>
          </p:cNvPr>
          <p:cNvSpPr/>
          <p:nvPr/>
        </p:nvSpPr>
        <p:spPr>
          <a:xfrm>
            <a:off x="110858" y="4300777"/>
            <a:ext cx="2131238" cy="289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780B7F3-2E9D-4230-99AC-0933F209D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40993"/>
              </p:ext>
            </p:extLst>
          </p:nvPr>
        </p:nvGraphicFramePr>
        <p:xfrm>
          <a:off x="6931681" y="1473349"/>
          <a:ext cx="51245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45">
                  <a:extLst>
                    <a:ext uri="{9D8B030D-6E8A-4147-A177-3AD203B41FA5}">
                      <a16:colId xmlns:a16="http://schemas.microsoft.com/office/drawing/2014/main" val="1692148071"/>
                    </a:ext>
                  </a:extLst>
                </a:gridCol>
                <a:gridCol w="1281145">
                  <a:extLst>
                    <a:ext uri="{9D8B030D-6E8A-4147-A177-3AD203B41FA5}">
                      <a16:colId xmlns:a16="http://schemas.microsoft.com/office/drawing/2014/main" val="406576900"/>
                    </a:ext>
                  </a:extLst>
                </a:gridCol>
                <a:gridCol w="1281145">
                  <a:extLst>
                    <a:ext uri="{9D8B030D-6E8A-4147-A177-3AD203B41FA5}">
                      <a16:colId xmlns:a16="http://schemas.microsoft.com/office/drawing/2014/main" val="3749627132"/>
                    </a:ext>
                  </a:extLst>
                </a:gridCol>
                <a:gridCol w="1281145">
                  <a:extLst>
                    <a:ext uri="{9D8B030D-6E8A-4147-A177-3AD203B41FA5}">
                      <a16:colId xmlns:a16="http://schemas.microsoft.com/office/drawing/2014/main" val="3883006358"/>
                    </a:ext>
                  </a:extLst>
                </a:gridCol>
              </a:tblGrid>
              <a:tr h="34929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 &lt; 2019 &gt;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72053"/>
                  </a:ext>
                </a:extLst>
              </a:tr>
              <a:tr h="349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0033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42FA81A-70C1-4F6C-95D5-CAD00DCC6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23626"/>
              </p:ext>
            </p:extLst>
          </p:nvPr>
        </p:nvGraphicFramePr>
        <p:xfrm>
          <a:off x="110858" y="3253906"/>
          <a:ext cx="51245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45">
                  <a:extLst>
                    <a:ext uri="{9D8B030D-6E8A-4147-A177-3AD203B41FA5}">
                      <a16:colId xmlns:a16="http://schemas.microsoft.com/office/drawing/2014/main" val="1692148071"/>
                    </a:ext>
                  </a:extLst>
                </a:gridCol>
                <a:gridCol w="1281145">
                  <a:extLst>
                    <a:ext uri="{9D8B030D-6E8A-4147-A177-3AD203B41FA5}">
                      <a16:colId xmlns:a16="http://schemas.microsoft.com/office/drawing/2014/main" val="406576900"/>
                    </a:ext>
                  </a:extLst>
                </a:gridCol>
                <a:gridCol w="1281145">
                  <a:extLst>
                    <a:ext uri="{9D8B030D-6E8A-4147-A177-3AD203B41FA5}">
                      <a16:colId xmlns:a16="http://schemas.microsoft.com/office/drawing/2014/main" val="3749627132"/>
                    </a:ext>
                  </a:extLst>
                </a:gridCol>
                <a:gridCol w="1281145">
                  <a:extLst>
                    <a:ext uri="{9D8B030D-6E8A-4147-A177-3AD203B41FA5}">
                      <a16:colId xmlns:a16="http://schemas.microsoft.com/office/drawing/2014/main" val="3883006358"/>
                    </a:ext>
                  </a:extLst>
                </a:gridCol>
              </a:tblGrid>
              <a:tr h="34929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 &lt; 2019 &gt;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72053"/>
                  </a:ext>
                </a:extLst>
              </a:tr>
              <a:tr h="349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00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4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AA125E-47C1-4442-85A8-DD81F234665C}"/>
              </a:ext>
            </a:extLst>
          </p:cNvPr>
          <p:cNvSpPr/>
          <p:nvPr/>
        </p:nvSpPr>
        <p:spPr>
          <a:xfrm>
            <a:off x="0" y="214183"/>
            <a:ext cx="12192000" cy="930876"/>
          </a:xfrm>
          <a:prstGeom prst="rect">
            <a:avLst/>
          </a:prstGeom>
          <a:solidFill>
            <a:srgbClr val="FFD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</a:t>
            </a:r>
            <a:r>
              <a:rPr lang="ko-KR" altLang="en-US" sz="4000" dirty="0" err="1"/>
              <a:t>합계잔액시산표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B2F9E-20B6-46EE-B846-9188E31574D9}"/>
              </a:ext>
            </a:extLst>
          </p:cNvPr>
          <p:cNvSpPr txBox="1"/>
          <p:nvPr/>
        </p:nvSpPr>
        <p:spPr>
          <a:xfrm>
            <a:off x="0" y="5139486"/>
            <a:ext cx="55803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년 단위로 가져옴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기간의 모든 전표를 가져옴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계정과목별로 분류한 뒤 세부사항을 밑에 적어 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밑에 세부사항을 표시하고 </a:t>
            </a:r>
            <a:r>
              <a:rPr lang="ko-KR" altLang="en-US" dirty="0" err="1"/>
              <a:t>윗</a:t>
            </a:r>
            <a:r>
              <a:rPr lang="ko-KR" altLang="en-US" dirty="0"/>
              <a:t> 행에 합계 표시함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가장 밑에 총합 표시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1B43E-5282-41D1-9444-076417559986}"/>
              </a:ext>
            </a:extLst>
          </p:cNvPr>
          <p:cNvSpPr txBox="1"/>
          <p:nvPr/>
        </p:nvSpPr>
        <p:spPr>
          <a:xfrm>
            <a:off x="9902206" y="5066806"/>
            <a:ext cx="22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report/</a:t>
            </a:r>
            <a:r>
              <a:rPr lang="en-US" altLang="ko-KR" i="1" dirty="0" err="1"/>
              <a:t>balance_total</a:t>
            </a:r>
            <a:endParaRPr lang="ko-KR" altLang="en-US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488784-DF2A-490A-BA59-BBFDF981D7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83"/>
            <a:ext cx="930876" cy="930876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EA1764F-EF99-4CE9-8575-38609A4B9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0628"/>
              </p:ext>
            </p:extLst>
          </p:nvPr>
        </p:nvGraphicFramePr>
        <p:xfrm>
          <a:off x="0" y="1712811"/>
          <a:ext cx="12192008" cy="33539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38663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2686483">
                  <a:extLst>
                    <a:ext uri="{9D8B030D-6E8A-4147-A177-3AD203B41FA5}">
                      <a16:colId xmlns:a16="http://schemas.microsoft.com/office/drawing/2014/main" val="2105575374"/>
                    </a:ext>
                  </a:extLst>
                </a:gridCol>
                <a:gridCol w="1741716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2612573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2612573">
                  <a:extLst>
                    <a:ext uri="{9D8B030D-6E8A-4147-A177-3AD203B41FA5}">
                      <a16:colId xmlns:a16="http://schemas.microsoft.com/office/drawing/2014/main" val="3473227522"/>
                    </a:ext>
                  </a:extLst>
                </a:gridCol>
              </a:tblGrid>
              <a:tr h="218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 err="1"/>
                        <a:t>차변</a:t>
                      </a:r>
                      <a:endParaRPr lang="ko-KR" altLang="en-US" u="none" dirty="0"/>
                    </a:p>
                  </a:txBody>
                  <a:tcPr>
                    <a:solidFill>
                      <a:srgbClr val="FFB80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u="non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계정과목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대변</a:t>
                      </a:r>
                    </a:p>
                  </a:txBody>
                  <a:tcPr>
                    <a:solidFill>
                      <a:srgbClr val="FFB80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218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>
                          <a:solidFill>
                            <a:schemeClr val="bg1"/>
                          </a:solidFill>
                        </a:rPr>
                        <a:t>잔액</a:t>
                      </a:r>
                    </a:p>
                  </a:txBody>
                  <a:tcPr>
                    <a:solidFill>
                      <a:srgbClr val="FFB80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>
                          <a:solidFill>
                            <a:schemeClr val="bg1"/>
                          </a:solidFill>
                        </a:rPr>
                        <a:t>합계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B80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>
                    <a:solidFill>
                      <a:srgbClr val="FFB8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잔액</a:t>
                      </a:r>
                    </a:p>
                  </a:txBody>
                  <a:tcPr>
                    <a:solidFill>
                      <a:srgbClr val="FFB8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12210"/>
                  </a:ext>
                </a:extLst>
              </a:tr>
              <a:tr h="3746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3746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r>
                        <a:rPr lang="ko-KR" altLang="en-US" dirty="0"/>
                        <a:t>당좌자산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3746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57919"/>
                  </a:ext>
                </a:extLst>
              </a:tr>
              <a:tr h="3746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47050"/>
                  </a:ext>
                </a:extLst>
              </a:tr>
              <a:tr h="3746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r>
                        <a:rPr lang="ko-KR" altLang="en-US" dirty="0"/>
                        <a:t>재고자산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3746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854466"/>
                  </a:ext>
                </a:extLst>
              </a:tr>
              <a:tr h="3746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9993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1597822-ED73-40A1-8A6E-CA3D6F23F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699773"/>
              </p:ext>
            </p:extLst>
          </p:nvPr>
        </p:nvGraphicFramePr>
        <p:xfrm>
          <a:off x="2032000" y="123045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42819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&lt; 2019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53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25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AA125E-47C1-4442-85A8-DD81F234665C}"/>
              </a:ext>
            </a:extLst>
          </p:cNvPr>
          <p:cNvSpPr/>
          <p:nvPr/>
        </p:nvSpPr>
        <p:spPr>
          <a:xfrm>
            <a:off x="0" y="214183"/>
            <a:ext cx="12192000" cy="930876"/>
          </a:xfrm>
          <a:prstGeom prst="rect">
            <a:avLst/>
          </a:prstGeom>
          <a:solidFill>
            <a:srgbClr val="FFD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손익계산서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B2F9E-20B6-46EE-B846-9188E31574D9}"/>
              </a:ext>
            </a:extLst>
          </p:cNvPr>
          <p:cNvSpPr txBox="1"/>
          <p:nvPr/>
        </p:nvSpPr>
        <p:spPr>
          <a:xfrm>
            <a:off x="0" y="4753719"/>
            <a:ext cx="72314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년 단위로 가져옴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u="sng" dirty="0"/>
              <a:t>해당 기간의 계정과목 중 비용</a:t>
            </a:r>
            <a:r>
              <a:rPr lang="en-US" altLang="ko-KR" u="sng" dirty="0"/>
              <a:t>, </a:t>
            </a:r>
            <a:r>
              <a:rPr lang="ko-KR" altLang="en-US" u="sng" dirty="0"/>
              <a:t>수익</a:t>
            </a:r>
            <a:r>
              <a:rPr lang="en-US" altLang="ko-KR" u="sng" dirty="0"/>
              <a:t>, </a:t>
            </a:r>
            <a:r>
              <a:rPr lang="ko-KR" altLang="en-US" u="sng" dirty="0"/>
              <a:t>당기순이익인 전표만 가져옴</a:t>
            </a:r>
            <a:endParaRPr lang="en-US" altLang="ko-K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매출액 </a:t>
            </a:r>
            <a:r>
              <a:rPr lang="en-US" altLang="ko-KR" dirty="0"/>
              <a:t>– </a:t>
            </a:r>
            <a:r>
              <a:rPr lang="ko-KR" altLang="en-US" dirty="0"/>
              <a:t>매출원가 </a:t>
            </a:r>
            <a:r>
              <a:rPr lang="en-US" altLang="ko-KR" dirty="0"/>
              <a:t>= </a:t>
            </a:r>
            <a:r>
              <a:rPr lang="ko-KR" altLang="en-US" dirty="0"/>
              <a:t>매출총이익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매출총이익 </a:t>
            </a:r>
            <a:r>
              <a:rPr lang="en-US" altLang="ko-KR" dirty="0"/>
              <a:t>– </a:t>
            </a:r>
            <a:r>
              <a:rPr lang="ko-KR" altLang="en-US" dirty="0" err="1"/>
              <a:t>판매외</a:t>
            </a:r>
            <a:r>
              <a:rPr lang="ko-KR" altLang="en-US" dirty="0"/>
              <a:t> 관리비 </a:t>
            </a:r>
            <a:r>
              <a:rPr lang="en-US" altLang="ko-KR" dirty="0"/>
              <a:t>= </a:t>
            </a:r>
            <a:r>
              <a:rPr lang="ko-KR" altLang="en-US" dirty="0"/>
              <a:t>영업이익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영업이익 </a:t>
            </a:r>
            <a:r>
              <a:rPr lang="en-US" altLang="ko-KR" dirty="0"/>
              <a:t>+ </a:t>
            </a:r>
            <a:r>
              <a:rPr lang="ko-KR" altLang="en-US" dirty="0"/>
              <a:t>영업외수익 </a:t>
            </a:r>
            <a:r>
              <a:rPr lang="en-US" altLang="ko-KR" dirty="0"/>
              <a:t>– </a:t>
            </a:r>
            <a:r>
              <a:rPr lang="ko-KR" altLang="en-US" dirty="0"/>
              <a:t>영업외비용 </a:t>
            </a:r>
            <a:r>
              <a:rPr lang="en-US" altLang="ko-KR" dirty="0"/>
              <a:t>= </a:t>
            </a:r>
            <a:r>
              <a:rPr lang="ko-KR" altLang="en-US" dirty="0" err="1"/>
              <a:t>법인세전차감이익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법인세전차감이익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법인세등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당기순이익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순으로 계산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1B43E-5282-41D1-9444-076417559986}"/>
              </a:ext>
            </a:extLst>
          </p:cNvPr>
          <p:cNvSpPr txBox="1"/>
          <p:nvPr/>
        </p:nvSpPr>
        <p:spPr>
          <a:xfrm>
            <a:off x="10828638" y="4819270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report/pl</a:t>
            </a:r>
            <a:endParaRPr lang="ko-KR" altLang="en-US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488784-DF2A-490A-BA59-BBFDF981D7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83"/>
            <a:ext cx="930876" cy="930876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4E34D1-616A-4FA7-9588-F460BA2E9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30241"/>
              </p:ext>
            </p:extLst>
          </p:nvPr>
        </p:nvGraphicFramePr>
        <p:xfrm>
          <a:off x="2032000" y="1686691"/>
          <a:ext cx="81280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741283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93926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13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매출액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93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4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1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7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매출원가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0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495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09CEF3E-08BF-408F-BAC7-7F9310DB2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68837"/>
              </p:ext>
            </p:extLst>
          </p:nvPr>
        </p:nvGraphicFramePr>
        <p:xfrm>
          <a:off x="2032000" y="123045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42819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&lt; 2019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53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42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AA125E-47C1-4442-85A8-DD81F234665C}"/>
              </a:ext>
            </a:extLst>
          </p:cNvPr>
          <p:cNvSpPr/>
          <p:nvPr/>
        </p:nvSpPr>
        <p:spPr>
          <a:xfrm>
            <a:off x="0" y="214183"/>
            <a:ext cx="12192000" cy="930876"/>
          </a:xfrm>
          <a:prstGeom prst="rect">
            <a:avLst/>
          </a:prstGeom>
          <a:solidFill>
            <a:srgbClr val="FFD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재무상태표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B2F9E-20B6-46EE-B846-9188E31574D9}"/>
              </a:ext>
            </a:extLst>
          </p:cNvPr>
          <p:cNvSpPr txBox="1"/>
          <p:nvPr/>
        </p:nvSpPr>
        <p:spPr>
          <a:xfrm>
            <a:off x="0" y="4753719"/>
            <a:ext cx="7826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년 단위로 가져옴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u="sng" dirty="0"/>
              <a:t>해당 기간의 계정과목 중 자산</a:t>
            </a:r>
            <a:r>
              <a:rPr lang="en-US" altLang="ko-KR" u="sng" dirty="0"/>
              <a:t>, </a:t>
            </a:r>
            <a:r>
              <a:rPr lang="ko-KR" altLang="en-US" u="sng" dirty="0"/>
              <a:t>자본</a:t>
            </a:r>
            <a:r>
              <a:rPr lang="en-US" altLang="ko-KR" u="sng" dirty="0"/>
              <a:t>, </a:t>
            </a:r>
            <a:r>
              <a:rPr lang="ko-KR" altLang="en-US" u="sng" dirty="0"/>
              <a:t>부채</a:t>
            </a:r>
            <a:r>
              <a:rPr lang="en-US" altLang="ko-KR" u="sng" dirty="0"/>
              <a:t>, </a:t>
            </a:r>
            <a:r>
              <a:rPr lang="ko-KR" altLang="en-US" u="sng" dirty="0" err="1"/>
              <a:t>이익잉여금인</a:t>
            </a:r>
            <a:r>
              <a:rPr lang="ko-KR" altLang="en-US" u="sng" dirty="0"/>
              <a:t> 전표만 가져옴</a:t>
            </a:r>
            <a:endParaRPr lang="en-US" altLang="ko-KR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1B43E-5282-41D1-9444-076417559986}"/>
              </a:ext>
            </a:extLst>
          </p:cNvPr>
          <p:cNvSpPr txBox="1"/>
          <p:nvPr/>
        </p:nvSpPr>
        <p:spPr>
          <a:xfrm>
            <a:off x="10828638" y="4819270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report/pl</a:t>
            </a:r>
            <a:endParaRPr lang="ko-KR" altLang="en-US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488784-DF2A-490A-BA59-BBFDF981D7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83"/>
            <a:ext cx="930876" cy="930876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4E34D1-616A-4FA7-9588-F460BA2E9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08587"/>
              </p:ext>
            </p:extLst>
          </p:nvPr>
        </p:nvGraphicFramePr>
        <p:xfrm>
          <a:off x="1696098" y="1613923"/>
          <a:ext cx="81280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741283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93926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13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자산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93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4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19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7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부채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0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495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51793C3-7DE0-4B15-B2DF-A1A4A579C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05805"/>
              </p:ext>
            </p:extLst>
          </p:nvPr>
        </p:nvGraphicFramePr>
        <p:xfrm>
          <a:off x="1696098" y="11940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42819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&lt; 2019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53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30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hlinkHover r:id="" action="ppaction://noaction" highlightClick="1"/>
          </p:cNvPr>
          <p:cNvSpPr/>
          <p:nvPr/>
        </p:nvSpPr>
        <p:spPr>
          <a:xfrm>
            <a:off x="638434" y="214183"/>
            <a:ext cx="5436972" cy="6260760"/>
          </a:xfrm>
          <a:prstGeom prst="rect">
            <a:avLst/>
          </a:prstGeom>
          <a:solidFill>
            <a:srgbClr val="90DFAA"/>
          </a:solidFill>
          <a:ln>
            <a:solidFill>
              <a:srgbClr val="C69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6392538" y="2231845"/>
            <a:ext cx="4514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90DFAA"/>
                </a:solidFill>
              </a:rPr>
              <a:t>차트</a:t>
            </a:r>
            <a:endParaRPr lang="en-US" altLang="ko-KR" sz="3200" dirty="0">
              <a:solidFill>
                <a:srgbClr val="90DFAA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손익계산서</a:t>
            </a:r>
            <a:r>
              <a:rPr lang="en-US" altLang="ko-KR" sz="2000" dirty="0"/>
              <a:t>(P/L)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재무상태표</a:t>
            </a:r>
            <a:r>
              <a:rPr lang="en-US" altLang="ko-KR" sz="2000" dirty="0"/>
              <a:t>(B/S)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64554" y="6474943"/>
            <a:ext cx="7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chart</a:t>
            </a:r>
            <a:endParaRPr lang="ko-KR" altLang="en-US" i="1" dirty="0"/>
          </a:p>
        </p:txBody>
      </p:sp>
      <p:sp>
        <p:nvSpPr>
          <p:cNvPr id="3" name="직사각형 2"/>
          <p:cNvSpPr/>
          <p:nvPr/>
        </p:nvSpPr>
        <p:spPr>
          <a:xfrm>
            <a:off x="638434" y="214183"/>
            <a:ext cx="5436972" cy="930876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차트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66416"/>
              </p:ext>
            </p:extLst>
          </p:nvPr>
        </p:nvGraphicFramePr>
        <p:xfrm>
          <a:off x="881527" y="1226221"/>
          <a:ext cx="4941758" cy="1195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819"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›"/>
                      </a:pPr>
                      <a:r>
                        <a:rPr lang="ko-KR" altLang="en-US" sz="1400" dirty="0"/>
                        <a:t>손익계산서 </a:t>
                      </a:r>
                      <a:r>
                        <a:rPr lang="en-US" altLang="ko-KR" sz="1400" dirty="0"/>
                        <a:t>(P/L)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819"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›"/>
                      </a:pPr>
                      <a:r>
                        <a:rPr lang="ko-KR" altLang="en-US" sz="1400" dirty="0"/>
                        <a:t>재무상태표 </a:t>
                      </a:r>
                      <a:r>
                        <a:rPr lang="en-US" altLang="ko-KR" sz="1400" dirty="0"/>
                        <a:t>(B/S)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120718F-9CD8-43D0-AA53-613254CBC5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0" y="153577"/>
            <a:ext cx="1052088" cy="10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2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AA125E-47C1-4442-85A8-DD81F234665C}"/>
              </a:ext>
            </a:extLst>
          </p:cNvPr>
          <p:cNvSpPr/>
          <p:nvPr/>
        </p:nvSpPr>
        <p:spPr>
          <a:xfrm>
            <a:off x="0" y="214183"/>
            <a:ext cx="12192000" cy="930876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손익계산서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1B43E-5282-41D1-9444-076417559986}"/>
              </a:ext>
            </a:extLst>
          </p:cNvPr>
          <p:cNvSpPr txBox="1"/>
          <p:nvPr/>
        </p:nvSpPr>
        <p:spPr>
          <a:xfrm>
            <a:off x="10828638" y="4819270"/>
            <a:ext cx="100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chart/pl</a:t>
            </a:r>
            <a:endParaRPr lang="ko-KR" altLang="en-US" i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649D2D-BEBA-4036-BE89-F606BB92A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577"/>
            <a:ext cx="1052088" cy="1052088"/>
          </a:xfrm>
          <a:prstGeom prst="rect">
            <a:avLst/>
          </a:prstGeom>
        </p:spPr>
      </p:pic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32165DFD-E547-48E8-A528-E9F8723CB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119799"/>
              </p:ext>
            </p:extLst>
          </p:nvPr>
        </p:nvGraphicFramePr>
        <p:xfrm>
          <a:off x="1947779" y="1415647"/>
          <a:ext cx="8128000" cy="5125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6981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AA125E-47C1-4442-85A8-DD81F234665C}"/>
              </a:ext>
            </a:extLst>
          </p:cNvPr>
          <p:cNvSpPr/>
          <p:nvPr/>
        </p:nvSpPr>
        <p:spPr>
          <a:xfrm>
            <a:off x="0" y="214183"/>
            <a:ext cx="12192000" cy="930876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재무상태표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1B43E-5282-41D1-9444-076417559986}"/>
              </a:ext>
            </a:extLst>
          </p:cNvPr>
          <p:cNvSpPr txBox="1"/>
          <p:nvPr/>
        </p:nvSpPr>
        <p:spPr>
          <a:xfrm>
            <a:off x="10828638" y="4819270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chart/bs</a:t>
            </a:r>
            <a:endParaRPr lang="ko-KR" altLang="en-US" i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649D2D-BEBA-4036-BE89-F606BB92A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577"/>
            <a:ext cx="1052088" cy="1052088"/>
          </a:xfrm>
          <a:prstGeom prst="rect">
            <a:avLst/>
          </a:prstGeom>
        </p:spPr>
      </p:pic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32165DFD-E547-48E8-A528-E9F8723CB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068192"/>
              </p:ext>
            </p:extLst>
          </p:nvPr>
        </p:nvGraphicFramePr>
        <p:xfrm>
          <a:off x="1911685" y="1205665"/>
          <a:ext cx="8128000" cy="5125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F13FF66-963D-4BA5-8197-01448A3E5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68837"/>
              </p:ext>
            </p:extLst>
          </p:nvPr>
        </p:nvGraphicFramePr>
        <p:xfrm>
          <a:off x="2032000" y="123045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42819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&lt; 2019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53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62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hlinkHover r:id="" action="ppaction://noaction" highlightClick="1"/>
          </p:cNvPr>
          <p:cNvSpPr/>
          <p:nvPr/>
        </p:nvSpPr>
        <p:spPr>
          <a:xfrm>
            <a:off x="638434" y="214183"/>
            <a:ext cx="5436972" cy="6260760"/>
          </a:xfrm>
          <a:prstGeom prst="rect">
            <a:avLst/>
          </a:prstGeom>
          <a:solidFill>
            <a:srgbClr val="324A5E"/>
          </a:solidFill>
          <a:ln>
            <a:solidFill>
              <a:srgbClr val="C69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6392538" y="2231845"/>
            <a:ext cx="530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324A5E"/>
                </a:solidFill>
              </a:rPr>
              <a:t>사용자 설정</a:t>
            </a:r>
            <a:endParaRPr lang="en-US" altLang="ko-KR" sz="3200" dirty="0">
              <a:solidFill>
                <a:srgbClr val="324A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개인정보 변경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사원관리</a:t>
            </a:r>
            <a:r>
              <a:rPr lang="en-US" altLang="ko-KR" sz="2000" dirty="0"/>
              <a:t>(</a:t>
            </a:r>
            <a:r>
              <a:rPr lang="ko-KR" altLang="en-US" sz="2000" dirty="0"/>
              <a:t>회사 </a:t>
            </a:r>
            <a:r>
              <a:rPr lang="en-US" altLang="ko-KR" sz="2000" dirty="0"/>
              <a:t>admin</a:t>
            </a:r>
            <a:r>
              <a:rPr lang="ko-KR" altLang="en-US" sz="2000" dirty="0"/>
              <a:t>일 경우만 출력</a:t>
            </a:r>
            <a:r>
              <a:rPr lang="en-US" altLang="ko-KR" sz="2000" dirty="0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64554" y="647494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setting</a:t>
            </a:r>
            <a:endParaRPr lang="ko-KR" altLang="en-US" i="1" dirty="0"/>
          </a:p>
        </p:txBody>
      </p:sp>
      <p:sp>
        <p:nvSpPr>
          <p:cNvPr id="3" name="직사각형 2"/>
          <p:cNvSpPr/>
          <p:nvPr/>
        </p:nvSpPr>
        <p:spPr>
          <a:xfrm>
            <a:off x="638434" y="214183"/>
            <a:ext cx="5436972" cy="930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/>
              <a:t>     설정</a:t>
            </a:r>
            <a:endParaRPr lang="ko-KR" altLang="en-US" sz="4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35933"/>
              </p:ext>
            </p:extLst>
          </p:nvPr>
        </p:nvGraphicFramePr>
        <p:xfrm>
          <a:off x="881527" y="1226221"/>
          <a:ext cx="4941758" cy="1195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819"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›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개인정보 변경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819"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›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사원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710B3ED-78EC-4004-914D-5C8AA28275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4" y="165941"/>
            <a:ext cx="1484445" cy="14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09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AA125E-47C1-4442-85A8-DD81F234665C}"/>
              </a:ext>
            </a:extLst>
          </p:cNvPr>
          <p:cNvSpPr/>
          <p:nvPr/>
        </p:nvSpPr>
        <p:spPr>
          <a:xfrm>
            <a:off x="0" y="214183"/>
            <a:ext cx="12192000" cy="930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개인정보 변경 </a:t>
            </a:r>
            <a:r>
              <a:rPr lang="en-US" altLang="ko-KR" sz="4000" dirty="0"/>
              <a:t>(</a:t>
            </a:r>
            <a:r>
              <a:rPr lang="ko-KR" altLang="en-US" sz="4000" dirty="0"/>
              <a:t>확인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1B43E-5282-41D1-9444-076417559986}"/>
              </a:ext>
            </a:extLst>
          </p:cNvPr>
          <p:cNvSpPr txBox="1"/>
          <p:nvPr/>
        </p:nvSpPr>
        <p:spPr>
          <a:xfrm>
            <a:off x="10496022" y="504320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setting/user</a:t>
            </a:r>
            <a:endParaRPr lang="ko-KR" altLang="en-US" i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C127DC-0507-49F5-A5DF-57FD41C68F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47"/>
            <a:ext cx="1484445" cy="148444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4EDF0DA-A869-4F60-937C-8DD0CC006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84365"/>
              </p:ext>
            </p:extLst>
          </p:nvPr>
        </p:nvGraphicFramePr>
        <p:xfrm>
          <a:off x="1045410" y="2192790"/>
          <a:ext cx="874829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74148">
                  <a:extLst>
                    <a:ext uri="{9D8B030D-6E8A-4147-A177-3AD203B41FA5}">
                      <a16:colId xmlns:a16="http://schemas.microsoft.com/office/drawing/2014/main" val="3561441429"/>
                    </a:ext>
                  </a:extLst>
                </a:gridCol>
                <a:gridCol w="4374148">
                  <a:extLst>
                    <a:ext uri="{9D8B030D-6E8A-4147-A177-3AD203B41FA5}">
                      <a16:colId xmlns:a16="http://schemas.microsoft.com/office/drawing/2014/main" val="3484435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 입력 </a:t>
                      </a:r>
                      <a:r>
                        <a:rPr lang="en-US" altLang="ko-KR" dirty="0"/>
                        <a:t>: 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268721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D3DAC8-49DE-4607-BAE4-6E12E480D5DC}"/>
              </a:ext>
            </a:extLst>
          </p:cNvPr>
          <p:cNvSpPr txBox="1"/>
          <p:nvPr/>
        </p:nvSpPr>
        <p:spPr>
          <a:xfrm>
            <a:off x="1139404" y="3094042"/>
            <a:ext cx="530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개인정보 변경 시 비밀번호 확인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8846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356920" y="214183"/>
            <a:ext cx="2718486" cy="3130380"/>
          </a:xfrm>
          <a:prstGeom prst="rect">
            <a:avLst/>
          </a:prstGeom>
          <a:solidFill>
            <a:srgbClr val="FFD05B"/>
          </a:solidFill>
          <a:ln>
            <a:solidFill>
              <a:srgbClr val="FFD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38434" y="3344563"/>
            <a:ext cx="2718486" cy="3130380"/>
          </a:xfrm>
          <a:prstGeom prst="rect">
            <a:avLst/>
          </a:prstGeom>
          <a:solidFill>
            <a:srgbClr val="90DFAA"/>
          </a:solidFill>
          <a:ln>
            <a:solidFill>
              <a:srgbClr val="90D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56920" y="3344563"/>
            <a:ext cx="2718486" cy="3130380"/>
          </a:xfrm>
          <a:prstGeom prst="rect">
            <a:avLst/>
          </a:prstGeom>
          <a:solidFill>
            <a:srgbClr val="324A5E"/>
          </a:solidFill>
          <a:ln>
            <a:solidFill>
              <a:srgbClr val="324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hlinkHover r:id="" action="ppaction://noaction" highlightClick="1"/>
          </p:cNvPr>
          <p:cNvSpPr/>
          <p:nvPr/>
        </p:nvSpPr>
        <p:spPr>
          <a:xfrm>
            <a:off x="638434" y="214183"/>
            <a:ext cx="2718486" cy="3130380"/>
          </a:xfrm>
          <a:prstGeom prst="rect">
            <a:avLst/>
          </a:prstGeom>
          <a:solidFill>
            <a:srgbClr val="C69024"/>
          </a:solidFill>
          <a:ln>
            <a:solidFill>
              <a:srgbClr val="C69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36" y="732715"/>
            <a:ext cx="1836073" cy="183607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58" y="393547"/>
            <a:ext cx="2514410" cy="251441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6" y="3706802"/>
            <a:ext cx="2405901" cy="240590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80" y="3781169"/>
            <a:ext cx="2211777" cy="221177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384517" y="312964"/>
            <a:ext cx="451433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C69024"/>
                </a:solidFill>
              </a:rPr>
              <a:t>입력</a:t>
            </a:r>
            <a:endParaRPr lang="en-US" altLang="ko-KR" sz="3200" dirty="0">
              <a:solidFill>
                <a:srgbClr val="C6902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전표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거래처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 계정과목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D05B"/>
                </a:solidFill>
              </a:rPr>
              <a:t>보고서</a:t>
            </a:r>
            <a:endParaRPr lang="en-US" altLang="ko-KR" sz="3200" dirty="0">
              <a:solidFill>
                <a:srgbClr val="FFD05B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총계정원장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합계잔액시산표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손익계산서</a:t>
            </a:r>
            <a:r>
              <a:rPr lang="en-US" altLang="ko-KR" sz="2000" dirty="0"/>
              <a:t>(P/L)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재무상태표</a:t>
            </a:r>
            <a:r>
              <a:rPr lang="en-US" altLang="ko-KR" sz="2000" dirty="0"/>
              <a:t>(B/S)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90DFAA"/>
                </a:solidFill>
              </a:rPr>
              <a:t>차트</a:t>
            </a:r>
            <a:endParaRPr lang="en-US" altLang="ko-KR" sz="3200" dirty="0">
              <a:solidFill>
                <a:srgbClr val="90DFAA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손익계산서</a:t>
            </a:r>
            <a:r>
              <a:rPr lang="en-US" altLang="ko-KR" sz="2000" dirty="0"/>
              <a:t>(P/L)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재무상태표</a:t>
            </a:r>
            <a:r>
              <a:rPr lang="en-US" altLang="ko-KR" sz="2000" dirty="0"/>
              <a:t>(B/S)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324A5E"/>
                </a:solidFill>
              </a:rPr>
              <a:t>사용자 설정</a:t>
            </a:r>
            <a:endParaRPr lang="en-US" altLang="ko-KR" sz="3200" dirty="0">
              <a:solidFill>
                <a:srgbClr val="324A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개인정보 변경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사원 관리</a:t>
            </a:r>
            <a:endParaRPr lang="en-US" altLang="ko-KR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7779" y="64749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main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420137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AA125E-47C1-4442-85A8-DD81F234665C}"/>
              </a:ext>
            </a:extLst>
          </p:cNvPr>
          <p:cNvSpPr/>
          <p:nvPr/>
        </p:nvSpPr>
        <p:spPr>
          <a:xfrm>
            <a:off x="0" y="214183"/>
            <a:ext cx="12192000" cy="930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개인정보 변경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1B43E-5282-41D1-9444-076417559986}"/>
              </a:ext>
            </a:extLst>
          </p:cNvPr>
          <p:cNvSpPr txBox="1"/>
          <p:nvPr/>
        </p:nvSpPr>
        <p:spPr>
          <a:xfrm>
            <a:off x="10559428" y="619087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setting/user</a:t>
            </a:r>
            <a:endParaRPr lang="ko-KR" altLang="en-US" i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C127DC-0507-49F5-A5DF-57FD41C68F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47"/>
            <a:ext cx="1484445" cy="148444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4EDF0DA-A869-4F60-937C-8DD0CC006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262556"/>
              </p:ext>
            </p:extLst>
          </p:nvPr>
        </p:nvGraphicFramePr>
        <p:xfrm>
          <a:off x="207182" y="1784697"/>
          <a:ext cx="8748296" cy="1844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74148">
                  <a:extLst>
                    <a:ext uri="{9D8B030D-6E8A-4147-A177-3AD203B41FA5}">
                      <a16:colId xmlns:a16="http://schemas.microsoft.com/office/drawing/2014/main" val="3561441429"/>
                    </a:ext>
                  </a:extLst>
                </a:gridCol>
                <a:gridCol w="4374148">
                  <a:extLst>
                    <a:ext uri="{9D8B030D-6E8A-4147-A177-3AD203B41FA5}">
                      <a16:colId xmlns:a16="http://schemas.microsoft.com/office/drawing/2014/main" val="3484435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이름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ㄱㄱㄱ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43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E-mail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ㄴㄴㄴ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013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ㄷㄷㄷ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061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017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ㄹㄹㄹ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6953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F9712D7-B514-4780-8874-0B8D06B55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22667"/>
              </p:ext>
            </p:extLst>
          </p:nvPr>
        </p:nvGraphicFramePr>
        <p:xfrm>
          <a:off x="-1" y="1279458"/>
          <a:ext cx="1219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71496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인적사항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58006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FB9B22F-CA31-49AE-970C-6F4961A82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80168"/>
              </p:ext>
            </p:extLst>
          </p:nvPr>
        </p:nvGraphicFramePr>
        <p:xfrm>
          <a:off x="207182" y="4232221"/>
          <a:ext cx="8748296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74148">
                  <a:extLst>
                    <a:ext uri="{9D8B030D-6E8A-4147-A177-3AD203B41FA5}">
                      <a16:colId xmlns:a16="http://schemas.microsoft.com/office/drawing/2014/main" val="3561441429"/>
                    </a:ext>
                  </a:extLst>
                </a:gridCol>
                <a:gridCol w="4374148">
                  <a:extLst>
                    <a:ext uri="{9D8B030D-6E8A-4147-A177-3AD203B41FA5}">
                      <a16:colId xmlns:a16="http://schemas.microsoft.com/office/drawing/2014/main" val="3484435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268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88367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744AF4-9092-4554-BDA2-A8A1A639A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14533"/>
              </p:ext>
            </p:extLst>
          </p:nvPr>
        </p:nvGraphicFramePr>
        <p:xfrm>
          <a:off x="1" y="3692808"/>
          <a:ext cx="1219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71496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비밀번호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58006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850C84C-C7B9-46A7-8E8F-C81315C7085D}"/>
              </a:ext>
            </a:extLst>
          </p:cNvPr>
          <p:cNvSpPr txBox="1"/>
          <p:nvPr/>
        </p:nvSpPr>
        <p:spPr>
          <a:xfrm>
            <a:off x="103706" y="5305487"/>
            <a:ext cx="11746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인적사항 변경 </a:t>
            </a:r>
            <a:r>
              <a:rPr lang="en-US" altLang="ko-KR" sz="2000" dirty="0"/>
              <a:t>– </a:t>
            </a:r>
            <a:r>
              <a:rPr lang="ko-KR" altLang="en-US" sz="2000" dirty="0"/>
              <a:t>회사 변경 시 경고 메시지출력 </a:t>
            </a:r>
            <a:r>
              <a:rPr lang="en-US" altLang="ko-KR" sz="2000" dirty="0"/>
              <a:t>-&gt; user</a:t>
            </a:r>
            <a:r>
              <a:rPr lang="ko-KR" altLang="en-US" sz="2000" dirty="0"/>
              <a:t> </a:t>
            </a:r>
            <a:r>
              <a:rPr lang="en-US" altLang="ko-KR" sz="2000" dirty="0"/>
              <a:t>table</a:t>
            </a:r>
            <a:r>
              <a:rPr lang="ko-KR" altLang="en-US" sz="2000" dirty="0"/>
              <a:t>에서 해당 회사속성 삭제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User table</a:t>
            </a:r>
            <a:r>
              <a:rPr lang="ko-KR" altLang="en-US" sz="2000" dirty="0"/>
              <a:t>에 회사속성이 비어 있을 경우 경고메시지 출력 후 바로 개인정보 변경페이지로 이동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94C99A-2B08-4968-ABCE-020D07EDE8F5}"/>
              </a:ext>
            </a:extLst>
          </p:cNvPr>
          <p:cNvSpPr/>
          <p:nvPr/>
        </p:nvSpPr>
        <p:spPr>
          <a:xfrm>
            <a:off x="8955478" y="1784697"/>
            <a:ext cx="701706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BC712A-8084-4AD6-99BF-FF1EAE17B4D7}"/>
              </a:ext>
            </a:extLst>
          </p:cNvPr>
          <p:cNvSpPr/>
          <p:nvPr/>
        </p:nvSpPr>
        <p:spPr>
          <a:xfrm>
            <a:off x="8955478" y="2160589"/>
            <a:ext cx="701706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517213-CA32-41D5-9AD8-FC7CE3E9E983}"/>
              </a:ext>
            </a:extLst>
          </p:cNvPr>
          <p:cNvSpPr/>
          <p:nvPr/>
        </p:nvSpPr>
        <p:spPr>
          <a:xfrm>
            <a:off x="8955478" y="2521297"/>
            <a:ext cx="701706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4B1655-BD65-4CCF-8981-3322B0A25946}"/>
              </a:ext>
            </a:extLst>
          </p:cNvPr>
          <p:cNvSpPr/>
          <p:nvPr/>
        </p:nvSpPr>
        <p:spPr>
          <a:xfrm>
            <a:off x="8955478" y="2885422"/>
            <a:ext cx="701706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693703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356920" y="214183"/>
            <a:ext cx="2718486" cy="3130380"/>
          </a:xfrm>
          <a:prstGeom prst="rect">
            <a:avLst/>
          </a:prstGeom>
          <a:solidFill>
            <a:srgbClr val="FFD05B"/>
          </a:solidFill>
          <a:ln>
            <a:solidFill>
              <a:srgbClr val="FFD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38434" y="3344563"/>
            <a:ext cx="2718486" cy="3130380"/>
          </a:xfrm>
          <a:prstGeom prst="rect">
            <a:avLst/>
          </a:prstGeom>
          <a:solidFill>
            <a:srgbClr val="90DFAA"/>
          </a:solidFill>
          <a:ln>
            <a:solidFill>
              <a:srgbClr val="90D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56920" y="3344563"/>
            <a:ext cx="2718486" cy="3130380"/>
          </a:xfrm>
          <a:prstGeom prst="rect">
            <a:avLst/>
          </a:prstGeom>
          <a:solidFill>
            <a:srgbClr val="324A5E"/>
          </a:solidFill>
          <a:ln>
            <a:solidFill>
              <a:srgbClr val="324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hlinkHover r:id="" action="ppaction://noaction" highlightClick="1"/>
          </p:cNvPr>
          <p:cNvSpPr/>
          <p:nvPr/>
        </p:nvSpPr>
        <p:spPr>
          <a:xfrm>
            <a:off x="638434" y="214183"/>
            <a:ext cx="2718486" cy="3130380"/>
          </a:xfrm>
          <a:prstGeom prst="rect">
            <a:avLst/>
          </a:prstGeom>
          <a:solidFill>
            <a:srgbClr val="C69024"/>
          </a:solidFill>
          <a:ln>
            <a:solidFill>
              <a:srgbClr val="C69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36" y="732715"/>
            <a:ext cx="1836073" cy="183607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58" y="393547"/>
            <a:ext cx="2514410" cy="251441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6" y="3706802"/>
            <a:ext cx="2405901" cy="240590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80" y="3781169"/>
            <a:ext cx="2211777" cy="221177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384517" y="312964"/>
            <a:ext cx="451433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C69024"/>
                </a:solidFill>
              </a:rPr>
              <a:t>입력</a:t>
            </a:r>
            <a:endParaRPr lang="en-US" altLang="ko-KR" sz="3200" dirty="0">
              <a:solidFill>
                <a:srgbClr val="C6902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전표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거래처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 계정과목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D05B"/>
                </a:solidFill>
              </a:rPr>
              <a:t>보고서</a:t>
            </a:r>
            <a:endParaRPr lang="en-US" altLang="ko-KR" sz="3200" dirty="0">
              <a:solidFill>
                <a:srgbClr val="FFD05B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총계정원장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합계잔액시산표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손익계산서</a:t>
            </a:r>
            <a:r>
              <a:rPr lang="en-US" altLang="ko-KR" sz="2000" dirty="0"/>
              <a:t>(P/L)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재무상태표</a:t>
            </a:r>
            <a:r>
              <a:rPr lang="en-US" altLang="ko-KR" sz="2000" dirty="0"/>
              <a:t>(B/S)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90DFAA"/>
                </a:solidFill>
              </a:rPr>
              <a:t>차트</a:t>
            </a:r>
            <a:endParaRPr lang="en-US" altLang="ko-KR" sz="3200" dirty="0">
              <a:solidFill>
                <a:srgbClr val="90DFAA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손익계산서</a:t>
            </a:r>
            <a:r>
              <a:rPr lang="en-US" altLang="ko-KR" sz="2000" dirty="0"/>
              <a:t>(P/L)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재무상태표</a:t>
            </a:r>
            <a:r>
              <a:rPr lang="en-US" altLang="ko-KR" sz="2000" dirty="0"/>
              <a:t>(B/S)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324A5E"/>
                </a:solidFill>
              </a:rPr>
              <a:t>사용자 설정</a:t>
            </a:r>
            <a:endParaRPr lang="en-US" altLang="ko-KR" sz="3200" dirty="0">
              <a:solidFill>
                <a:srgbClr val="324A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개인정보 변경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사원 관리</a:t>
            </a:r>
            <a:endParaRPr lang="en-US" altLang="ko-KR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7779" y="64749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main</a:t>
            </a:r>
            <a:endParaRPr lang="ko-KR" altLang="en-US" i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7232D5-F3C5-4B70-806A-320CF49660D4}"/>
              </a:ext>
            </a:extLst>
          </p:cNvPr>
          <p:cNvSpPr/>
          <p:nvPr/>
        </p:nvSpPr>
        <p:spPr>
          <a:xfrm>
            <a:off x="335902" y="732715"/>
            <a:ext cx="11448661" cy="5392570"/>
          </a:xfrm>
          <a:prstGeom prst="rect">
            <a:avLst/>
          </a:prstGeom>
          <a:solidFill>
            <a:srgbClr val="002060">
              <a:alpha val="8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회사 설정이 되어있지 않은 계정입니다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bg1"/>
                </a:solidFill>
              </a:rPr>
              <a:t>개인정보 변경페이지로 이동</a:t>
            </a:r>
            <a:endParaRPr lang="en-US" altLang="ko-KR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201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AA125E-47C1-4442-85A8-DD81F234665C}"/>
              </a:ext>
            </a:extLst>
          </p:cNvPr>
          <p:cNvSpPr/>
          <p:nvPr/>
        </p:nvSpPr>
        <p:spPr>
          <a:xfrm>
            <a:off x="0" y="214183"/>
            <a:ext cx="12192000" cy="9308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사원 관리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C127DC-0507-49F5-A5DF-57FD41C68F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47"/>
            <a:ext cx="1484445" cy="148444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9472FF-EDB5-4C76-A5C5-F269FD6D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26041"/>
              </p:ext>
            </p:extLst>
          </p:nvPr>
        </p:nvGraphicFramePr>
        <p:xfrm>
          <a:off x="373604" y="1781219"/>
          <a:ext cx="4374148" cy="2219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7074">
                  <a:extLst>
                    <a:ext uri="{9D8B030D-6E8A-4147-A177-3AD203B41FA5}">
                      <a16:colId xmlns:a16="http://schemas.microsoft.com/office/drawing/2014/main" val="3561441429"/>
                    </a:ext>
                  </a:extLst>
                </a:gridCol>
                <a:gridCol w="2187074">
                  <a:extLst>
                    <a:ext uri="{9D8B030D-6E8A-4147-A177-3AD203B41FA5}">
                      <a16:colId xmlns:a16="http://schemas.microsoft.com/office/drawing/2014/main" val="51666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사원 이름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직급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43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aaa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bbb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268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ddd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88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3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0617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0170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0D84D04-91B6-4282-B2C1-9D51F1DA96C9}"/>
              </a:ext>
            </a:extLst>
          </p:cNvPr>
          <p:cNvSpPr/>
          <p:nvPr/>
        </p:nvSpPr>
        <p:spPr>
          <a:xfrm>
            <a:off x="4747752" y="2146040"/>
            <a:ext cx="925259" cy="36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2CC3D1-0D84-4D9E-9322-8F948886985E}"/>
              </a:ext>
            </a:extLst>
          </p:cNvPr>
          <p:cNvSpPr/>
          <p:nvPr/>
        </p:nvSpPr>
        <p:spPr>
          <a:xfrm>
            <a:off x="4747751" y="2526378"/>
            <a:ext cx="925259" cy="36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684C98-2F77-4F94-938A-1939DB2A7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67617"/>
              </p:ext>
            </p:extLst>
          </p:nvPr>
        </p:nvGraphicFramePr>
        <p:xfrm>
          <a:off x="-1" y="1279458"/>
          <a:ext cx="1219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71496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승인 대기자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58006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747D825-36E7-4DA5-8DC4-78CE58948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8593"/>
              </p:ext>
            </p:extLst>
          </p:nvPr>
        </p:nvGraphicFramePr>
        <p:xfrm>
          <a:off x="-2" y="4126081"/>
          <a:ext cx="12191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71496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사원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58006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7D7B468-24B7-4DD8-8325-357782D0D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04039"/>
              </p:ext>
            </p:extLst>
          </p:nvPr>
        </p:nvGraphicFramePr>
        <p:xfrm>
          <a:off x="373603" y="4595314"/>
          <a:ext cx="4374148" cy="2219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7074">
                  <a:extLst>
                    <a:ext uri="{9D8B030D-6E8A-4147-A177-3AD203B41FA5}">
                      <a16:colId xmlns:a16="http://schemas.microsoft.com/office/drawing/2014/main" val="3561441429"/>
                    </a:ext>
                  </a:extLst>
                </a:gridCol>
                <a:gridCol w="2187074">
                  <a:extLst>
                    <a:ext uri="{9D8B030D-6E8A-4147-A177-3AD203B41FA5}">
                      <a16:colId xmlns:a16="http://schemas.microsoft.com/office/drawing/2014/main" val="51666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사원 이름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직급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43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ㄱㄱㄱ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ㄴㄴㄴ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268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88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3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0617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0170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E6B200-1DEB-4E47-875B-6A309DCC7529}"/>
              </a:ext>
            </a:extLst>
          </p:cNvPr>
          <p:cNvSpPr/>
          <p:nvPr/>
        </p:nvSpPr>
        <p:spPr>
          <a:xfrm>
            <a:off x="4747752" y="4979339"/>
            <a:ext cx="486721" cy="36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342479-F243-4EC7-8CC7-2711B2F02AA3}"/>
              </a:ext>
            </a:extLst>
          </p:cNvPr>
          <p:cNvSpPr txBox="1"/>
          <p:nvPr/>
        </p:nvSpPr>
        <p:spPr>
          <a:xfrm>
            <a:off x="6204857" y="2065189"/>
            <a:ext cx="5987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승인 시 </a:t>
            </a:r>
            <a:r>
              <a:rPr lang="en-US" altLang="ko-KR" sz="2000" dirty="0"/>
              <a:t>-&gt;</a:t>
            </a:r>
            <a:r>
              <a:rPr lang="ko-KR" altLang="en-US" sz="2000" dirty="0"/>
              <a:t> 사원관리 항목으로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승인 전까지 해당 </a:t>
            </a:r>
            <a:r>
              <a:rPr lang="en-US" altLang="ko-KR" sz="2000" dirty="0"/>
              <a:t>user</a:t>
            </a:r>
            <a:r>
              <a:rPr lang="ko-KR" altLang="en-US" sz="2000" dirty="0"/>
              <a:t>는 다음 페이지 표시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61D31-E6C9-492D-AEEF-65F60DCD99F5}"/>
              </a:ext>
            </a:extLst>
          </p:cNvPr>
          <p:cNvSpPr txBox="1"/>
          <p:nvPr/>
        </p:nvSpPr>
        <p:spPr>
          <a:xfrm>
            <a:off x="6289522" y="4930921"/>
            <a:ext cx="5308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X</a:t>
            </a:r>
            <a:r>
              <a:rPr lang="ko-KR" altLang="en-US" sz="2000" dirty="0"/>
              <a:t> 시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-US" altLang="ko-KR" sz="2000" dirty="0"/>
              <a:t>user table </a:t>
            </a:r>
            <a:r>
              <a:rPr lang="ko-KR" altLang="en-US" sz="2000" dirty="0"/>
              <a:t>해당사원</a:t>
            </a:r>
            <a:endParaRPr lang="en-US" altLang="ko-KR" sz="2000" dirty="0"/>
          </a:p>
          <a:p>
            <a:pPr lvl="3"/>
            <a:r>
              <a:rPr lang="en-US" altLang="ko-KR" sz="2000" dirty="0"/>
              <a:t>		 </a:t>
            </a:r>
            <a:r>
              <a:rPr lang="ko-KR" altLang="en-US" sz="2000" dirty="0"/>
              <a:t>회사 속성 삭제</a:t>
            </a:r>
            <a:endParaRPr lang="en-US" altLang="ko-K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99BB62-010F-46BA-95F0-E7DA44346C30}"/>
              </a:ext>
            </a:extLst>
          </p:cNvPr>
          <p:cNvSpPr txBox="1"/>
          <p:nvPr/>
        </p:nvSpPr>
        <p:spPr>
          <a:xfrm>
            <a:off x="10412047" y="6274485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setting/admin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235676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356920" y="214183"/>
            <a:ext cx="2718486" cy="3130380"/>
          </a:xfrm>
          <a:prstGeom prst="rect">
            <a:avLst/>
          </a:prstGeom>
          <a:solidFill>
            <a:srgbClr val="FFD05B"/>
          </a:solidFill>
          <a:ln>
            <a:solidFill>
              <a:srgbClr val="FFD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38434" y="3344563"/>
            <a:ext cx="2718486" cy="3130380"/>
          </a:xfrm>
          <a:prstGeom prst="rect">
            <a:avLst/>
          </a:prstGeom>
          <a:solidFill>
            <a:srgbClr val="90DFAA"/>
          </a:solidFill>
          <a:ln>
            <a:solidFill>
              <a:srgbClr val="90D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56920" y="3344563"/>
            <a:ext cx="2718486" cy="3130380"/>
          </a:xfrm>
          <a:prstGeom prst="rect">
            <a:avLst/>
          </a:prstGeom>
          <a:solidFill>
            <a:srgbClr val="324A5E"/>
          </a:solidFill>
          <a:ln>
            <a:solidFill>
              <a:srgbClr val="324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hlinkHover r:id="" action="ppaction://noaction" highlightClick="1"/>
          </p:cNvPr>
          <p:cNvSpPr/>
          <p:nvPr/>
        </p:nvSpPr>
        <p:spPr>
          <a:xfrm>
            <a:off x="638434" y="214183"/>
            <a:ext cx="2718486" cy="3130380"/>
          </a:xfrm>
          <a:prstGeom prst="rect">
            <a:avLst/>
          </a:prstGeom>
          <a:solidFill>
            <a:srgbClr val="C69024"/>
          </a:solidFill>
          <a:ln>
            <a:solidFill>
              <a:srgbClr val="C69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36" y="732715"/>
            <a:ext cx="1836073" cy="183607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58" y="393547"/>
            <a:ext cx="2514410" cy="251441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6" y="3706802"/>
            <a:ext cx="2405901" cy="240590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80" y="3781169"/>
            <a:ext cx="2211777" cy="221177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384517" y="312964"/>
            <a:ext cx="451433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C69024"/>
                </a:solidFill>
              </a:rPr>
              <a:t>입력</a:t>
            </a:r>
            <a:endParaRPr lang="en-US" altLang="ko-KR" sz="3200" dirty="0">
              <a:solidFill>
                <a:srgbClr val="C6902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전표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거래처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 계정과목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D05B"/>
                </a:solidFill>
              </a:rPr>
              <a:t>보고서</a:t>
            </a:r>
            <a:endParaRPr lang="en-US" altLang="ko-KR" sz="3200" dirty="0">
              <a:solidFill>
                <a:srgbClr val="FFD05B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총계정원장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합계잔액시산표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손익계산서</a:t>
            </a:r>
            <a:r>
              <a:rPr lang="en-US" altLang="ko-KR" sz="2000" dirty="0"/>
              <a:t>(P/L)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재무상태표</a:t>
            </a:r>
            <a:r>
              <a:rPr lang="en-US" altLang="ko-KR" sz="2000" dirty="0"/>
              <a:t>(B/S)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90DFAA"/>
                </a:solidFill>
              </a:rPr>
              <a:t>차트</a:t>
            </a:r>
            <a:endParaRPr lang="en-US" altLang="ko-KR" sz="3200" dirty="0">
              <a:solidFill>
                <a:srgbClr val="90DFAA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손익계산서</a:t>
            </a:r>
            <a:r>
              <a:rPr lang="en-US" altLang="ko-KR" sz="2000" dirty="0"/>
              <a:t>(P/L)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재무상태표</a:t>
            </a:r>
            <a:r>
              <a:rPr lang="en-US" altLang="ko-KR" sz="2000" dirty="0"/>
              <a:t>(B/S)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324A5E"/>
                </a:solidFill>
              </a:rPr>
              <a:t>사용자 설정</a:t>
            </a:r>
            <a:endParaRPr lang="en-US" altLang="ko-KR" sz="3200" dirty="0">
              <a:solidFill>
                <a:srgbClr val="324A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개인정보 변경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사원 관리</a:t>
            </a:r>
            <a:endParaRPr lang="en-US" altLang="ko-KR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7779" y="64749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main</a:t>
            </a:r>
            <a:endParaRPr lang="ko-KR" altLang="en-US" i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7232D5-F3C5-4B70-806A-320CF49660D4}"/>
              </a:ext>
            </a:extLst>
          </p:cNvPr>
          <p:cNvSpPr/>
          <p:nvPr/>
        </p:nvSpPr>
        <p:spPr>
          <a:xfrm>
            <a:off x="335902" y="732715"/>
            <a:ext cx="11448661" cy="5392570"/>
          </a:xfrm>
          <a:prstGeom prst="rect">
            <a:avLst/>
          </a:prstGeom>
          <a:solidFill>
            <a:srgbClr val="002060">
              <a:alpha val="8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회사 설정이 대기중인 계정입니다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56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hlinkHover r:id="" action="ppaction://noaction" highlightClick="1"/>
          </p:cNvPr>
          <p:cNvSpPr/>
          <p:nvPr/>
        </p:nvSpPr>
        <p:spPr>
          <a:xfrm>
            <a:off x="638434" y="214183"/>
            <a:ext cx="5436972" cy="6260760"/>
          </a:xfrm>
          <a:prstGeom prst="rect">
            <a:avLst/>
          </a:prstGeom>
          <a:solidFill>
            <a:srgbClr val="C69024"/>
          </a:solidFill>
          <a:ln>
            <a:solidFill>
              <a:srgbClr val="C69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6392538" y="2231845"/>
            <a:ext cx="45143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C69024"/>
                </a:solidFill>
              </a:rPr>
              <a:t>입력</a:t>
            </a:r>
            <a:endParaRPr lang="en-US" altLang="ko-KR" sz="3200" dirty="0">
              <a:solidFill>
                <a:srgbClr val="C6902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전표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거래처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 계정과목</a:t>
            </a:r>
            <a:endParaRPr lang="en-US" altLang="ko-KR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7779" y="647494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input</a:t>
            </a:r>
            <a:endParaRPr lang="ko-KR" altLang="en-US" i="1" dirty="0"/>
          </a:p>
        </p:txBody>
      </p:sp>
      <p:sp>
        <p:nvSpPr>
          <p:cNvPr id="3" name="직사각형 2"/>
          <p:cNvSpPr/>
          <p:nvPr/>
        </p:nvSpPr>
        <p:spPr>
          <a:xfrm>
            <a:off x="638434" y="214183"/>
            <a:ext cx="5436972" cy="930876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입력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40102"/>
              </p:ext>
            </p:extLst>
          </p:nvPr>
        </p:nvGraphicFramePr>
        <p:xfrm>
          <a:off x="881527" y="1226221"/>
          <a:ext cx="4941758" cy="2011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0416"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›"/>
                      </a:pPr>
                      <a:r>
                        <a:rPr lang="ko-KR" altLang="en-US" sz="1400" dirty="0"/>
                        <a:t>전표 입력</a:t>
                      </a:r>
                      <a:endParaRPr lang="en-US" altLang="ko-KR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416"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›"/>
                      </a:pPr>
                      <a:r>
                        <a:rPr lang="ko-KR" altLang="en-US" sz="1400" dirty="0"/>
                        <a:t>거래처 입력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416"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›"/>
                      </a:pPr>
                      <a:r>
                        <a:rPr lang="ko-KR" altLang="en-US" sz="1400" dirty="0"/>
                        <a:t>사용자 계정 과목 입력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866DB032-97DE-4225-B102-4953857A0A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7" y="358268"/>
            <a:ext cx="642706" cy="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3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AA125E-47C1-4442-85A8-DD81F234665C}"/>
              </a:ext>
            </a:extLst>
          </p:cNvPr>
          <p:cNvSpPr/>
          <p:nvPr/>
        </p:nvSpPr>
        <p:spPr>
          <a:xfrm>
            <a:off x="0" y="214183"/>
            <a:ext cx="12192000" cy="930876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전표 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B2F9E-20B6-46EE-B846-9188E31574D9}"/>
              </a:ext>
            </a:extLst>
          </p:cNvPr>
          <p:cNvSpPr txBox="1"/>
          <p:nvPr/>
        </p:nvSpPr>
        <p:spPr>
          <a:xfrm>
            <a:off x="71400" y="3910740"/>
            <a:ext cx="75905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전표는 </a:t>
            </a:r>
            <a:r>
              <a:rPr lang="ko-KR" altLang="en-US" dirty="0" err="1"/>
              <a:t>복식부기로</a:t>
            </a:r>
            <a:r>
              <a:rPr lang="ko-KR" altLang="en-US" dirty="0"/>
              <a:t>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달 단위로 가져옴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건의 </a:t>
            </a:r>
            <a:r>
              <a:rPr lang="ko-KR" altLang="en-US" dirty="0" err="1"/>
              <a:t>복식부기가</a:t>
            </a:r>
            <a:r>
              <a:rPr lang="ko-KR" altLang="en-US" dirty="0"/>
              <a:t> 미 입력 되었을 경우 붉은 색 라인 출력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전표 번호는 자동생성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거래처 코드가 작성되면 거래처 코드 테이블에서 거래처명을 가져옴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계정과목코드가 작성되면 계정테이블에서 계정명을 가져옴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구분이 작성되면 </a:t>
            </a:r>
            <a:r>
              <a:rPr lang="ko-KR" altLang="en-US" dirty="0" err="1"/>
              <a:t>차변과</a:t>
            </a:r>
            <a:r>
              <a:rPr lang="ko-KR" altLang="en-US" dirty="0"/>
              <a:t> 대변의 입력란 중 </a:t>
            </a:r>
            <a:r>
              <a:rPr lang="en-US" altLang="ko-KR" dirty="0"/>
              <a:t>1</a:t>
            </a:r>
            <a:r>
              <a:rPr lang="ko-KR" altLang="en-US" dirty="0"/>
              <a:t>개를 막음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적요를 제외한 모든 항목은 필수로 작성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734C39C-D939-4FE7-9DD5-6D50579E2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68186"/>
              </p:ext>
            </p:extLst>
          </p:nvPr>
        </p:nvGraphicFramePr>
        <p:xfrm>
          <a:off x="-4" y="1185957"/>
          <a:ext cx="12192004" cy="26838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0442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954505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  <a:gridCol w="1440145">
                  <a:extLst>
                    <a:ext uri="{9D8B030D-6E8A-4147-A177-3AD203B41FA5}">
                      <a16:colId xmlns:a16="http://schemas.microsoft.com/office/drawing/2014/main" val="210557537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27110825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60068656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71429709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03636056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48822821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865482132"/>
                    </a:ext>
                  </a:extLst>
                </a:gridCol>
              </a:tblGrid>
              <a:tr h="436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계정과목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계정명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차변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374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차변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374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374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00101</a:t>
                      </a:r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차변</a:t>
                      </a:r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0101</a:t>
                      </a:r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100,000</a:t>
                      </a:r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57919"/>
                  </a:ext>
                </a:extLst>
              </a:tr>
              <a:tr h="3746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5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47050"/>
                  </a:ext>
                </a:extLst>
              </a:tr>
              <a:tr h="3746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374639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130,000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30,000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8544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CA1B43E-5282-41D1-9444-076417559986}"/>
              </a:ext>
            </a:extLst>
          </p:cNvPr>
          <p:cNvSpPr txBox="1"/>
          <p:nvPr/>
        </p:nvSpPr>
        <p:spPr>
          <a:xfrm>
            <a:off x="10697871" y="3915948"/>
            <a:ext cx="13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input/state</a:t>
            </a:r>
            <a:endParaRPr lang="ko-KR" altLang="en-US" i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AE3E8F-AE21-4042-AA25-EBBC006B5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85" y="358268"/>
            <a:ext cx="642706" cy="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6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AA125E-47C1-4442-85A8-DD81F234665C}"/>
              </a:ext>
            </a:extLst>
          </p:cNvPr>
          <p:cNvSpPr/>
          <p:nvPr/>
        </p:nvSpPr>
        <p:spPr>
          <a:xfrm>
            <a:off x="0" y="214183"/>
            <a:ext cx="12192000" cy="930876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전표 입력</a:t>
            </a:r>
            <a:r>
              <a:rPr lang="en-US" altLang="ko-KR" sz="4000" dirty="0"/>
              <a:t>(</a:t>
            </a:r>
            <a:r>
              <a:rPr lang="ko-KR" altLang="en-US" sz="4000" dirty="0"/>
              <a:t>검색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B2F9E-20B6-46EE-B846-9188E31574D9}"/>
              </a:ext>
            </a:extLst>
          </p:cNvPr>
          <p:cNvSpPr txBox="1"/>
          <p:nvPr/>
        </p:nvSpPr>
        <p:spPr>
          <a:xfrm>
            <a:off x="71399" y="3910740"/>
            <a:ext cx="935251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 텍스트박스 입력 시 아래쪽으로 텍스트 박스 추가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  계정과목</a:t>
            </a:r>
            <a:r>
              <a:rPr lang="en-US" altLang="ko-KR" dirty="0"/>
              <a:t>(</a:t>
            </a:r>
            <a:r>
              <a:rPr lang="ko-KR" altLang="en-US" dirty="0"/>
              <a:t>대분류 </a:t>
            </a:r>
            <a:r>
              <a:rPr lang="en-US" altLang="ko-KR" dirty="0"/>
              <a:t>5</a:t>
            </a:r>
            <a:r>
              <a:rPr lang="ko-KR" altLang="en-US" dirty="0"/>
              <a:t>가지 </a:t>
            </a:r>
            <a:r>
              <a:rPr lang="en-US" altLang="ko-KR" dirty="0"/>
              <a:t>or </a:t>
            </a:r>
            <a:r>
              <a:rPr lang="ko-KR" altLang="en-US" dirty="0"/>
              <a:t>텍스트박스 입력</a:t>
            </a:r>
            <a:r>
              <a:rPr lang="en-US" altLang="ko-KR" dirty="0"/>
              <a:t>), </a:t>
            </a:r>
            <a:r>
              <a:rPr lang="ko-KR" altLang="en-US" dirty="0"/>
              <a:t>거래처명</a:t>
            </a:r>
            <a:r>
              <a:rPr lang="en-US" altLang="ko-KR" dirty="0"/>
              <a:t>, </a:t>
            </a:r>
            <a:r>
              <a:rPr lang="ko-KR" altLang="en-US" dirty="0"/>
              <a:t>거래처코드</a:t>
            </a:r>
            <a:r>
              <a:rPr lang="en-US" altLang="ko-KR" dirty="0"/>
              <a:t>, </a:t>
            </a:r>
            <a:r>
              <a:rPr lang="ko-KR" altLang="en-US" dirty="0"/>
              <a:t>구분</a:t>
            </a:r>
            <a:r>
              <a:rPr lang="en-US" altLang="ko-KR" dirty="0"/>
              <a:t>(</a:t>
            </a:r>
            <a:r>
              <a:rPr lang="ko-KR" altLang="en-US" dirty="0" err="1"/>
              <a:t>차변</a:t>
            </a:r>
            <a:r>
              <a:rPr lang="en-US" altLang="ko-KR" dirty="0"/>
              <a:t>, </a:t>
            </a:r>
            <a:r>
              <a:rPr lang="ko-KR" altLang="en-US" dirty="0"/>
              <a:t>대변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                      </a:t>
            </a:r>
            <a:r>
              <a:rPr lang="ko-KR" altLang="en-US" dirty="0" err="1"/>
              <a:t>필요한경우</a:t>
            </a:r>
            <a:r>
              <a:rPr lang="ko-KR" altLang="en-US" dirty="0"/>
              <a:t> 입력 </a:t>
            </a:r>
            <a:r>
              <a:rPr lang="en-US" altLang="ko-KR" dirty="0"/>
              <a:t>or </a:t>
            </a:r>
            <a:r>
              <a:rPr lang="ko-KR" altLang="en-US" dirty="0" err="1"/>
              <a:t>미입력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    AND, OR </a:t>
            </a:r>
            <a:r>
              <a:rPr lang="ko-KR" altLang="en-US" dirty="0"/>
              <a:t>연산자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AE3E8F-AE21-4042-AA25-EBBC006B5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85" y="358268"/>
            <a:ext cx="642706" cy="6427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C61720-CF87-4757-B0EE-808FA6B692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3" b="9376"/>
          <a:stretch/>
        </p:blipFill>
        <p:spPr>
          <a:xfrm>
            <a:off x="9042089" y="1524291"/>
            <a:ext cx="2973450" cy="14838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9D6FFA-F569-4162-B7E3-DBCAA44EFCE6}"/>
              </a:ext>
            </a:extLst>
          </p:cNvPr>
          <p:cNvSpPr/>
          <p:nvPr/>
        </p:nvSpPr>
        <p:spPr>
          <a:xfrm>
            <a:off x="409075" y="1524291"/>
            <a:ext cx="1158468" cy="289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거래처명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169A0B-56BF-4E40-88C2-B61BFC0DCDD4}"/>
              </a:ext>
            </a:extLst>
          </p:cNvPr>
          <p:cNvSpPr/>
          <p:nvPr/>
        </p:nvSpPr>
        <p:spPr>
          <a:xfrm>
            <a:off x="1675290" y="1515430"/>
            <a:ext cx="2131238" cy="289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한림대학교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DCAC8D-C2D8-4D60-9536-E8ECEE827129}"/>
              </a:ext>
            </a:extLst>
          </p:cNvPr>
          <p:cNvSpPr/>
          <p:nvPr/>
        </p:nvSpPr>
        <p:spPr>
          <a:xfrm>
            <a:off x="3881078" y="1515430"/>
            <a:ext cx="784227" cy="289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62AF58-71D5-4DF1-A672-D89562508D46}"/>
              </a:ext>
            </a:extLst>
          </p:cNvPr>
          <p:cNvCxnSpPr/>
          <p:nvPr/>
        </p:nvCxnSpPr>
        <p:spPr>
          <a:xfrm flipH="1">
            <a:off x="255885" y="3051109"/>
            <a:ext cx="115753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B2C907-782E-4EB5-A758-523D05D2F4EF}"/>
              </a:ext>
            </a:extLst>
          </p:cNvPr>
          <p:cNvSpPr txBox="1"/>
          <p:nvPr/>
        </p:nvSpPr>
        <p:spPr>
          <a:xfrm>
            <a:off x="10194427" y="116712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02</a:t>
            </a:r>
            <a:r>
              <a:rPr lang="ko-KR" altLang="en-US" dirty="0"/>
              <a:t>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2EB49B-538E-4603-BD47-AF109710A0C6}"/>
              </a:ext>
            </a:extLst>
          </p:cNvPr>
          <p:cNvSpPr/>
          <p:nvPr/>
        </p:nvSpPr>
        <p:spPr>
          <a:xfrm>
            <a:off x="88233" y="4472012"/>
            <a:ext cx="489516" cy="289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36574A-1271-4A6C-AF52-D81159B051DA}"/>
              </a:ext>
            </a:extLst>
          </p:cNvPr>
          <p:cNvSpPr/>
          <p:nvPr/>
        </p:nvSpPr>
        <p:spPr>
          <a:xfrm>
            <a:off x="88233" y="4878093"/>
            <a:ext cx="2131238" cy="289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57F3FF-0749-468D-A33B-A50A2FCB0C56}"/>
              </a:ext>
            </a:extLst>
          </p:cNvPr>
          <p:cNvSpPr/>
          <p:nvPr/>
        </p:nvSpPr>
        <p:spPr>
          <a:xfrm>
            <a:off x="88233" y="5284174"/>
            <a:ext cx="641684" cy="289121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728DF4-452B-495E-BE92-EB1B70E348F9}"/>
              </a:ext>
            </a:extLst>
          </p:cNvPr>
          <p:cNvSpPr/>
          <p:nvPr/>
        </p:nvSpPr>
        <p:spPr>
          <a:xfrm>
            <a:off x="743551" y="1860128"/>
            <a:ext cx="489516" cy="289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B760E8-ADA5-4702-816B-E0B112E05CF5}"/>
              </a:ext>
            </a:extLst>
          </p:cNvPr>
          <p:cNvSpPr/>
          <p:nvPr/>
        </p:nvSpPr>
        <p:spPr>
          <a:xfrm>
            <a:off x="1675290" y="1851267"/>
            <a:ext cx="2131238" cy="289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12BCBA-5441-4CB6-AF87-2391F64E1F14}"/>
              </a:ext>
            </a:extLst>
          </p:cNvPr>
          <p:cNvSpPr/>
          <p:nvPr/>
        </p:nvSpPr>
        <p:spPr>
          <a:xfrm>
            <a:off x="3881079" y="1851267"/>
            <a:ext cx="784226" cy="289121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6063AB-472D-48FC-9068-7745033D7E0E}"/>
              </a:ext>
            </a:extLst>
          </p:cNvPr>
          <p:cNvSpPr/>
          <p:nvPr/>
        </p:nvSpPr>
        <p:spPr>
          <a:xfrm>
            <a:off x="8145623" y="2659229"/>
            <a:ext cx="896465" cy="348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428301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AA125E-47C1-4442-85A8-DD81F234665C}"/>
              </a:ext>
            </a:extLst>
          </p:cNvPr>
          <p:cNvSpPr/>
          <p:nvPr/>
        </p:nvSpPr>
        <p:spPr>
          <a:xfrm>
            <a:off x="0" y="214183"/>
            <a:ext cx="12192000" cy="930876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거래처 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B2F9E-20B6-46EE-B846-9188E31574D9}"/>
              </a:ext>
            </a:extLst>
          </p:cNvPr>
          <p:cNvSpPr txBox="1"/>
          <p:nvPr/>
        </p:nvSpPr>
        <p:spPr>
          <a:xfrm>
            <a:off x="151611" y="4401085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거래처 코드는 </a:t>
            </a:r>
            <a:r>
              <a:rPr lang="ko-KR" altLang="en-US" dirty="0" err="1"/>
              <a:t>원하는대로</a:t>
            </a:r>
            <a:r>
              <a:rPr lang="ko-KR" altLang="en-US" dirty="0"/>
              <a:t>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거래처 코드와 거래처명은 필수로 작성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734C39C-D939-4FE7-9DD5-6D50579E2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4810"/>
              </p:ext>
            </p:extLst>
          </p:nvPr>
        </p:nvGraphicFramePr>
        <p:xfrm>
          <a:off x="0" y="1223830"/>
          <a:ext cx="12192004" cy="28879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10557537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39910299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1302620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27110825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60068656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71429709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03636056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4636082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865482132"/>
                    </a:ext>
                  </a:extLst>
                </a:gridCol>
              </a:tblGrid>
              <a:tr h="436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거래처</a:t>
                      </a:r>
                      <a:endParaRPr lang="en-US" altLang="ko-KR" u="none" dirty="0"/>
                    </a:p>
                    <a:p>
                      <a:pPr latinLnBrk="1"/>
                      <a:r>
                        <a:rPr lang="ko-KR" altLang="en-US" u="none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사업자</a:t>
                      </a:r>
                      <a:endParaRPr lang="en-US" altLang="ko-KR" u="none" dirty="0"/>
                    </a:p>
                    <a:p>
                      <a:pPr latinLnBrk="1"/>
                      <a:r>
                        <a:rPr lang="ko-KR" altLang="en-US" u="none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대표자명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전화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E-mail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주거래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3746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3746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3746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57919"/>
                  </a:ext>
                </a:extLst>
              </a:tr>
              <a:tr h="3746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47050"/>
                  </a:ext>
                </a:extLst>
              </a:tr>
              <a:tr h="3746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3746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8544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CA1B43E-5282-41D1-9444-076417559986}"/>
              </a:ext>
            </a:extLst>
          </p:cNvPr>
          <p:cNvSpPr txBox="1"/>
          <p:nvPr/>
        </p:nvSpPr>
        <p:spPr>
          <a:xfrm>
            <a:off x="10409461" y="4111746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input/customer</a:t>
            </a:r>
            <a:endParaRPr lang="ko-KR" altLang="en-US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749197-BC7E-4A91-9C72-1460E13F0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1" y="358268"/>
            <a:ext cx="642706" cy="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4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AA125E-47C1-4442-85A8-DD81F234665C}"/>
              </a:ext>
            </a:extLst>
          </p:cNvPr>
          <p:cNvSpPr/>
          <p:nvPr/>
        </p:nvSpPr>
        <p:spPr>
          <a:xfrm>
            <a:off x="0" y="214183"/>
            <a:ext cx="12192000" cy="930876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거래처 입력</a:t>
            </a:r>
            <a:r>
              <a:rPr lang="en-US" altLang="ko-KR" sz="4000" dirty="0"/>
              <a:t>(</a:t>
            </a:r>
            <a:r>
              <a:rPr lang="ko-KR" altLang="en-US" sz="4000" dirty="0"/>
              <a:t>검색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B2F9E-20B6-46EE-B846-9188E31574D9}"/>
              </a:ext>
            </a:extLst>
          </p:cNvPr>
          <p:cNvSpPr txBox="1"/>
          <p:nvPr/>
        </p:nvSpPr>
        <p:spPr>
          <a:xfrm>
            <a:off x="255885" y="440108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1B43E-5282-41D1-9444-076417559986}"/>
              </a:ext>
            </a:extLst>
          </p:cNvPr>
          <p:cNvSpPr txBox="1"/>
          <p:nvPr/>
        </p:nvSpPr>
        <p:spPr>
          <a:xfrm>
            <a:off x="10409461" y="4280667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input/customer</a:t>
            </a:r>
            <a:endParaRPr lang="ko-KR" altLang="en-US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749197-BC7E-4A91-9C72-1460E13F0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1" y="358268"/>
            <a:ext cx="642706" cy="6427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8ADAB3-D3E4-43D4-ACC3-EAB478094A61}"/>
              </a:ext>
            </a:extLst>
          </p:cNvPr>
          <p:cNvSpPr/>
          <p:nvPr/>
        </p:nvSpPr>
        <p:spPr>
          <a:xfrm>
            <a:off x="255885" y="1298005"/>
            <a:ext cx="1158468" cy="289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거래처명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E8AA9A-52DA-475D-A719-8A2A59B8E5E8}"/>
              </a:ext>
            </a:extLst>
          </p:cNvPr>
          <p:cNvSpPr/>
          <p:nvPr/>
        </p:nvSpPr>
        <p:spPr>
          <a:xfrm>
            <a:off x="1522100" y="1289144"/>
            <a:ext cx="2131238" cy="289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한림대학교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73510A-0F8C-4610-807D-C78DE3FCAE49}"/>
              </a:ext>
            </a:extLst>
          </p:cNvPr>
          <p:cNvSpPr/>
          <p:nvPr/>
        </p:nvSpPr>
        <p:spPr>
          <a:xfrm>
            <a:off x="88233" y="4472012"/>
            <a:ext cx="489516" cy="289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FB70A-A9FF-4FD1-BE2F-B45C9BF09599}"/>
              </a:ext>
            </a:extLst>
          </p:cNvPr>
          <p:cNvSpPr txBox="1"/>
          <p:nvPr/>
        </p:nvSpPr>
        <p:spPr>
          <a:xfrm>
            <a:off x="255885" y="4401085"/>
            <a:ext cx="589776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통합검색</a:t>
            </a:r>
            <a:r>
              <a:rPr lang="en-US" altLang="ko-KR" dirty="0"/>
              <a:t>, </a:t>
            </a:r>
            <a:r>
              <a:rPr lang="ko-KR" altLang="en-US" dirty="0"/>
              <a:t>거래처 명</a:t>
            </a:r>
            <a:r>
              <a:rPr lang="en-US" altLang="ko-KR" dirty="0"/>
              <a:t>, </a:t>
            </a:r>
            <a:r>
              <a:rPr lang="ko-KR" altLang="en-US" dirty="0"/>
              <a:t>거래처 코드</a:t>
            </a:r>
            <a:r>
              <a:rPr lang="en-US" altLang="ko-KR" dirty="0"/>
              <a:t>, </a:t>
            </a:r>
            <a:r>
              <a:rPr lang="ko-KR" altLang="en-US" dirty="0"/>
              <a:t>사업자 번호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                    </a:t>
            </a:r>
            <a:r>
              <a:rPr lang="ko-KR" altLang="en-US" dirty="0"/>
              <a:t>검색 내용이 있어야함으로 필수입력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B4E7C2-D67A-4AFC-99A9-3CD45F8B7B24}"/>
              </a:ext>
            </a:extLst>
          </p:cNvPr>
          <p:cNvSpPr/>
          <p:nvPr/>
        </p:nvSpPr>
        <p:spPr>
          <a:xfrm>
            <a:off x="3761085" y="1289145"/>
            <a:ext cx="896465" cy="29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6113D7-D19A-41AE-A7BB-C34F9880D1D2}"/>
              </a:ext>
            </a:extLst>
          </p:cNvPr>
          <p:cNvSpPr/>
          <p:nvPr/>
        </p:nvSpPr>
        <p:spPr>
          <a:xfrm>
            <a:off x="88233" y="4915415"/>
            <a:ext cx="2131238" cy="289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3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AA125E-47C1-4442-85A8-DD81F234665C}"/>
              </a:ext>
            </a:extLst>
          </p:cNvPr>
          <p:cNvSpPr/>
          <p:nvPr/>
        </p:nvSpPr>
        <p:spPr>
          <a:xfrm>
            <a:off x="0" y="214183"/>
            <a:ext cx="12192000" cy="930876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사용자 계정 과목 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B2F9E-20B6-46EE-B846-9188E31574D9}"/>
              </a:ext>
            </a:extLst>
          </p:cNvPr>
          <p:cNvSpPr txBox="1"/>
          <p:nvPr/>
        </p:nvSpPr>
        <p:spPr>
          <a:xfrm>
            <a:off x="255885" y="4649999"/>
            <a:ext cx="4873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계정 코드는 </a:t>
            </a:r>
            <a:r>
              <a:rPr lang="ko-KR" altLang="en-US" dirty="0" err="1"/>
              <a:t>원하는대로</a:t>
            </a:r>
            <a:r>
              <a:rPr lang="ko-KR" altLang="en-US" dirty="0"/>
              <a:t>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계정 코드와 계정명은 필수로 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표준계정일경우</a:t>
            </a:r>
            <a:r>
              <a:rPr lang="ko-KR" altLang="en-US" dirty="0"/>
              <a:t> 붉은색으로 수정금지 표현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검색기능 필요 없음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734C39C-D939-4FE7-9DD5-6D50579E2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67023"/>
              </p:ext>
            </p:extLst>
          </p:nvPr>
        </p:nvGraphicFramePr>
        <p:xfrm>
          <a:off x="2823410" y="1370920"/>
          <a:ext cx="3754672" cy="3040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1557">
                  <a:extLst>
                    <a:ext uri="{9D8B030D-6E8A-4147-A177-3AD203B41FA5}">
                      <a16:colId xmlns:a16="http://schemas.microsoft.com/office/drawing/2014/main" val="2752062990"/>
                    </a:ext>
                  </a:extLst>
                </a:gridCol>
                <a:gridCol w="2503115">
                  <a:extLst>
                    <a:ext uri="{9D8B030D-6E8A-4147-A177-3AD203B41FA5}">
                      <a16:colId xmlns:a16="http://schemas.microsoft.com/office/drawing/2014/main" val="995773235"/>
                    </a:ext>
                  </a:extLst>
                </a:gridCol>
              </a:tblGrid>
              <a:tr h="436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계정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 err="1"/>
                        <a:t>계정명</a:t>
                      </a:r>
                      <a:endParaRPr lang="ko-KR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43184"/>
                  </a:ext>
                </a:extLst>
              </a:tr>
              <a:tr h="37463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당좌 자산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11125"/>
                  </a:ext>
                </a:extLst>
              </a:tr>
              <a:tr h="374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0101</a:t>
                      </a:r>
                      <a:endParaRPr lang="ko-KR" altLang="en-US" dirty="0"/>
                    </a:p>
                  </a:txBody>
                  <a:tcPr>
                    <a:solidFill>
                      <a:srgbClr val="FF2121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현금</a:t>
                      </a:r>
                    </a:p>
                  </a:txBody>
                  <a:tcPr>
                    <a:solidFill>
                      <a:srgbClr val="FF2121">
                        <a:alpha val="5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494233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57919"/>
                  </a:ext>
                </a:extLst>
              </a:tr>
              <a:tr h="1873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783289"/>
                  </a:ext>
                </a:extLst>
              </a:tr>
              <a:tr h="37463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재고 자산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47050"/>
                  </a:ext>
                </a:extLst>
              </a:tr>
              <a:tr h="374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0146</a:t>
                      </a:r>
                      <a:endParaRPr lang="ko-KR" altLang="en-US" dirty="0"/>
                    </a:p>
                  </a:txBody>
                  <a:tcPr>
                    <a:solidFill>
                      <a:srgbClr val="FF2121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</a:t>
                      </a:r>
                    </a:p>
                  </a:txBody>
                  <a:tcPr>
                    <a:solidFill>
                      <a:srgbClr val="FF2121">
                        <a:alpha val="5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21615"/>
                  </a:ext>
                </a:extLst>
              </a:tr>
              <a:tr h="3746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8544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CA1B43E-5282-41D1-9444-076417559986}"/>
              </a:ext>
            </a:extLst>
          </p:cNvPr>
          <p:cNvSpPr txBox="1"/>
          <p:nvPr/>
        </p:nvSpPr>
        <p:spPr>
          <a:xfrm>
            <a:off x="10409461" y="4280667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input/account</a:t>
            </a:r>
            <a:endParaRPr lang="ko-KR" altLang="en-US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0EE774-EACD-47A8-9B16-C81EEF57C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6" y="358268"/>
            <a:ext cx="642706" cy="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1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hlinkHover r:id="" action="ppaction://noaction" highlightClick="1"/>
          </p:cNvPr>
          <p:cNvSpPr/>
          <p:nvPr/>
        </p:nvSpPr>
        <p:spPr>
          <a:xfrm>
            <a:off x="638434" y="214183"/>
            <a:ext cx="5436972" cy="6260760"/>
          </a:xfrm>
          <a:prstGeom prst="rect">
            <a:avLst/>
          </a:prstGeom>
          <a:solidFill>
            <a:srgbClr val="FFD05B"/>
          </a:solidFill>
          <a:ln>
            <a:solidFill>
              <a:srgbClr val="C69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6392538" y="2231845"/>
            <a:ext cx="45143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FFD05B"/>
                </a:solidFill>
              </a:rPr>
              <a:t>보고서</a:t>
            </a:r>
            <a:endParaRPr lang="en-US" altLang="ko-KR" sz="3200" dirty="0">
              <a:solidFill>
                <a:srgbClr val="FFD05B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총계정원장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합계잔액시산표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손익계산서</a:t>
            </a:r>
            <a:r>
              <a:rPr lang="en-US" altLang="ko-KR" sz="2000" dirty="0"/>
              <a:t>(P/L)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재무상태표</a:t>
            </a:r>
            <a:r>
              <a:rPr lang="en-US" altLang="ko-KR" sz="2000" dirty="0"/>
              <a:t>(B/S)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64554" y="6474943"/>
            <a:ext cx="83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report</a:t>
            </a:r>
            <a:endParaRPr lang="ko-KR" altLang="en-US" i="1" dirty="0"/>
          </a:p>
        </p:txBody>
      </p:sp>
      <p:sp>
        <p:nvSpPr>
          <p:cNvPr id="3" name="직사각형 2"/>
          <p:cNvSpPr/>
          <p:nvPr/>
        </p:nvSpPr>
        <p:spPr>
          <a:xfrm>
            <a:off x="638434" y="214183"/>
            <a:ext cx="5436972" cy="930876"/>
          </a:xfrm>
          <a:prstGeom prst="rect">
            <a:avLst/>
          </a:prstGeom>
          <a:solidFill>
            <a:srgbClr val="EA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    보고서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30768"/>
              </p:ext>
            </p:extLst>
          </p:nvPr>
        </p:nvGraphicFramePr>
        <p:xfrm>
          <a:off x="881527" y="1226221"/>
          <a:ext cx="4941758" cy="2391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819"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›"/>
                      </a:pPr>
                      <a:r>
                        <a:rPr lang="ko-KR" altLang="en-US" sz="1400" dirty="0"/>
                        <a:t>총계정원장</a:t>
                      </a:r>
                      <a:endParaRPr lang="en-US" altLang="ko-KR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819"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›"/>
                      </a:pPr>
                      <a:r>
                        <a:rPr lang="ko-KR" altLang="en-US" sz="1400" dirty="0" err="1"/>
                        <a:t>합계잔액시산표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819"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›"/>
                      </a:pPr>
                      <a:r>
                        <a:rPr lang="ko-KR" altLang="en-US" sz="1400" dirty="0"/>
                        <a:t>손익계산서 </a:t>
                      </a:r>
                      <a:r>
                        <a:rPr lang="en-US" altLang="ko-KR" sz="1400" dirty="0"/>
                        <a:t>(P/L)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819"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›"/>
                      </a:pPr>
                      <a:r>
                        <a:rPr lang="ko-KR" altLang="en-US" sz="1400" dirty="0"/>
                        <a:t>재무상태표 </a:t>
                      </a:r>
                      <a:r>
                        <a:rPr lang="en-US" altLang="ko-KR" sz="1400" dirty="0"/>
                        <a:t>(B/S)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846972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FB9A237-86A6-4B50-8628-C569ED4D5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4" y="226335"/>
            <a:ext cx="959305" cy="9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8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852</Words>
  <Application>Microsoft Office PowerPoint</Application>
  <PresentationFormat>와이드스크린</PresentationFormat>
  <Paragraphs>351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화면구상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화면구상</dc:title>
  <dc:creator>info</dc:creator>
  <cp:lastModifiedBy>김 민재</cp:lastModifiedBy>
  <cp:revision>27</cp:revision>
  <dcterms:created xsi:type="dcterms:W3CDTF">2019-09-23T12:05:15Z</dcterms:created>
  <dcterms:modified xsi:type="dcterms:W3CDTF">2019-09-24T15:57:50Z</dcterms:modified>
</cp:coreProperties>
</file>