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8" r:id="rId6"/>
    <p:sldId id="266" r:id="rId7"/>
    <p:sldId id="260" r:id="rId8"/>
    <p:sldId id="262" r:id="rId9"/>
    <p:sldId id="263" r:id="rId10"/>
    <p:sldId id="264" r:id="rId11"/>
    <p:sldId id="265"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2746" autoAdjust="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B4AFA-DE60-48E6-B190-0000AF03D248}" type="datetimeFigureOut">
              <a:rPr lang="vi-VN" smtClean="0"/>
              <a:t>20/01/2018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32439A-307F-4E5C-B7C2-B45026C994F1}" type="slidenum">
              <a:rPr lang="vi-VN" smtClean="0"/>
              <a:t>‹#›</a:t>
            </a:fld>
            <a:endParaRPr lang="vi-VN"/>
          </a:p>
        </p:txBody>
      </p:sp>
    </p:spTree>
    <p:extLst>
      <p:ext uri="{BB962C8B-B14F-4D97-AF65-F5344CB8AC3E}">
        <p14:creationId xmlns:p14="http://schemas.microsoft.com/office/powerpoint/2010/main" val="396449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tx1"/>
                </a:solidFill>
                <a:effectLst/>
                <a:latin typeface="+mn-lt"/>
                <a:ea typeface="+mn-ea"/>
                <a:cs typeface="+mn-cs"/>
              </a:rPr>
              <a:t>Ở đây, tín hiệu nhận được là tín hiệu đã được nhân với mã trải phổ và sóng mang, chính vì thế năng lượng của tín hiệu giảm, tín hiệu sau khi nhân cũng gần như nhiễu trắng. Phổ của nhiễu trắng có hình dạng một đường thẳng vì năng lượng là trải đều trên miền tần số. Tuy nhiên phổ có hình dạng như hình là do đi qua bộ lọc của đầu thu, bộ lọc lý tưởng sẽ cho phổ có dạng đỉnh vuông.</a:t>
            </a:r>
            <a:endParaRPr lang="en-US" sz="1200" kern="1200">
              <a:solidFill>
                <a:schemeClr val="tx1"/>
              </a:solidFill>
              <a:effectLst/>
              <a:latin typeface="+mn-lt"/>
              <a:ea typeface="+mn-ea"/>
              <a:cs typeface="+mn-cs"/>
            </a:endParaRPr>
          </a:p>
          <a:p>
            <a:endParaRPr lang="vi-VN"/>
          </a:p>
        </p:txBody>
      </p:sp>
      <p:sp>
        <p:nvSpPr>
          <p:cNvPr id="4" name="Slide Number Placeholder 3"/>
          <p:cNvSpPr>
            <a:spLocks noGrp="1"/>
          </p:cNvSpPr>
          <p:nvPr>
            <p:ph type="sldNum" sz="quarter" idx="10"/>
          </p:nvPr>
        </p:nvSpPr>
        <p:spPr/>
        <p:txBody>
          <a:bodyPr/>
          <a:lstStyle/>
          <a:p>
            <a:fld id="{1B32439A-307F-4E5C-B7C2-B45026C994F1}" type="slidenum">
              <a:rPr lang="vi-VN" smtClean="0"/>
              <a:t>2</a:t>
            </a:fld>
            <a:endParaRPr lang="vi-VN"/>
          </a:p>
        </p:txBody>
      </p:sp>
    </p:spTree>
    <p:extLst>
      <p:ext uri="{BB962C8B-B14F-4D97-AF65-F5344CB8AC3E}">
        <p14:creationId xmlns:p14="http://schemas.microsoft.com/office/powerpoint/2010/main" val="318864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Ý nghĩa của mã trải phổ khi được nhân vào tại thời điểm truyền đi:</a:t>
            </a:r>
            <a:endParaRPr lang="en-US" sz="1200" kern="1200">
              <a:solidFill>
                <a:schemeClr val="tx1"/>
              </a:solidFill>
              <a:effectLst/>
              <a:latin typeface="+mn-lt"/>
              <a:ea typeface="+mn-ea"/>
              <a:cs typeface="+mn-cs"/>
            </a:endParaRPr>
          </a:p>
          <a:p>
            <a:pPr lvl="0"/>
            <a:r>
              <a:rPr lang="en-GB" sz="1200" kern="1200">
                <a:solidFill>
                  <a:schemeClr val="tx1"/>
                </a:solidFill>
                <a:effectLst/>
                <a:latin typeface="+mn-lt"/>
                <a:ea typeface="+mn-ea"/>
                <a:cs typeface="+mn-cs"/>
              </a:rPr>
              <a:t>Cung cấp cơ chế đa truy cập cho 30 vệ tinh trên cùng một băng tần số </a:t>
            </a:r>
            <a:r>
              <a:rPr lang="en-GB" sz="1200" kern="1200">
                <a:solidFill>
                  <a:schemeClr val="tx1"/>
                </a:solidFill>
                <a:effectLst/>
                <a:latin typeface="+mn-lt"/>
                <a:ea typeface="+mn-ea"/>
                <a:cs typeface="+mn-cs"/>
                <a:sym typeface="Wingdings" panose="05000000000000000000" pitchFamily="2" charset="2"/>
              </a:rPr>
              <a:t></a:t>
            </a:r>
            <a:r>
              <a:rPr lang="en-GB" sz="1200" kern="1200">
                <a:solidFill>
                  <a:schemeClr val="tx1"/>
                </a:solidFill>
                <a:effectLst/>
                <a:latin typeface="+mn-lt"/>
                <a:ea typeface="+mn-ea"/>
                <a:cs typeface="+mn-cs"/>
              </a:rPr>
              <a:t> định danh vệ tinh, do tính chất của mã trải phổ khi nhân với chính nó thì bằng 1, ngoài ra đều bằng 0.</a:t>
            </a:r>
            <a:endParaRPr lang="en-US" sz="1200" kern="1200">
              <a:solidFill>
                <a:schemeClr val="tx1"/>
              </a:solidFill>
              <a:effectLst/>
              <a:latin typeface="+mn-lt"/>
              <a:ea typeface="+mn-ea"/>
              <a:cs typeface="+mn-cs"/>
            </a:endParaRPr>
          </a:p>
          <a:p>
            <a:pPr lvl="0"/>
            <a:r>
              <a:rPr lang="en-GB" sz="1200" kern="1200">
                <a:solidFill>
                  <a:schemeClr val="tx1"/>
                </a:solidFill>
                <a:effectLst/>
                <a:latin typeface="+mn-lt"/>
                <a:ea typeface="+mn-ea"/>
                <a:cs typeface="+mn-cs"/>
              </a:rPr>
              <a:t>Đo thời gian lan truyền bằng cách tính độ lệch mã trải phổ.</a:t>
            </a:r>
            <a:endParaRPr lang="en-US" sz="1200" kern="1200">
              <a:solidFill>
                <a:schemeClr val="tx1"/>
              </a:solidFill>
              <a:effectLst/>
              <a:latin typeface="+mn-lt"/>
              <a:ea typeface="+mn-ea"/>
              <a:cs typeface="+mn-cs"/>
            </a:endParaRPr>
          </a:p>
          <a:p>
            <a:pPr lvl="0"/>
            <a:r>
              <a:rPr lang="en-GB" sz="1200" kern="1200">
                <a:solidFill>
                  <a:schemeClr val="tx1"/>
                </a:solidFill>
                <a:effectLst/>
                <a:latin typeface="+mn-lt"/>
                <a:ea typeface="+mn-ea"/>
                <a:cs typeface="+mn-cs"/>
              </a:rPr>
              <a:t>Giảm tác động của nhiễu vì khi nhân tín hiệu với mã trải phổ, công suất tín hiệu suy yếu, tín hiệu trở thành nhiễu.</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F2E732E-194A-4400-A996-DD45F4F8EB2F}" type="slidenum">
              <a:rPr lang="en-US" smtClean="0"/>
              <a:t>5</a:t>
            </a:fld>
            <a:endParaRPr lang="en-US"/>
          </a:p>
        </p:txBody>
      </p:sp>
    </p:spTree>
    <p:extLst>
      <p:ext uri="{BB962C8B-B14F-4D97-AF65-F5344CB8AC3E}">
        <p14:creationId xmlns:p14="http://schemas.microsoft.com/office/powerpoint/2010/main" val="282623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Với mỗi ô trong không gian tìm kiếm nhận 2 giá trị đại diện là độ lệch Doppler và độ dịch mã trải phổ:</a:t>
                </a:r>
                <a:endParaRPr lang="en-US" sz="1200" kern="1200">
                  <a:solidFill>
                    <a:schemeClr val="tx1"/>
                  </a:solidFill>
                  <a:effectLst/>
                  <a:latin typeface="+mn-lt"/>
                  <a:ea typeface="+mn-ea"/>
                  <a:cs typeface="+mn-cs"/>
                </a:endParaRPr>
              </a:p>
              <a:p>
                <a:pPr lvl="0"/>
                <a:r>
                  <a:rPr lang="en-GB" sz="1200" kern="1200">
                    <a:solidFill>
                      <a:schemeClr val="tx1"/>
                    </a:solidFill>
                    <a:effectLst/>
                    <a:latin typeface="+mn-lt"/>
                    <a:ea typeface="+mn-ea"/>
                    <a:cs typeface="+mn-cs"/>
                  </a:rPr>
                  <a:t>Độ lệch Doppler: Bước nhảy mỗi ô là 500Hz trong khoảng  </a:t>
                </a:r>
                <a14:m>
                  <m:oMath xmlns:m="http://schemas.openxmlformats.org/officeDocument/2006/math">
                    <m:r>
                      <a:rPr lang="en-GB" sz="1200" i="1" kern="1200">
                        <a:solidFill>
                          <a:schemeClr val="tx1"/>
                        </a:solidFill>
                        <a:effectLst/>
                        <a:latin typeface="Cambria Math" panose="02040503050406030204" pitchFamily="18" charset="0"/>
                        <a:ea typeface="+mn-ea"/>
                        <a:cs typeface="+mn-cs"/>
                      </a:rPr>
                      <m:t>±5</m:t>
                    </m:r>
                    <m:r>
                      <a:rPr lang="en-GB" sz="1200" i="1" kern="1200">
                        <a:solidFill>
                          <a:schemeClr val="tx1"/>
                        </a:solidFill>
                        <a:effectLst/>
                        <a:latin typeface="Cambria Math" panose="02040503050406030204" pitchFamily="18" charset="0"/>
                        <a:ea typeface="+mn-ea"/>
                        <a:cs typeface="+mn-cs"/>
                      </a:rPr>
                      <m:t>𝑘𝐻𝑧</m:t>
                    </m:r>
                  </m:oMath>
                </a14:m>
                <a:endParaRPr lang="en-US" sz="1200" kern="1200">
                  <a:solidFill>
                    <a:schemeClr val="tx1"/>
                  </a:solidFill>
                  <a:effectLst/>
                  <a:latin typeface="+mn-lt"/>
                  <a:ea typeface="+mn-ea"/>
                  <a:cs typeface="+mn-cs"/>
                </a:endParaRPr>
              </a:p>
              <a:p>
                <a:r>
                  <a:rPr lang="en-GB" sz="1200" b="1" kern="1200">
                    <a:solidFill>
                      <a:schemeClr val="tx1"/>
                    </a:solidFill>
                    <a:effectLst/>
                    <a:latin typeface="+mn-lt"/>
                    <a:ea typeface="+mn-ea"/>
                    <a:cs typeface="+mn-cs"/>
                  </a:rPr>
                  <a:t>Mục đích: Tạo thành phần tần số sóng mang </a:t>
                </a:r>
                <a:r>
                  <a:rPr lang="en-GB" sz="1200" b="1" kern="1200">
                    <a:solidFill>
                      <a:schemeClr val="tx1"/>
                    </a:solidFill>
                    <a:effectLst/>
                    <a:latin typeface="+mn-lt"/>
                    <a:ea typeface="+mn-ea"/>
                    <a:cs typeface="+mn-cs"/>
                    <a:sym typeface="Wingdings" panose="05000000000000000000" pitchFamily="2" charset="2"/>
                  </a:rPr>
                  <a:t></a:t>
                </a:r>
                <a:r>
                  <a:rPr lang="en-GB" sz="1200" b="1" kern="1200">
                    <a:solidFill>
                      <a:schemeClr val="tx1"/>
                    </a:solidFill>
                    <a:effectLst/>
                    <a:latin typeface="+mn-lt"/>
                    <a:ea typeface="+mn-ea"/>
                    <a:cs typeface="+mn-cs"/>
                  </a:rPr>
                  <a:t> Nhân với tín hiệu vào </a:t>
                </a:r>
                <a:r>
                  <a:rPr lang="en-GB" sz="1200" b="1" kern="1200">
                    <a:solidFill>
                      <a:schemeClr val="tx1"/>
                    </a:solidFill>
                    <a:effectLst/>
                    <a:latin typeface="+mn-lt"/>
                    <a:ea typeface="+mn-ea"/>
                    <a:cs typeface="+mn-cs"/>
                    <a:sym typeface="Wingdings" panose="05000000000000000000" pitchFamily="2" charset="2"/>
                  </a:rPr>
                  <a:t></a:t>
                </a:r>
                <a:r>
                  <a:rPr lang="en-GB" sz="1200" b="1" kern="1200">
                    <a:solidFill>
                      <a:schemeClr val="tx1"/>
                    </a:solidFill>
                    <a:effectLst/>
                    <a:latin typeface="+mn-lt"/>
                    <a:ea typeface="+mn-ea"/>
                    <a:cs typeface="+mn-cs"/>
                  </a:rPr>
                  <a:t> Khử chính nó</a:t>
                </a:r>
                <a:endParaRPr lang="en-US" sz="1200" kern="1200">
                  <a:solidFill>
                    <a:schemeClr val="tx1"/>
                  </a:solidFill>
                  <a:effectLst/>
                  <a:latin typeface="+mn-lt"/>
                  <a:ea typeface="+mn-ea"/>
                  <a:cs typeface="+mn-cs"/>
                </a:endParaRPr>
              </a:p>
              <a:p>
                <a:pPr lvl="0"/>
                <a:r>
                  <a:rPr lang="en-GB" sz="1200" kern="1200">
                    <a:solidFill>
                      <a:schemeClr val="tx1"/>
                    </a:solidFill>
                    <a:effectLst/>
                    <a:latin typeface="+mn-lt"/>
                    <a:ea typeface="+mn-ea"/>
                    <a:cs typeface="+mn-cs"/>
                  </a:rPr>
                  <a:t>Độ dịch mã trải phổ: Thông thường thì mỗi ô tương ứng </a:t>
                </a:r>
                <a14:m>
                  <m:oMath xmlns:m="http://schemas.openxmlformats.org/officeDocument/2006/math">
                    <m:f>
                      <m:fPr>
                        <m:type m:val="skw"/>
                        <m:ctrlPr>
                          <a:rPr lang="en-US" sz="1200" i="1" kern="1200">
                            <a:solidFill>
                              <a:schemeClr val="tx1"/>
                            </a:solidFill>
                            <a:effectLst/>
                            <a:latin typeface="Cambria Math" panose="02040503050406030204" pitchFamily="18" charset="0"/>
                            <a:ea typeface="+mn-ea"/>
                            <a:cs typeface="+mn-cs"/>
                          </a:rPr>
                        </m:ctrlPr>
                      </m:fPr>
                      <m:num>
                        <m:r>
                          <a:rPr lang="en-GB" sz="1200" i="1" kern="1200">
                            <a:solidFill>
                              <a:schemeClr val="tx1"/>
                            </a:solidFill>
                            <a:effectLst/>
                            <a:latin typeface="Cambria Math" panose="02040503050406030204" pitchFamily="18" charset="0"/>
                            <a:ea typeface="+mn-ea"/>
                            <a:cs typeface="+mn-cs"/>
                          </a:rPr>
                          <m:t>1</m:t>
                        </m:r>
                      </m:num>
                      <m:den>
                        <m:r>
                          <a:rPr lang="en-GB" sz="1200" i="1" kern="1200">
                            <a:solidFill>
                              <a:schemeClr val="tx1"/>
                            </a:solidFill>
                            <a:effectLst/>
                            <a:latin typeface="Cambria Math" panose="02040503050406030204" pitchFamily="18" charset="0"/>
                            <a:ea typeface="+mn-ea"/>
                            <a:cs typeface="+mn-cs"/>
                          </a:rPr>
                          <m:t>2</m:t>
                        </m:r>
                      </m:den>
                    </m:f>
                  </m:oMath>
                </a14:m>
                <a:r>
                  <a:rPr lang="en-GB" sz="1200" kern="1200">
                    <a:solidFill>
                      <a:schemeClr val="tx1"/>
                    </a:solidFill>
                    <a:effectLst/>
                    <a:latin typeface="+mn-lt"/>
                    <a:ea typeface="+mn-ea"/>
                    <a:cs typeface="+mn-cs"/>
                  </a:rPr>
                  <a:t> chip mã trải phổ trong tổng 1023 chip, mã trải phổ có tần số lấy mẫu là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GB" sz="1200" i="1" kern="1200">
                            <a:solidFill>
                              <a:schemeClr val="tx1"/>
                            </a:solidFill>
                            <a:effectLst/>
                            <a:latin typeface="Cambria Math" panose="02040503050406030204" pitchFamily="18" charset="0"/>
                            <a:ea typeface="+mn-ea"/>
                            <a:cs typeface="+mn-cs"/>
                          </a:rPr>
                          <m:t>𝑓</m:t>
                        </m:r>
                      </m:e>
                      <m:sub>
                        <m:r>
                          <a:rPr lang="en-GB" sz="1200" i="1" kern="1200">
                            <a:solidFill>
                              <a:schemeClr val="tx1"/>
                            </a:solidFill>
                            <a:effectLst/>
                            <a:latin typeface="Cambria Math" panose="02040503050406030204" pitchFamily="18" charset="0"/>
                            <a:ea typeface="+mn-ea"/>
                            <a:cs typeface="+mn-cs"/>
                          </a:rPr>
                          <m:t>𝐶𝐴</m:t>
                        </m:r>
                      </m:sub>
                    </m:sSub>
                  </m:oMath>
                </a14:m>
                <a:r>
                  <a:rPr lang="en-GB" sz="1200" kern="1200">
                    <a:solidFill>
                      <a:schemeClr val="tx1"/>
                    </a:solidFill>
                    <a:effectLst/>
                    <a:latin typeface="+mn-lt"/>
                    <a:ea typeface="+mn-ea"/>
                    <a:cs typeface="+mn-cs"/>
                  </a:rPr>
                  <a:t>. Tuy nhiên sau khi lấy mẫu mã trải phổ theo tần số lấy mẫu tín hiệu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GB" sz="1200" i="1" kern="1200">
                            <a:solidFill>
                              <a:schemeClr val="tx1"/>
                            </a:solidFill>
                            <a:effectLst/>
                            <a:latin typeface="Cambria Math" panose="02040503050406030204" pitchFamily="18" charset="0"/>
                            <a:ea typeface="+mn-ea"/>
                            <a:cs typeface="+mn-cs"/>
                          </a:rPr>
                          <m:t>𝑓</m:t>
                        </m:r>
                      </m:e>
                      <m:sub>
                        <m:r>
                          <a:rPr lang="en-GB" sz="1200" i="1" kern="1200">
                            <a:solidFill>
                              <a:schemeClr val="tx1"/>
                            </a:solidFill>
                            <a:effectLst/>
                            <a:latin typeface="Cambria Math" panose="02040503050406030204" pitchFamily="18" charset="0"/>
                            <a:ea typeface="+mn-ea"/>
                            <a:cs typeface="+mn-cs"/>
                          </a:rPr>
                          <m:t>𝑠</m:t>
                        </m:r>
                      </m:sub>
                    </m:sSub>
                  </m:oMath>
                </a14:m>
                <a:r>
                  <a:rPr lang="en-GB" sz="1200" kern="1200">
                    <a:solidFill>
                      <a:schemeClr val="tx1"/>
                    </a:solidFill>
                    <a:effectLst/>
                    <a:latin typeface="+mn-lt"/>
                    <a:ea typeface="+mn-ea"/>
                    <a:cs typeface="+mn-cs"/>
                  </a:rPr>
                  <a:t>, mỗi mã tương ứng một chu kỳ có</a:t>
                </a:r>
                <a:br>
                  <a:rPr lang="en-GB" sz="1200" kern="1200">
                    <a:solidFill>
                      <a:schemeClr val="tx1"/>
                    </a:solidFill>
                    <a:effectLst/>
                    <a:latin typeface="+mn-lt"/>
                    <a:ea typeface="+mn-ea"/>
                    <a:cs typeface="+mn-cs"/>
                  </a:rPr>
                </a:br>
                <a:r>
                  <a:rPr lang="en-GB" sz="1200" kern="1200">
                    <a:solidFill>
                      <a:schemeClr val="tx1"/>
                    </a:solidFill>
                    <a:effectLst/>
                    <a:latin typeface="+mn-lt"/>
                    <a:ea typeface="+mn-ea"/>
                    <a:cs typeface="+mn-cs"/>
                  </a:rPr>
                  <a:t> </a:t>
                </a:r>
                <a14:m>
                  <m:oMath xmlns:m="http://schemas.openxmlformats.org/officeDocument/2006/math">
                    <m:r>
                      <a:rPr lang="en-GB" sz="1200" i="1" kern="1200">
                        <a:solidFill>
                          <a:schemeClr val="tx1"/>
                        </a:solidFill>
                        <a:effectLst/>
                        <a:latin typeface="Cambria Math" panose="02040503050406030204" pitchFamily="18" charset="0"/>
                        <a:ea typeface="+mn-ea"/>
                        <a:cs typeface="+mn-cs"/>
                      </a:rPr>
                      <m:t>𝐿</m:t>
                    </m:r>
                    <m:r>
                      <a:rPr lang="en-GB" sz="1200" i="1" kern="1200">
                        <a:solidFill>
                          <a:schemeClr val="tx1"/>
                        </a:solidFill>
                        <a:effectLst/>
                        <a:latin typeface="Cambria Math" panose="02040503050406030204" pitchFamily="18" charset="0"/>
                        <a:ea typeface="+mn-ea"/>
                        <a:cs typeface="+mn-cs"/>
                      </a:rPr>
                      <m:t>=(</m:t>
                    </m:r>
                    <m:f>
                      <m:fPr>
                        <m:type m:val="skw"/>
                        <m:ctrlPr>
                          <a:rPr lang="en-US" sz="1200" i="1" kern="1200">
                            <a:solidFill>
                              <a:schemeClr val="tx1"/>
                            </a:solidFill>
                            <a:effectLst/>
                            <a:latin typeface="Cambria Math" panose="02040503050406030204" pitchFamily="18" charset="0"/>
                            <a:ea typeface="+mn-ea"/>
                            <a:cs typeface="+mn-cs"/>
                          </a:rPr>
                        </m:ctrlPr>
                      </m:fPr>
                      <m:num>
                        <m:sSub>
                          <m:sSubPr>
                            <m:ctrlPr>
                              <a:rPr lang="en-US" sz="1200" i="1" kern="1200">
                                <a:solidFill>
                                  <a:schemeClr val="tx1"/>
                                </a:solidFill>
                                <a:effectLst/>
                                <a:latin typeface="Cambria Math" panose="02040503050406030204" pitchFamily="18" charset="0"/>
                                <a:ea typeface="+mn-ea"/>
                                <a:cs typeface="+mn-cs"/>
                              </a:rPr>
                            </m:ctrlPr>
                          </m:sSubPr>
                          <m:e>
                            <m:r>
                              <a:rPr lang="en-GB" sz="1200" i="1" kern="1200">
                                <a:solidFill>
                                  <a:schemeClr val="tx1"/>
                                </a:solidFill>
                                <a:effectLst/>
                                <a:latin typeface="Cambria Math" panose="02040503050406030204" pitchFamily="18" charset="0"/>
                                <a:ea typeface="+mn-ea"/>
                                <a:cs typeface="+mn-cs"/>
                              </a:rPr>
                              <m:t>𝑓</m:t>
                            </m:r>
                          </m:e>
                          <m:sub>
                            <m:r>
                              <a:rPr lang="en-GB" sz="1200" i="1" kern="1200">
                                <a:solidFill>
                                  <a:schemeClr val="tx1"/>
                                </a:solidFill>
                                <a:effectLst/>
                                <a:latin typeface="Cambria Math" panose="02040503050406030204" pitchFamily="18" charset="0"/>
                                <a:ea typeface="+mn-ea"/>
                                <a:cs typeface="+mn-cs"/>
                              </a:rPr>
                              <m:t>𝑠</m:t>
                            </m:r>
                          </m:sub>
                        </m:sSub>
                      </m:num>
                      <m:den>
                        <m:sSub>
                          <m:sSubPr>
                            <m:ctrlPr>
                              <a:rPr lang="en-US" sz="1200" i="1" kern="1200">
                                <a:solidFill>
                                  <a:schemeClr val="tx1"/>
                                </a:solidFill>
                                <a:effectLst/>
                                <a:latin typeface="Cambria Math" panose="02040503050406030204" pitchFamily="18" charset="0"/>
                                <a:ea typeface="+mn-ea"/>
                                <a:cs typeface="+mn-cs"/>
                              </a:rPr>
                            </m:ctrlPr>
                          </m:sSubPr>
                          <m:e>
                            <m:r>
                              <a:rPr lang="en-GB" sz="1200" i="1" kern="1200">
                                <a:solidFill>
                                  <a:schemeClr val="tx1"/>
                                </a:solidFill>
                                <a:effectLst/>
                                <a:latin typeface="Cambria Math" panose="02040503050406030204" pitchFamily="18" charset="0"/>
                                <a:ea typeface="+mn-ea"/>
                                <a:cs typeface="+mn-cs"/>
                              </a:rPr>
                              <m:t>𝑓</m:t>
                            </m:r>
                          </m:e>
                          <m:sub>
                            <m:r>
                              <a:rPr lang="en-GB" sz="1200" i="1" kern="1200">
                                <a:solidFill>
                                  <a:schemeClr val="tx1"/>
                                </a:solidFill>
                                <a:effectLst/>
                                <a:latin typeface="Cambria Math" panose="02040503050406030204" pitchFamily="18" charset="0"/>
                                <a:ea typeface="+mn-ea"/>
                                <a:cs typeface="+mn-cs"/>
                              </a:rPr>
                              <m:t>𝐶𝐴</m:t>
                            </m:r>
                          </m:sub>
                        </m:sSub>
                      </m:den>
                    </m:f>
                    <m:r>
                      <a:rPr lang="en-GB" sz="1200" i="1" kern="1200">
                        <a:solidFill>
                          <a:schemeClr val="tx1"/>
                        </a:solidFill>
                        <a:effectLst/>
                        <a:latin typeface="Cambria Math" panose="02040503050406030204" pitchFamily="18" charset="0"/>
                        <a:ea typeface="+mn-ea"/>
                        <a:cs typeface="+mn-cs"/>
                      </a:rPr>
                      <m:t>).1023+1</m:t>
                    </m:r>
                  </m:oMath>
                </a14:m>
                <a:r>
                  <a:rPr lang="en-GB" sz="1200" kern="1200">
                    <a:solidFill>
                      <a:schemeClr val="tx1"/>
                    </a:solidFill>
                    <a:effectLst/>
                    <a:latin typeface="+mn-lt"/>
                    <a:ea typeface="+mn-ea"/>
                    <a:cs typeface="+mn-cs"/>
                  </a:rPr>
                  <a:t>  mẫu, tính toán trong Matlab mỗi ô sẽ tương ứng với dịch đi một mẫu, như vậy có tổng cộng</a:t>
                </a:r>
                <a14:m>
                  <m:oMath xmlns:m="http://schemas.openxmlformats.org/officeDocument/2006/math">
                    <m:r>
                      <a:rPr lang="en-GB" sz="1200" i="1" kern="1200">
                        <a:solidFill>
                          <a:schemeClr val="tx1"/>
                        </a:solidFill>
                        <a:effectLst/>
                        <a:latin typeface="Cambria Math" panose="02040503050406030204" pitchFamily="18" charset="0"/>
                        <a:ea typeface="+mn-ea"/>
                        <a:cs typeface="+mn-cs"/>
                      </a:rPr>
                      <m:t> </m:t>
                    </m:r>
                    <m:r>
                      <a:rPr lang="en-GB" sz="1200" i="1" kern="1200">
                        <a:solidFill>
                          <a:schemeClr val="tx1"/>
                        </a:solidFill>
                        <a:effectLst/>
                        <a:latin typeface="Cambria Math" panose="02040503050406030204" pitchFamily="18" charset="0"/>
                        <a:ea typeface="+mn-ea"/>
                        <a:cs typeface="+mn-cs"/>
                      </a:rPr>
                      <m:t>𝐿</m:t>
                    </m:r>
                  </m:oMath>
                </a14:m>
                <a:r>
                  <a:rPr lang="en-GB" sz="1200" kern="1200">
                    <a:solidFill>
                      <a:schemeClr val="tx1"/>
                    </a:solidFill>
                    <a:effectLst/>
                    <a:latin typeface="+mn-lt"/>
                    <a:ea typeface="+mn-ea"/>
                    <a:cs typeface="+mn-cs"/>
                  </a:rPr>
                  <a:t> lần dịch tìm kiếm.</a:t>
                </a:r>
                <a:endParaRPr lang="en-US" sz="1200" kern="1200">
                  <a:solidFill>
                    <a:schemeClr val="tx1"/>
                  </a:solidFill>
                  <a:effectLst/>
                  <a:latin typeface="+mn-lt"/>
                  <a:ea typeface="+mn-ea"/>
                  <a:cs typeface="+mn-cs"/>
                </a:endParaRPr>
              </a:p>
              <a:p>
                <a:r>
                  <a:rPr lang="en-GB" sz="1200" b="1" kern="1200">
                    <a:solidFill>
                      <a:schemeClr val="tx1"/>
                    </a:solidFill>
                    <a:effectLst/>
                    <a:latin typeface="+mn-lt"/>
                    <a:ea typeface="+mn-ea"/>
                    <a:cs typeface="+mn-cs"/>
                  </a:rPr>
                  <a:t>Mục đích: Tính toán giá trị tương quan giữa tín hiệu nhận được và mã trải phổ </a:t>
                </a:r>
                <a:r>
                  <a:rPr lang="en-GB" sz="1200" b="1" kern="1200">
                    <a:solidFill>
                      <a:schemeClr val="tx1"/>
                    </a:solidFill>
                    <a:effectLst/>
                    <a:latin typeface="+mn-lt"/>
                    <a:ea typeface="+mn-ea"/>
                    <a:cs typeface="+mn-cs"/>
                    <a:sym typeface="Wingdings" panose="05000000000000000000" pitchFamily="2" charset="2"/>
                  </a:rPr>
                  <a:t></a:t>
                </a:r>
                <a:r>
                  <a:rPr lang="en-GB" sz="1200" b="1" kern="1200">
                    <a:solidFill>
                      <a:schemeClr val="tx1"/>
                    </a:solidFill>
                    <a:effectLst/>
                    <a:latin typeface="+mn-lt"/>
                    <a:ea typeface="+mn-ea"/>
                    <a:cs typeface="+mn-cs"/>
                  </a:rPr>
                  <a:t> Giá trị tương quan cao nhất đồng nghĩa mã trải phổ đã khử chính nó.</a:t>
                </a:r>
                <a:endParaRPr lang="en-US" sz="1200" kern="1200">
                  <a:solidFill>
                    <a:schemeClr val="tx1"/>
                  </a:solidFill>
                  <a:effectLst/>
                  <a:latin typeface="+mn-lt"/>
                  <a:ea typeface="+mn-ea"/>
                  <a:cs typeface="+mn-cs"/>
                </a:endParaRPr>
              </a:p>
              <a:p>
                <a:endParaRPr lang="en-US"/>
              </a:p>
            </p:txBody>
          </p:sp>
        </mc:Choice>
        <mc:Fallback xmlns="">
          <p:sp>
            <p:nvSpPr>
              <p:cNvPr id="3" name="Notes Placeholder 2"/>
              <p:cNvSpPr>
                <a:spLocks noGrp="1"/>
              </p:cNvSpPr>
              <p:nvPr>
                <p:ph type="body" idx="1"/>
              </p:nvPr>
            </p:nvSpPr>
            <p:spPr/>
            <p:txBody>
              <a:bodyPr/>
              <a:lstStyle/>
              <a:p>
                <a:r>
                  <a:rPr lang="en-GB" sz="1200" kern="1200" smtClean="0">
                    <a:solidFill>
                      <a:schemeClr val="tx1"/>
                    </a:solidFill>
                    <a:effectLst/>
                    <a:latin typeface="+mn-lt"/>
                    <a:ea typeface="+mn-ea"/>
                    <a:cs typeface="+mn-cs"/>
                  </a:rPr>
                  <a:t>Với mỗi ô trong không gian tìm kiếm nhận 2 giá trị đại diện là độ lệch Doppler và độ dịch mã trải phổ:</a:t>
                </a:r>
                <a:endParaRPr lang="en-US" sz="1200" kern="1200">
                  <a:solidFill>
                    <a:schemeClr val="tx1"/>
                  </a:solidFill>
                  <a:effectLst/>
                  <a:latin typeface="+mn-lt"/>
                  <a:ea typeface="+mn-ea"/>
                  <a:cs typeface="+mn-cs"/>
                </a:endParaRPr>
              </a:p>
              <a:p>
                <a:pPr lvl="0"/>
                <a:r>
                  <a:rPr lang="en-GB" sz="1200" kern="1200">
                    <a:solidFill>
                      <a:schemeClr val="tx1"/>
                    </a:solidFill>
                    <a:effectLst/>
                    <a:latin typeface="+mn-lt"/>
                    <a:ea typeface="+mn-ea"/>
                    <a:cs typeface="+mn-cs"/>
                  </a:rPr>
                  <a:t>Độ lệch Doppler: Bước nhảy mỗi ô là 500Hz trong khoảng  </a:t>
                </a:r>
                <a:r>
                  <a:rPr lang="en-GB" sz="1200" i="0" kern="1200">
                    <a:solidFill>
                      <a:schemeClr val="tx1"/>
                    </a:solidFill>
                    <a:effectLst/>
                    <a:latin typeface="+mn-lt"/>
                    <a:ea typeface="+mn-ea"/>
                    <a:cs typeface="+mn-cs"/>
                  </a:rPr>
                  <a:t>±5𝑘𝐻𝑧</a:t>
                </a:r>
                <a:endParaRPr lang="en-US" sz="1200" kern="1200">
                  <a:solidFill>
                    <a:schemeClr val="tx1"/>
                  </a:solidFill>
                  <a:effectLst/>
                  <a:latin typeface="+mn-lt"/>
                  <a:ea typeface="+mn-ea"/>
                  <a:cs typeface="+mn-cs"/>
                </a:endParaRPr>
              </a:p>
              <a:p>
                <a:r>
                  <a:rPr lang="en-GB" sz="1200" b="1" kern="1200">
                    <a:solidFill>
                      <a:schemeClr val="tx1"/>
                    </a:solidFill>
                    <a:effectLst/>
                    <a:latin typeface="+mn-lt"/>
                    <a:ea typeface="+mn-ea"/>
                    <a:cs typeface="+mn-cs"/>
                  </a:rPr>
                  <a:t>Mục đích: Tạo thành phần tần số sóng mang </a:t>
                </a:r>
                <a:r>
                  <a:rPr lang="en-GB" sz="1200" b="1" kern="1200">
                    <a:solidFill>
                      <a:schemeClr val="tx1"/>
                    </a:solidFill>
                    <a:effectLst/>
                    <a:latin typeface="+mn-lt"/>
                    <a:ea typeface="+mn-ea"/>
                    <a:cs typeface="+mn-cs"/>
                    <a:sym typeface="Wingdings" panose="05000000000000000000" pitchFamily="2" charset="2"/>
                  </a:rPr>
                  <a:t></a:t>
                </a:r>
                <a:r>
                  <a:rPr lang="en-GB" sz="1200" b="1" kern="1200">
                    <a:solidFill>
                      <a:schemeClr val="tx1"/>
                    </a:solidFill>
                    <a:effectLst/>
                    <a:latin typeface="+mn-lt"/>
                    <a:ea typeface="+mn-ea"/>
                    <a:cs typeface="+mn-cs"/>
                  </a:rPr>
                  <a:t> Nhân với tín hiệu vào </a:t>
                </a:r>
                <a:r>
                  <a:rPr lang="en-GB" sz="1200" b="1" kern="1200">
                    <a:solidFill>
                      <a:schemeClr val="tx1"/>
                    </a:solidFill>
                    <a:effectLst/>
                    <a:latin typeface="+mn-lt"/>
                    <a:ea typeface="+mn-ea"/>
                    <a:cs typeface="+mn-cs"/>
                    <a:sym typeface="Wingdings" panose="05000000000000000000" pitchFamily="2" charset="2"/>
                  </a:rPr>
                  <a:t></a:t>
                </a:r>
                <a:r>
                  <a:rPr lang="en-GB" sz="1200" b="1" kern="1200">
                    <a:solidFill>
                      <a:schemeClr val="tx1"/>
                    </a:solidFill>
                    <a:effectLst/>
                    <a:latin typeface="+mn-lt"/>
                    <a:ea typeface="+mn-ea"/>
                    <a:cs typeface="+mn-cs"/>
                  </a:rPr>
                  <a:t> Khử chính nó</a:t>
                </a:r>
                <a:endParaRPr lang="en-US" sz="1200" kern="1200">
                  <a:solidFill>
                    <a:schemeClr val="tx1"/>
                  </a:solidFill>
                  <a:effectLst/>
                  <a:latin typeface="+mn-lt"/>
                  <a:ea typeface="+mn-ea"/>
                  <a:cs typeface="+mn-cs"/>
                </a:endParaRPr>
              </a:p>
              <a:p>
                <a:pPr lvl="0"/>
                <a:r>
                  <a:rPr lang="en-GB" sz="1200" kern="1200">
                    <a:solidFill>
                      <a:schemeClr val="tx1"/>
                    </a:solidFill>
                    <a:effectLst/>
                    <a:latin typeface="+mn-lt"/>
                    <a:ea typeface="+mn-ea"/>
                    <a:cs typeface="+mn-cs"/>
                  </a:rPr>
                  <a:t>Độ dịch mã trải phổ: Thông thường thì mỗi ô tương ứng </a:t>
                </a:r>
                <a:r>
                  <a:rPr lang="en-GB" sz="1200" i="0" kern="1200">
                    <a:solidFill>
                      <a:schemeClr val="tx1"/>
                    </a:solidFill>
                    <a:effectLst/>
                    <a:latin typeface="+mn-lt"/>
                    <a:ea typeface="+mn-ea"/>
                    <a:cs typeface="+mn-cs"/>
                  </a:rPr>
                  <a:t>1</a:t>
                </a:r>
                <a:r>
                  <a:rPr lang="en-US" sz="1200" i="0" kern="1200">
                    <a:solidFill>
                      <a:schemeClr val="tx1"/>
                    </a:solidFill>
                    <a:effectLst/>
                    <a:latin typeface="+mn-lt"/>
                    <a:ea typeface="+mn-ea"/>
                    <a:cs typeface="+mn-cs"/>
                  </a:rPr>
                  <a:t>⁄</a:t>
                </a:r>
                <a:r>
                  <a:rPr lang="en-GB" sz="1200" i="0" kern="1200">
                    <a:solidFill>
                      <a:schemeClr val="tx1"/>
                    </a:solidFill>
                    <a:effectLst/>
                    <a:latin typeface="+mn-lt"/>
                    <a:ea typeface="+mn-ea"/>
                    <a:cs typeface="+mn-cs"/>
                  </a:rPr>
                  <a:t>2</a:t>
                </a:r>
                <a:r>
                  <a:rPr lang="en-GB" sz="1200" kern="1200">
                    <a:solidFill>
                      <a:schemeClr val="tx1"/>
                    </a:solidFill>
                    <a:effectLst/>
                    <a:latin typeface="+mn-lt"/>
                    <a:ea typeface="+mn-ea"/>
                    <a:cs typeface="+mn-cs"/>
                  </a:rPr>
                  <a:t> chip mã trải phổ trong tổng 1023 chip, mã trải phổ có tần số lấy mẫu là </a:t>
                </a:r>
                <a:r>
                  <a:rPr lang="en-GB" sz="1200" i="0" kern="1200">
                    <a:solidFill>
                      <a:schemeClr val="tx1"/>
                    </a:solidFill>
                    <a:effectLst/>
                    <a:latin typeface="+mn-lt"/>
                    <a:ea typeface="+mn-ea"/>
                    <a:cs typeface="+mn-cs"/>
                  </a:rPr>
                  <a:t>𝑓</a:t>
                </a:r>
                <a:r>
                  <a:rPr lang="en-US" sz="1200" i="0" kern="1200">
                    <a:solidFill>
                      <a:schemeClr val="tx1"/>
                    </a:solidFill>
                    <a:effectLst/>
                    <a:latin typeface="+mn-lt"/>
                    <a:ea typeface="+mn-ea"/>
                    <a:cs typeface="+mn-cs"/>
                  </a:rPr>
                  <a:t>_</a:t>
                </a:r>
                <a:r>
                  <a:rPr lang="en-GB" sz="1200" i="0" kern="1200">
                    <a:solidFill>
                      <a:schemeClr val="tx1"/>
                    </a:solidFill>
                    <a:effectLst/>
                    <a:latin typeface="+mn-lt"/>
                    <a:ea typeface="+mn-ea"/>
                    <a:cs typeface="+mn-cs"/>
                  </a:rPr>
                  <a:t>𝐶𝐴</a:t>
                </a:r>
                <a:r>
                  <a:rPr lang="en-GB" sz="1200" kern="1200">
                    <a:solidFill>
                      <a:schemeClr val="tx1"/>
                    </a:solidFill>
                    <a:effectLst/>
                    <a:latin typeface="+mn-lt"/>
                    <a:ea typeface="+mn-ea"/>
                    <a:cs typeface="+mn-cs"/>
                  </a:rPr>
                  <a:t>. Tuy nhiên sau khi lấy mẫu mã trải phổ theo tần số lấy mẫu tín hiệu </a:t>
                </a:r>
                <a:r>
                  <a:rPr lang="en-GB" sz="1200" i="0" kern="1200">
                    <a:solidFill>
                      <a:schemeClr val="tx1"/>
                    </a:solidFill>
                    <a:effectLst/>
                    <a:latin typeface="+mn-lt"/>
                    <a:ea typeface="+mn-ea"/>
                    <a:cs typeface="+mn-cs"/>
                  </a:rPr>
                  <a:t>𝑓</a:t>
                </a:r>
                <a:r>
                  <a:rPr lang="en-US" sz="1200" i="0" kern="1200">
                    <a:solidFill>
                      <a:schemeClr val="tx1"/>
                    </a:solidFill>
                    <a:effectLst/>
                    <a:latin typeface="+mn-lt"/>
                    <a:ea typeface="+mn-ea"/>
                    <a:cs typeface="+mn-cs"/>
                  </a:rPr>
                  <a:t>_</a:t>
                </a:r>
                <a:r>
                  <a:rPr lang="en-GB" sz="1200" i="0" kern="1200">
                    <a:solidFill>
                      <a:schemeClr val="tx1"/>
                    </a:solidFill>
                    <a:effectLst/>
                    <a:latin typeface="+mn-lt"/>
                    <a:ea typeface="+mn-ea"/>
                    <a:cs typeface="+mn-cs"/>
                  </a:rPr>
                  <a:t>𝑠</a:t>
                </a:r>
                <a:r>
                  <a:rPr lang="en-GB" sz="1200" kern="1200">
                    <a:solidFill>
                      <a:schemeClr val="tx1"/>
                    </a:solidFill>
                    <a:effectLst/>
                    <a:latin typeface="+mn-lt"/>
                    <a:ea typeface="+mn-ea"/>
                    <a:cs typeface="+mn-cs"/>
                  </a:rPr>
                  <a:t>, mỗi mã tương ứng một chu kỳ có</a:t>
                </a:r>
                <a:br>
                  <a:rPr lang="en-GB" sz="1200" kern="1200">
                    <a:solidFill>
                      <a:schemeClr val="tx1"/>
                    </a:solidFill>
                    <a:effectLst/>
                    <a:latin typeface="+mn-lt"/>
                    <a:ea typeface="+mn-ea"/>
                    <a:cs typeface="+mn-cs"/>
                  </a:rPr>
                </a:br>
                <a:r>
                  <a:rPr lang="en-GB" sz="1200" kern="1200">
                    <a:solidFill>
                      <a:schemeClr val="tx1"/>
                    </a:solidFill>
                    <a:effectLst/>
                    <a:latin typeface="+mn-lt"/>
                    <a:ea typeface="+mn-ea"/>
                    <a:cs typeface="+mn-cs"/>
                  </a:rPr>
                  <a:t> </a:t>
                </a:r>
                <a:r>
                  <a:rPr lang="en-GB" sz="1200" i="0" kern="1200">
                    <a:solidFill>
                      <a:schemeClr val="tx1"/>
                    </a:solidFill>
                    <a:effectLst/>
                    <a:latin typeface="+mn-lt"/>
                    <a:ea typeface="+mn-ea"/>
                    <a:cs typeface="+mn-cs"/>
                  </a:rPr>
                  <a:t>𝐿=(𝑓</a:t>
                </a:r>
                <a:r>
                  <a:rPr lang="en-US" sz="1200" i="0" kern="1200">
                    <a:solidFill>
                      <a:schemeClr val="tx1"/>
                    </a:solidFill>
                    <a:effectLst/>
                    <a:latin typeface="+mn-lt"/>
                    <a:ea typeface="+mn-ea"/>
                    <a:cs typeface="+mn-cs"/>
                  </a:rPr>
                  <a:t>_</a:t>
                </a:r>
                <a:r>
                  <a:rPr lang="en-GB" sz="1200" i="0" kern="1200">
                    <a:solidFill>
                      <a:schemeClr val="tx1"/>
                    </a:solidFill>
                    <a:effectLst/>
                    <a:latin typeface="+mn-lt"/>
                    <a:ea typeface="+mn-ea"/>
                    <a:cs typeface="+mn-cs"/>
                  </a:rPr>
                  <a:t>𝑠</a:t>
                </a:r>
                <a:r>
                  <a:rPr lang="en-US" sz="1200" i="0" kern="1200">
                    <a:solidFill>
                      <a:schemeClr val="tx1"/>
                    </a:solidFill>
                    <a:effectLst/>
                    <a:latin typeface="+mn-lt"/>
                    <a:ea typeface="+mn-ea"/>
                    <a:cs typeface="+mn-cs"/>
                  </a:rPr>
                  <a:t>⁄</a:t>
                </a:r>
                <a:r>
                  <a:rPr lang="en-GB" sz="1200" i="0" kern="1200">
                    <a:solidFill>
                      <a:schemeClr val="tx1"/>
                    </a:solidFill>
                    <a:effectLst/>
                    <a:latin typeface="+mn-lt"/>
                    <a:ea typeface="+mn-ea"/>
                    <a:cs typeface="+mn-cs"/>
                  </a:rPr>
                  <a:t>𝑓</a:t>
                </a:r>
                <a:r>
                  <a:rPr lang="en-US" sz="1200" i="0" kern="1200">
                    <a:solidFill>
                      <a:schemeClr val="tx1"/>
                    </a:solidFill>
                    <a:effectLst/>
                    <a:latin typeface="+mn-lt"/>
                    <a:ea typeface="+mn-ea"/>
                    <a:cs typeface="+mn-cs"/>
                  </a:rPr>
                  <a:t>_</a:t>
                </a:r>
                <a:r>
                  <a:rPr lang="en-GB" sz="1200" i="0" kern="1200">
                    <a:solidFill>
                      <a:schemeClr val="tx1"/>
                    </a:solidFill>
                    <a:effectLst/>
                    <a:latin typeface="+mn-lt"/>
                    <a:ea typeface="+mn-ea"/>
                    <a:cs typeface="+mn-cs"/>
                  </a:rPr>
                  <a:t>𝐶𝐴 ).1023+1</a:t>
                </a:r>
                <a:r>
                  <a:rPr lang="en-GB" sz="1200" kern="1200">
                    <a:solidFill>
                      <a:schemeClr val="tx1"/>
                    </a:solidFill>
                    <a:effectLst/>
                    <a:latin typeface="+mn-lt"/>
                    <a:ea typeface="+mn-ea"/>
                    <a:cs typeface="+mn-cs"/>
                  </a:rPr>
                  <a:t>  mẫu, tính toán trong Matlab mỗi ô sẽ tương ứng với dịch đi một mẫu, như vậy có tổng cộng</a:t>
                </a:r>
                <a:r>
                  <a:rPr lang="en-GB" sz="1200" i="0" kern="1200">
                    <a:solidFill>
                      <a:schemeClr val="tx1"/>
                    </a:solidFill>
                    <a:effectLst/>
                    <a:latin typeface="+mn-lt"/>
                    <a:ea typeface="+mn-ea"/>
                    <a:cs typeface="+mn-cs"/>
                  </a:rPr>
                  <a:t> 𝐿</a:t>
                </a:r>
                <a:r>
                  <a:rPr lang="en-GB" sz="1200" kern="1200">
                    <a:solidFill>
                      <a:schemeClr val="tx1"/>
                    </a:solidFill>
                    <a:effectLst/>
                    <a:latin typeface="+mn-lt"/>
                    <a:ea typeface="+mn-ea"/>
                    <a:cs typeface="+mn-cs"/>
                  </a:rPr>
                  <a:t> lần dịch tìm kiếm.</a:t>
                </a:r>
                <a:endParaRPr lang="en-US" sz="1200" kern="1200">
                  <a:solidFill>
                    <a:schemeClr val="tx1"/>
                  </a:solidFill>
                  <a:effectLst/>
                  <a:latin typeface="+mn-lt"/>
                  <a:ea typeface="+mn-ea"/>
                  <a:cs typeface="+mn-cs"/>
                </a:endParaRPr>
              </a:p>
              <a:p>
                <a:r>
                  <a:rPr lang="en-GB" sz="1200" b="1" kern="1200">
                    <a:solidFill>
                      <a:schemeClr val="tx1"/>
                    </a:solidFill>
                    <a:effectLst/>
                    <a:latin typeface="+mn-lt"/>
                    <a:ea typeface="+mn-ea"/>
                    <a:cs typeface="+mn-cs"/>
                  </a:rPr>
                  <a:t>Mục đích: Tính toán giá trị tương quan giữa tín hiệu nhận được và mã trải phổ </a:t>
                </a:r>
                <a:r>
                  <a:rPr lang="en-GB" sz="1200" b="1" kern="1200">
                    <a:solidFill>
                      <a:schemeClr val="tx1"/>
                    </a:solidFill>
                    <a:effectLst/>
                    <a:latin typeface="+mn-lt"/>
                    <a:ea typeface="+mn-ea"/>
                    <a:cs typeface="+mn-cs"/>
                    <a:sym typeface="Wingdings" panose="05000000000000000000" pitchFamily="2" charset="2"/>
                  </a:rPr>
                  <a:t></a:t>
                </a:r>
                <a:r>
                  <a:rPr lang="en-GB" sz="1200" b="1" kern="1200">
                    <a:solidFill>
                      <a:schemeClr val="tx1"/>
                    </a:solidFill>
                    <a:effectLst/>
                    <a:latin typeface="+mn-lt"/>
                    <a:ea typeface="+mn-ea"/>
                    <a:cs typeface="+mn-cs"/>
                  </a:rPr>
                  <a:t> Giá trị tương quan cao nhất đồng nghĩa mã trải phổ đã khử chính nó.</a:t>
                </a:r>
                <a:endParaRPr lang="en-US" sz="1200" kern="1200">
                  <a:solidFill>
                    <a:schemeClr val="tx1"/>
                  </a:solidFill>
                  <a:effectLst/>
                  <a:latin typeface="+mn-lt"/>
                  <a:ea typeface="+mn-ea"/>
                  <a:cs typeface="+mn-cs"/>
                </a:endParaRPr>
              </a:p>
              <a:p>
                <a:endParaRPr lang="en-US"/>
              </a:p>
            </p:txBody>
          </p:sp>
        </mc:Fallback>
      </mc:AlternateContent>
      <p:sp>
        <p:nvSpPr>
          <p:cNvPr id="4" name="Slide Number Placeholder 3"/>
          <p:cNvSpPr>
            <a:spLocks noGrp="1"/>
          </p:cNvSpPr>
          <p:nvPr>
            <p:ph type="sldNum" sz="quarter" idx="10"/>
          </p:nvPr>
        </p:nvSpPr>
        <p:spPr/>
        <p:txBody>
          <a:bodyPr/>
          <a:lstStyle/>
          <a:p>
            <a:fld id="{3F2E732E-194A-4400-A996-DD45F4F8EB2F}" type="slidenum">
              <a:rPr lang="en-US" smtClean="0"/>
              <a:t>6</a:t>
            </a:fld>
            <a:endParaRPr lang="en-US"/>
          </a:p>
        </p:txBody>
      </p:sp>
    </p:spTree>
    <p:extLst>
      <p:ext uri="{BB962C8B-B14F-4D97-AF65-F5344CB8AC3E}">
        <p14:creationId xmlns:p14="http://schemas.microsoft.com/office/powerpoint/2010/main" val="126158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A2B20-FB3F-43B5-B9D7-93BB1E370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F19F1B7-F2E6-4091-8AE9-D3F55221B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C830A657-5D39-43D9-ABB5-DCAF2B132E31}"/>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5" name="Footer Placeholder 4">
            <a:extLst>
              <a:ext uri="{FF2B5EF4-FFF2-40B4-BE49-F238E27FC236}">
                <a16:creationId xmlns:a16="http://schemas.microsoft.com/office/drawing/2014/main" id="{2A92113D-B7BE-4CCE-8A4D-192B0C2CC80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A2F9612-68BB-43F3-942B-4CC6C9C4C954}"/>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30744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990B-12E4-4684-AFE3-D3E6AB93AAF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FA3BF69-5919-4186-B776-8042E3B74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A9D3FE5-610D-417A-84D0-AAA288C7900C}"/>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5" name="Footer Placeholder 4">
            <a:extLst>
              <a:ext uri="{FF2B5EF4-FFF2-40B4-BE49-F238E27FC236}">
                <a16:creationId xmlns:a16="http://schemas.microsoft.com/office/drawing/2014/main" id="{3E29CCE1-80A7-4A32-9D29-750C52B241B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56C2D2B-EA69-451A-8EA3-5FD388A6F188}"/>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314617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3D8DE7-7ACD-49AE-A3BC-60A9254B86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B1876974-2E9E-4910-ADF0-5621085AF8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C64D66-3E07-4A7F-A651-3A2011F39400}"/>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5" name="Footer Placeholder 4">
            <a:extLst>
              <a:ext uri="{FF2B5EF4-FFF2-40B4-BE49-F238E27FC236}">
                <a16:creationId xmlns:a16="http://schemas.microsoft.com/office/drawing/2014/main" id="{094DC5EA-F590-42AF-B612-CBF8F457DD3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6DEF708-CA7C-4BC2-B4B5-B801FF5207F6}"/>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377471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CB6F-011F-4F03-A1FD-79C4ED0CC79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DEC516E6-E1DF-440A-8562-4BD7CEDF88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1461822-277B-4BE9-BB1A-22D24B3BA552}"/>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5" name="Footer Placeholder 4">
            <a:extLst>
              <a:ext uri="{FF2B5EF4-FFF2-40B4-BE49-F238E27FC236}">
                <a16:creationId xmlns:a16="http://schemas.microsoft.com/office/drawing/2014/main" id="{FA9C32B7-BF6E-4333-8F14-8F625A67781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9C6D1CD-2F38-402C-A01D-39731114713F}"/>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157729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F713-CF27-4590-B679-1186FF0A4D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B89BCE5E-0796-4FF1-ABF3-C6E077231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8C9F4-4222-41D8-BF91-B0D2116BE92E}"/>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5" name="Footer Placeholder 4">
            <a:extLst>
              <a:ext uri="{FF2B5EF4-FFF2-40B4-BE49-F238E27FC236}">
                <a16:creationId xmlns:a16="http://schemas.microsoft.com/office/drawing/2014/main" id="{3298B7B3-CD2C-4C3B-AA6B-13CF6CACDDE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7E4D352-6196-4B2F-8E52-61B12ECF8476}"/>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77300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0D5B-4F50-44CB-8BA2-CFA74BDE868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00B0CCB-7C7E-475E-97A8-266102D0F2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F396C15C-1123-4CEF-89EC-E9EF165C59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08FE8EB-B6F8-4C21-ADF8-FD26B059F253}"/>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6" name="Footer Placeholder 5">
            <a:extLst>
              <a:ext uri="{FF2B5EF4-FFF2-40B4-BE49-F238E27FC236}">
                <a16:creationId xmlns:a16="http://schemas.microsoft.com/office/drawing/2014/main" id="{1951BED4-88B2-40E7-8AEB-F6C9F7396A3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1FC0F7D-5B92-44BC-BBD6-EA049723D6D9}"/>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35085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A322-EA6D-4541-B106-8962DFAD99BC}"/>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DE1FB53-D21B-4819-B9CB-AC02DF250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BEE891-411C-4163-A815-CFF16EE398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E036AE5-DCD5-4D34-89D1-E00011D92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AC7A54-DAD6-4FBD-9045-823B04C03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9A532C9-0537-405A-81BA-4BDCB1328325}"/>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8" name="Footer Placeholder 7">
            <a:extLst>
              <a:ext uri="{FF2B5EF4-FFF2-40B4-BE49-F238E27FC236}">
                <a16:creationId xmlns:a16="http://schemas.microsoft.com/office/drawing/2014/main" id="{3C89525F-EBD7-44FA-AC8B-CBDBAB943B07}"/>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C993170-132D-4B7A-BF93-3F8EDE0685E1}"/>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239396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5A0F-A981-4B24-A176-8EECE1469ED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13EF5D90-C7A5-443F-86FB-011663D10643}"/>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4" name="Footer Placeholder 3">
            <a:extLst>
              <a:ext uri="{FF2B5EF4-FFF2-40B4-BE49-F238E27FC236}">
                <a16:creationId xmlns:a16="http://schemas.microsoft.com/office/drawing/2014/main" id="{E619B6B4-EB3E-4ED9-9C37-FB801629C6B5}"/>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CC4357DD-5F04-4A6A-851B-B07FC7F7D388}"/>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134627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71626-E2D2-4E9E-B808-44A559D7C5B3}"/>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3" name="Footer Placeholder 2">
            <a:extLst>
              <a:ext uri="{FF2B5EF4-FFF2-40B4-BE49-F238E27FC236}">
                <a16:creationId xmlns:a16="http://schemas.microsoft.com/office/drawing/2014/main" id="{33B88502-8DD9-496D-B183-E86F96B8E39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F3CB03F8-F97D-4171-B7A9-AE698AD2183F}"/>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416626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4E67-0B3F-4F88-83D0-FC7FE300F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88FE8280-C146-4181-AF65-7AF998E0E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96DFDDC-EF3E-4ED7-9604-7A774ACB6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741F50-646D-4AA2-B91F-28B3064C7F75}"/>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6" name="Footer Placeholder 5">
            <a:extLst>
              <a:ext uri="{FF2B5EF4-FFF2-40B4-BE49-F238E27FC236}">
                <a16:creationId xmlns:a16="http://schemas.microsoft.com/office/drawing/2014/main" id="{B394F5F9-0EA2-484E-A09A-0529B045CEF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9FCF8C7-E7C1-4DCB-891F-817E5428865B}"/>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15424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CA21-48A1-48CB-93B3-3926966F9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D4A01CD9-38D4-4ACC-990B-1F5206EB4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9EFBF4EA-4979-4DF5-8923-7633DEF39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29FA0D-3419-4FA1-AFE3-39A6E8ACCB3A}"/>
              </a:ext>
            </a:extLst>
          </p:cNvPr>
          <p:cNvSpPr>
            <a:spLocks noGrp="1"/>
          </p:cNvSpPr>
          <p:nvPr>
            <p:ph type="dt" sz="half" idx="10"/>
          </p:nvPr>
        </p:nvSpPr>
        <p:spPr/>
        <p:txBody>
          <a:bodyPr/>
          <a:lstStyle/>
          <a:p>
            <a:fld id="{DE9A6796-59FF-4739-8E3A-0B745CC57572}" type="datetimeFigureOut">
              <a:rPr lang="vi-VN" smtClean="0"/>
              <a:t>20/01/2018</a:t>
            </a:fld>
            <a:endParaRPr lang="vi-VN"/>
          </a:p>
        </p:txBody>
      </p:sp>
      <p:sp>
        <p:nvSpPr>
          <p:cNvPr id="6" name="Footer Placeholder 5">
            <a:extLst>
              <a:ext uri="{FF2B5EF4-FFF2-40B4-BE49-F238E27FC236}">
                <a16:creationId xmlns:a16="http://schemas.microsoft.com/office/drawing/2014/main" id="{620C7957-443A-45DE-8B06-E8ED32FE37B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756BFB2E-8EC0-459F-A6FC-9B1BC6087313}"/>
              </a:ext>
            </a:extLst>
          </p:cNvPr>
          <p:cNvSpPr>
            <a:spLocks noGrp="1"/>
          </p:cNvSpPr>
          <p:nvPr>
            <p:ph type="sldNum" sz="quarter" idx="12"/>
          </p:nvPr>
        </p:nvSpPr>
        <p:spPr/>
        <p:txBody>
          <a:bodyPr/>
          <a:lstStyle/>
          <a:p>
            <a:fld id="{981D2855-A6D1-4F2F-BF2E-A47A46BCF066}" type="slidenum">
              <a:rPr lang="vi-VN" smtClean="0"/>
              <a:t>‹#›</a:t>
            </a:fld>
            <a:endParaRPr lang="vi-VN"/>
          </a:p>
        </p:txBody>
      </p:sp>
    </p:spTree>
    <p:extLst>
      <p:ext uri="{BB962C8B-B14F-4D97-AF65-F5344CB8AC3E}">
        <p14:creationId xmlns:p14="http://schemas.microsoft.com/office/powerpoint/2010/main" val="783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0FFF6D-EF36-4820-A576-76F72E1F9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A88112B-2611-452E-B8E4-70ACB2D6E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D46E71D-C405-40D0-8845-8AB109F8C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A6796-59FF-4739-8E3A-0B745CC57572}" type="datetimeFigureOut">
              <a:rPr lang="vi-VN" smtClean="0"/>
              <a:t>20/01/2018</a:t>
            </a:fld>
            <a:endParaRPr lang="vi-VN"/>
          </a:p>
        </p:txBody>
      </p:sp>
      <p:sp>
        <p:nvSpPr>
          <p:cNvPr id="5" name="Footer Placeholder 4">
            <a:extLst>
              <a:ext uri="{FF2B5EF4-FFF2-40B4-BE49-F238E27FC236}">
                <a16:creationId xmlns:a16="http://schemas.microsoft.com/office/drawing/2014/main" id="{F16ADDB7-CF2C-408A-AD7D-7C30560FB8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E662C50C-A800-49F5-9B7D-78F8F965E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D2855-A6D1-4F2F-BF2E-A47A46BCF066}" type="slidenum">
              <a:rPr lang="vi-VN" smtClean="0"/>
              <a:t>‹#›</a:t>
            </a:fld>
            <a:endParaRPr lang="vi-VN"/>
          </a:p>
        </p:txBody>
      </p:sp>
    </p:spTree>
    <p:extLst>
      <p:ext uri="{BB962C8B-B14F-4D97-AF65-F5344CB8AC3E}">
        <p14:creationId xmlns:p14="http://schemas.microsoft.com/office/powerpoint/2010/main" val="2941207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6EBB-507E-4C8F-B021-366DD52351DE}"/>
              </a:ext>
            </a:extLst>
          </p:cNvPr>
          <p:cNvSpPr>
            <a:spLocks noGrp="1"/>
          </p:cNvSpPr>
          <p:nvPr>
            <p:ph type="ctrTitle"/>
          </p:nvPr>
        </p:nvSpPr>
        <p:spPr/>
        <p:txBody>
          <a:bodyPr/>
          <a:lstStyle/>
          <a:p>
            <a:r>
              <a:rPr lang="en-US"/>
              <a:t>Slide thực hành</a:t>
            </a:r>
            <a:endParaRPr lang="vi-VN"/>
          </a:p>
        </p:txBody>
      </p:sp>
      <p:sp>
        <p:nvSpPr>
          <p:cNvPr id="3" name="Subtitle 2">
            <a:extLst>
              <a:ext uri="{FF2B5EF4-FFF2-40B4-BE49-F238E27FC236}">
                <a16:creationId xmlns:a16="http://schemas.microsoft.com/office/drawing/2014/main" id="{3C1EB44C-0C2F-4188-B3C9-C9DC60E2C009}"/>
              </a:ext>
            </a:extLst>
          </p:cNvPr>
          <p:cNvSpPr>
            <a:spLocks noGrp="1"/>
          </p:cNvSpPr>
          <p:nvPr>
            <p:ph type="subTitle" idx="1"/>
          </p:nvPr>
        </p:nvSpPr>
        <p:spPr>
          <a:xfrm>
            <a:off x="1524000" y="4262438"/>
            <a:ext cx="9144000" cy="576262"/>
          </a:xfrm>
        </p:spPr>
        <p:txBody>
          <a:bodyPr/>
          <a:lstStyle/>
          <a:p>
            <a:r>
              <a:rPr lang="en-US"/>
              <a:t>Nhóm 12</a:t>
            </a:r>
            <a:endParaRPr lang="vi-VN"/>
          </a:p>
        </p:txBody>
      </p:sp>
    </p:spTree>
    <p:extLst>
      <p:ext uri="{BB962C8B-B14F-4D97-AF65-F5344CB8AC3E}">
        <p14:creationId xmlns:p14="http://schemas.microsoft.com/office/powerpoint/2010/main" val="407020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1B1B-B864-45A5-99B5-563CB3B7595E}"/>
              </a:ext>
            </a:extLst>
          </p:cNvPr>
          <p:cNvSpPr>
            <a:spLocks noGrp="1"/>
          </p:cNvSpPr>
          <p:nvPr>
            <p:ph type="title"/>
          </p:nvPr>
        </p:nvSpPr>
        <p:spPr/>
        <p:txBody>
          <a:bodyPr/>
          <a:lstStyle/>
          <a:p>
            <a:r>
              <a:rPr lang="en-US"/>
              <a:t>Các kết quả tìm vệ tinh</a:t>
            </a:r>
            <a:endParaRPr lang="vi-VN"/>
          </a:p>
        </p:txBody>
      </p:sp>
      <p:pic>
        <p:nvPicPr>
          <p:cNvPr id="4" name="Content Placeholder 3">
            <a:extLst>
              <a:ext uri="{FF2B5EF4-FFF2-40B4-BE49-F238E27FC236}">
                <a16:creationId xmlns:a16="http://schemas.microsoft.com/office/drawing/2014/main" id="{FBED3494-8712-4DA9-A83B-59EDA3CD4EC3}"/>
              </a:ext>
            </a:extLst>
          </p:cNvPr>
          <p:cNvPicPr>
            <a:picLocks noGrp="1" noChangeAspect="1"/>
          </p:cNvPicPr>
          <p:nvPr>
            <p:ph idx="1"/>
          </p:nvPr>
        </p:nvPicPr>
        <p:blipFill>
          <a:blip r:embed="rId2"/>
          <a:stretch>
            <a:fillRect/>
          </a:stretch>
        </p:blipFill>
        <p:spPr>
          <a:xfrm>
            <a:off x="939577" y="1825625"/>
            <a:ext cx="4853742" cy="4351338"/>
          </a:xfrm>
          <a:prstGeom prst="rect">
            <a:avLst/>
          </a:prstGeom>
        </p:spPr>
      </p:pic>
      <p:pic>
        <p:nvPicPr>
          <p:cNvPr id="5" name="Picture 4">
            <a:extLst>
              <a:ext uri="{FF2B5EF4-FFF2-40B4-BE49-F238E27FC236}">
                <a16:creationId xmlns:a16="http://schemas.microsoft.com/office/drawing/2014/main" id="{7C348BA5-AD08-42E1-BEA1-E956B18236C0}"/>
              </a:ext>
            </a:extLst>
          </p:cNvPr>
          <p:cNvPicPr>
            <a:picLocks noChangeAspect="1"/>
          </p:cNvPicPr>
          <p:nvPr/>
        </p:nvPicPr>
        <p:blipFill>
          <a:blip r:embed="rId3"/>
          <a:stretch>
            <a:fillRect/>
          </a:stretch>
        </p:blipFill>
        <p:spPr>
          <a:xfrm>
            <a:off x="6312958" y="2303723"/>
            <a:ext cx="5648325" cy="933450"/>
          </a:xfrm>
          <a:prstGeom prst="rect">
            <a:avLst/>
          </a:prstGeom>
        </p:spPr>
      </p:pic>
    </p:spTree>
    <p:extLst>
      <p:ext uri="{BB962C8B-B14F-4D97-AF65-F5344CB8AC3E}">
        <p14:creationId xmlns:p14="http://schemas.microsoft.com/office/powerpoint/2010/main" val="376134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89ED-C84D-4D1C-8484-7BC0335F6470}"/>
              </a:ext>
            </a:extLst>
          </p:cNvPr>
          <p:cNvSpPr>
            <a:spLocks noGrp="1"/>
          </p:cNvSpPr>
          <p:nvPr>
            <p:ph type="title"/>
          </p:nvPr>
        </p:nvSpPr>
        <p:spPr/>
        <p:txBody>
          <a:bodyPr/>
          <a:lstStyle/>
          <a:p>
            <a:r>
              <a:rPr lang="en-US"/>
              <a:t>Các kết quả tìm vệ tinh</a:t>
            </a:r>
            <a:endParaRPr lang="vi-VN"/>
          </a:p>
        </p:txBody>
      </p:sp>
      <p:pic>
        <p:nvPicPr>
          <p:cNvPr id="4" name="Content Placeholder 3">
            <a:extLst>
              <a:ext uri="{FF2B5EF4-FFF2-40B4-BE49-F238E27FC236}">
                <a16:creationId xmlns:a16="http://schemas.microsoft.com/office/drawing/2014/main" id="{850F40B8-0D3A-4CA4-984D-C04E5A7500A4}"/>
              </a:ext>
            </a:extLst>
          </p:cNvPr>
          <p:cNvPicPr>
            <a:picLocks noGrp="1" noChangeAspect="1"/>
          </p:cNvPicPr>
          <p:nvPr>
            <p:ph idx="1"/>
          </p:nvPr>
        </p:nvPicPr>
        <p:blipFill>
          <a:blip r:embed="rId2"/>
          <a:stretch>
            <a:fillRect/>
          </a:stretch>
        </p:blipFill>
        <p:spPr>
          <a:xfrm>
            <a:off x="838200" y="1825625"/>
            <a:ext cx="4933800" cy="4351338"/>
          </a:xfrm>
          <a:prstGeom prst="rect">
            <a:avLst/>
          </a:prstGeom>
        </p:spPr>
      </p:pic>
      <p:pic>
        <p:nvPicPr>
          <p:cNvPr id="5" name="Picture 4">
            <a:extLst>
              <a:ext uri="{FF2B5EF4-FFF2-40B4-BE49-F238E27FC236}">
                <a16:creationId xmlns:a16="http://schemas.microsoft.com/office/drawing/2014/main" id="{CDC6D1A0-81E7-4E2C-BD14-240C0496165A}"/>
              </a:ext>
            </a:extLst>
          </p:cNvPr>
          <p:cNvPicPr>
            <a:picLocks noChangeAspect="1"/>
          </p:cNvPicPr>
          <p:nvPr/>
        </p:nvPicPr>
        <p:blipFill>
          <a:blip r:embed="rId3"/>
          <a:stretch>
            <a:fillRect/>
          </a:stretch>
        </p:blipFill>
        <p:spPr>
          <a:xfrm>
            <a:off x="6353175" y="1825625"/>
            <a:ext cx="5838825" cy="904875"/>
          </a:xfrm>
          <a:prstGeom prst="rect">
            <a:avLst/>
          </a:prstGeom>
        </p:spPr>
      </p:pic>
    </p:spTree>
    <p:extLst>
      <p:ext uri="{BB962C8B-B14F-4D97-AF65-F5344CB8AC3E}">
        <p14:creationId xmlns:p14="http://schemas.microsoft.com/office/powerpoint/2010/main" val="162924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245E-744B-4CD2-B9D7-E4C005FAF2A5}"/>
              </a:ext>
            </a:extLst>
          </p:cNvPr>
          <p:cNvSpPr>
            <a:spLocks noGrp="1"/>
          </p:cNvSpPr>
          <p:nvPr>
            <p:ph type="title"/>
          </p:nvPr>
        </p:nvSpPr>
        <p:spPr/>
        <p:txBody>
          <a:bodyPr/>
          <a:lstStyle/>
          <a:p>
            <a:r>
              <a:rPr lang="en-US"/>
              <a:t>Phổ tín hiệu </a:t>
            </a:r>
            <a:endParaRPr lang="vi-VN"/>
          </a:p>
        </p:txBody>
      </p:sp>
      <p:pic>
        <p:nvPicPr>
          <p:cNvPr id="5" name="Picture 4">
            <a:extLst>
              <a:ext uri="{FF2B5EF4-FFF2-40B4-BE49-F238E27FC236}">
                <a16:creationId xmlns:a16="http://schemas.microsoft.com/office/drawing/2014/main" id="{A09E755B-58D2-4F83-AE72-B293666FEA72}"/>
              </a:ext>
            </a:extLst>
          </p:cNvPr>
          <p:cNvPicPr/>
          <p:nvPr/>
        </p:nvPicPr>
        <p:blipFill>
          <a:blip r:embed="rId3"/>
          <a:stretch>
            <a:fillRect/>
          </a:stretch>
        </p:blipFill>
        <p:spPr>
          <a:xfrm>
            <a:off x="3011142" y="1690688"/>
            <a:ext cx="6932958" cy="4595812"/>
          </a:xfrm>
          <a:prstGeom prst="rect">
            <a:avLst/>
          </a:prstGeom>
        </p:spPr>
      </p:pic>
    </p:spTree>
    <p:extLst>
      <p:ext uri="{BB962C8B-B14F-4D97-AF65-F5344CB8AC3E}">
        <p14:creationId xmlns:p14="http://schemas.microsoft.com/office/powerpoint/2010/main" val="346808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F824-5C61-43BA-BB2B-A84FB002690D}"/>
              </a:ext>
            </a:extLst>
          </p:cNvPr>
          <p:cNvSpPr>
            <a:spLocks noGrp="1"/>
          </p:cNvSpPr>
          <p:nvPr>
            <p:ph type="title"/>
          </p:nvPr>
        </p:nvSpPr>
        <p:spPr/>
        <p:txBody>
          <a:bodyPr/>
          <a:lstStyle/>
          <a:p>
            <a:r>
              <a:rPr lang="en-US"/>
              <a:t>Các thông số tín hiệu</a:t>
            </a:r>
            <a:endParaRPr lang="vi-VN"/>
          </a:p>
        </p:txBody>
      </p:sp>
      <p:sp>
        <p:nvSpPr>
          <p:cNvPr id="3" name="Content Placeholder 2">
            <a:extLst>
              <a:ext uri="{FF2B5EF4-FFF2-40B4-BE49-F238E27FC236}">
                <a16:creationId xmlns:a16="http://schemas.microsoft.com/office/drawing/2014/main" id="{8D328584-7FA1-4FE8-A50B-9BBF91F848F3}"/>
              </a:ext>
            </a:extLst>
          </p:cNvPr>
          <p:cNvSpPr>
            <a:spLocks noGrp="1"/>
          </p:cNvSpPr>
          <p:nvPr>
            <p:ph idx="1"/>
          </p:nvPr>
        </p:nvSpPr>
        <p:spPr/>
        <p:txBody>
          <a:bodyPr/>
          <a:lstStyle/>
          <a:p>
            <a:pPr marL="0" indent="0">
              <a:buNone/>
            </a:pPr>
            <a:r>
              <a:rPr lang="en-US"/>
              <a:t>Ph</a:t>
            </a:r>
            <a:r>
              <a:rPr lang="vi-VN"/>
              <a:t>ư</a:t>
            </a:r>
            <a:r>
              <a:rPr lang="en-US"/>
              <a:t>ơng sai tín hiệu</a:t>
            </a:r>
          </a:p>
          <a:p>
            <a:pPr marL="0" indent="0">
              <a:buNone/>
            </a:pPr>
            <a:endParaRPr lang="vi-VN"/>
          </a:p>
        </p:txBody>
      </p:sp>
      <p:pic>
        <p:nvPicPr>
          <p:cNvPr id="4" name="Picture 3">
            <a:extLst>
              <a:ext uri="{FF2B5EF4-FFF2-40B4-BE49-F238E27FC236}">
                <a16:creationId xmlns:a16="http://schemas.microsoft.com/office/drawing/2014/main" id="{8C9473E2-417D-443E-A917-A9EAFA152E10}"/>
              </a:ext>
            </a:extLst>
          </p:cNvPr>
          <p:cNvPicPr>
            <a:picLocks noChangeAspect="1"/>
          </p:cNvPicPr>
          <p:nvPr/>
        </p:nvPicPr>
        <p:blipFill>
          <a:blip r:embed="rId2"/>
          <a:stretch>
            <a:fillRect/>
          </a:stretch>
        </p:blipFill>
        <p:spPr>
          <a:xfrm>
            <a:off x="1690272" y="2400300"/>
            <a:ext cx="8310382" cy="2152650"/>
          </a:xfrm>
          <a:prstGeom prst="rect">
            <a:avLst/>
          </a:prstGeom>
        </p:spPr>
      </p:pic>
    </p:spTree>
    <p:extLst>
      <p:ext uri="{BB962C8B-B14F-4D97-AF65-F5344CB8AC3E}">
        <p14:creationId xmlns:p14="http://schemas.microsoft.com/office/powerpoint/2010/main" val="395049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14A2-D944-478E-9500-7FCBD40811C0}"/>
              </a:ext>
            </a:extLst>
          </p:cNvPr>
          <p:cNvSpPr>
            <a:spLocks noGrp="1"/>
          </p:cNvSpPr>
          <p:nvPr>
            <p:ph type="title"/>
          </p:nvPr>
        </p:nvSpPr>
        <p:spPr/>
        <p:txBody>
          <a:bodyPr/>
          <a:lstStyle/>
          <a:p>
            <a:r>
              <a:rPr lang="en-US"/>
              <a:t>Các thông số tín hiệu</a:t>
            </a:r>
            <a:endParaRPr lang="vi-VN"/>
          </a:p>
        </p:txBody>
      </p:sp>
      <p:pic>
        <p:nvPicPr>
          <p:cNvPr id="4" name="Content Placeholder 3">
            <a:extLst>
              <a:ext uri="{FF2B5EF4-FFF2-40B4-BE49-F238E27FC236}">
                <a16:creationId xmlns:a16="http://schemas.microsoft.com/office/drawing/2014/main" id="{BDFB8986-F645-4FA5-9E61-6FDBF8D18C08}"/>
              </a:ext>
            </a:extLst>
          </p:cNvPr>
          <p:cNvPicPr>
            <a:picLocks noGrp="1" noChangeAspect="1"/>
          </p:cNvPicPr>
          <p:nvPr>
            <p:ph idx="1"/>
          </p:nvPr>
        </p:nvPicPr>
        <p:blipFill>
          <a:blip r:embed="rId2"/>
          <a:stretch>
            <a:fillRect/>
          </a:stretch>
        </p:blipFill>
        <p:spPr>
          <a:xfrm>
            <a:off x="3104984" y="1838876"/>
            <a:ext cx="5561938" cy="4997965"/>
          </a:xfrm>
          <a:prstGeom prst="rect">
            <a:avLst/>
          </a:prstGeom>
        </p:spPr>
      </p:pic>
      <p:sp>
        <p:nvSpPr>
          <p:cNvPr id="5" name="TextBox 4">
            <a:extLst>
              <a:ext uri="{FF2B5EF4-FFF2-40B4-BE49-F238E27FC236}">
                <a16:creationId xmlns:a16="http://schemas.microsoft.com/office/drawing/2014/main" id="{46A74052-5974-4F12-B675-4DC4DE88E735}"/>
              </a:ext>
            </a:extLst>
          </p:cNvPr>
          <p:cNvSpPr txBox="1"/>
          <p:nvPr/>
        </p:nvSpPr>
        <p:spPr>
          <a:xfrm>
            <a:off x="318051" y="3429000"/>
            <a:ext cx="2332383" cy="646331"/>
          </a:xfrm>
          <a:prstGeom prst="rect">
            <a:avLst/>
          </a:prstGeom>
          <a:noFill/>
        </p:spPr>
        <p:txBody>
          <a:bodyPr wrap="square" rtlCol="0">
            <a:spAutoFit/>
          </a:bodyPr>
          <a:lstStyle/>
          <a:p>
            <a:r>
              <a:rPr lang="en-US" sz="3600"/>
              <a:t>Histogram</a:t>
            </a:r>
            <a:endParaRPr lang="vi-VN" sz="3600"/>
          </a:p>
        </p:txBody>
      </p:sp>
    </p:spTree>
    <p:extLst>
      <p:ext uri="{BB962C8B-B14F-4D97-AF65-F5344CB8AC3E}">
        <p14:creationId xmlns:p14="http://schemas.microsoft.com/office/powerpoint/2010/main" val="399298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Thu tín hiệu vệ tinh</a:t>
            </a:r>
            <a:endParaRPr lang="en-US"/>
          </a:p>
        </p:txBody>
      </p:sp>
      <p:sp>
        <p:nvSpPr>
          <p:cNvPr id="4" name="Slide Number Placeholder 3"/>
          <p:cNvSpPr>
            <a:spLocks noGrp="1"/>
          </p:cNvSpPr>
          <p:nvPr>
            <p:ph type="sldNum" sz="quarter" idx="12"/>
          </p:nvPr>
        </p:nvSpPr>
        <p:spPr/>
        <p:txBody>
          <a:bodyPr/>
          <a:lstStyle/>
          <a:p>
            <a:fld id="{16EA46FA-3E50-4029-AEEC-C59E8F48789E}" type="slidenum">
              <a:rPr lang="en-US" smtClean="0"/>
              <a:t>5</a:t>
            </a:fld>
            <a:endParaRPr lang="en-US"/>
          </a:p>
        </p:txBody>
      </p:sp>
      <p:sp>
        <p:nvSpPr>
          <p:cNvPr id="7" name="TextBox 6"/>
          <p:cNvSpPr txBox="1"/>
          <p:nvPr/>
        </p:nvSpPr>
        <p:spPr>
          <a:xfrm>
            <a:off x="428540" y="1392684"/>
            <a:ext cx="5016117" cy="430887"/>
          </a:xfrm>
          <a:prstGeom prst="rect">
            <a:avLst/>
          </a:prstGeom>
          <a:noFill/>
        </p:spPr>
        <p:txBody>
          <a:bodyPr wrap="none" rtlCol="0">
            <a:spAutoFit/>
          </a:bodyPr>
          <a:lstStyle/>
          <a:p>
            <a:r>
              <a:rPr lang="en-US" sz="2200">
                <a:latin typeface="Times New Roman" panose="02020603050405020304" pitchFamily="18" charset="0"/>
                <a:cs typeface="Times New Roman" panose="02020603050405020304" pitchFamily="18" charset="0"/>
              </a:rPr>
              <a:t>Dò tín hiệu với phương pháp Serial Search</a:t>
            </a:r>
          </a:p>
        </p:txBody>
      </p:sp>
      <mc:AlternateContent xmlns:mc="http://schemas.openxmlformats.org/markup-compatibility/2006" xmlns:a14="http://schemas.microsoft.com/office/drawing/2010/main">
        <mc:Choice Requires="a14">
          <p:sp>
            <p:nvSpPr>
              <p:cNvPr id="3" name="TextBox 2"/>
              <p:cNvSpPr txBox="1"/>
              <p:nvPr/>
            </p:nvSpPr>
            <p:spPr>
              <a:xfrm>
                <a:off x="6140623" y="1422302"/>
                <a:ext cx="6051377" cy="2502160"/>
              </a:xfrm>
              <a:prstGeom prst="rect">
                <a:avLst/>
              </a:prstGeom>
              <a:noFill/>
            </p:spPr>
            <p:txBody>
              <a:bodyPr wrap="square" rtlCol="0">
                <a:spAutoFit/>
              </a:bodyPr>
              <a:lstStyle/>
              <a:p>
                <a:r>
                  <a:rPr lang="en-GB" sz="2200">
                    <a:latin typeface="Times New Roman" panose="02020603050405020304" pitchFamily="18" charset="0"/>
                    <a:cs typeface="Times New Roman" panose="02020603050405020304" pitchFamily="18" charset="0"/>
                  </a:rPr>
                  <a:t>Tín hiệu vệ tinh gửi đi có dạng:</a:t>
                </a:r>
              </a:p>
              <a:p>
                <a:pPr/>
                <a14:m>
                  <m:oMathPara xmlns:m="http://schemas.openxmlformats.org/officeDocument/2006/math">
                    <m:oMathParaPr>
                      <m:jc m:val="centerGroup"/>
                    </m:oMathParaPr>
                    <m:oMath xmlns:m="http://schemas.openxmlformats.org/officeDocument/2006/math">
                      <m:r>
                        <a:rPr lang="en-GB" sz="2200" i="1">
                          <a:latin typeface="Cambria Math" panose="02040503050406030204" pitchFamily="18" charset="0"/>
                        </a:rPr>
                        <m:t>𝑥</m:t>
                      </m:r>
                      <m:d>
                        <m:dPr>
                          <m:ctrlPr>
                            <a:rPr lang="en-US"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 </m:t>
                      </m:r>
                      <m:rad>
                        <m:radPr>
                          <m:degHide m:val="on"/>
                          <m:ctrlPr>
                            <a:rPr lang="en-US" sz="2200" i="1">
                              <a:latin typeface="Cambria Math" panose="02040503050406030204" pitchFamily="18" charset="0"/>
                            </a:rPr>
                          </m:ctrlPr>
                        </m:radPr>
                        <m:deg/>
                        <m:e>
                          <m:r>
                            <a:rPr lang="en-GB" sz="2200" i="1">
                              <a:latin typeface="Cambria Math" panose="02040503050406030204" pitchFamily="18" charset="0"/>
                            </a:rPr>
                            <m:t>2</m:t>
                          </m:r>
                          <m:r>
                            <a:rPr lang="en-GB" sz="2200" i="1">
                              <a:latin typeface="Cambria Math" panose="02040503050406030204" pitchFamily="18" charset="0"/>
                            </a:rPr>
                            <m:t>𝐶</m:t>
                          </m:r>
                        </m:e>
                      </m:rad>
                      <m:r>
                        <a:rPr lang="en-GB" sz="2200" i="1">
                          <a:latin typeface="Cambria Math" panose="02040503050406030204" pitchFamily="18" charset="0"/>
                        </a:rPr>
                        <m:t>𝐶</m:t>
                      </m:r>
                      <m:r>
                        <a:rPr lang="en-GB" sz="2200" i="1">
                          <a:latin typeface="Cambria Math" panose="02040503050406030204" pitchFamily="18" charset="0"/>
                        </a:rPr>
                        <m:t>(</m:t>
                      </m:r>
                      <m:r>
                        <a:rPr lang="en-GB" sz="2200" i="1">
                          <a:latin typeface="Cambria Math" panose="02040503050406030204" pitchFamily="18" charset="0"/>
                        </a:rPr>
                        <m:t>𝑡</m:t>
                      </m:r>
                      <m:r>
                        <a:rPr lang="en-GB" sz="2200" i="1">
                          <a:latin typeface="Cambria Math" panose="02040503050406030204" pitchFamily="18" charset="0"/>
                        </a:rPr>
                        <m:t>)</m:t>
                      </m:r>
                      <m:r>
                        <m:rPr>
                          <m:sty m:val="p"/>
                        </m:rPr>
                        <a:rPr lang="en-GB" sz="2200">
                          <a:latin typeface="Cambria Math" panose="02040503050406030204" pitchFamily="18" charset="0"/>
                        </a:rPr>
                        <m:t>cos</m:t>
                      </m:r>
                      <m:r>
                        <a:rPr lang="en-GB" sz="2200" i="1">
                          <a:latin typeface="Cambria Math" panose="02040503050406030204" pitchFamily="18" charset="0"/>
                        </a:rPr>
                        <m:t>(2</m:t>
                      </m:r>
                      <m:r>
                        <a:rPr lang="en-GB" sz="2200" i="1">
                          <a:latin typeface="Cambria Math" panose="02040503050406030204" pitchFamily="18" charset="0"/>
                        </a:rPr>
                        <m:t>𝜋</m:t>
                      </m:r>
                      <m:sSub>
                        <m:sSubPr>
                          <m:ctrlPr>
                            <a:rPr lang="en-US" sz="2200" i="1">
                              <a:latin typeface="Cambria Math" panose="02040503050406030204" pitchFamily="18" charset="0"/>
                            </a:rPr>
                          </m:ctrlPr>
                        </m:sSubPr>
                        <m:e>
                          <m:r>
                            <a:rPr lang="en-GB" sz="2200" i="1">
                              <a:latin typeface="Cambria Math" panose="02040503050406030204" pitchFamily="18" charset="0"/>
                            </a:rPr>
                            <m:t>𝑓</m:t>
                          </m:r>
                        </m:e>
                        <m:sub>
                          <m:r>
                            <a:rPr lang="en-GB" sz="2200" i="1">
                              <a:latin typeface="Cambria Math" panose="02040503050406030204" pitchFamily="18" charset="0"/>
                            </a:rPr>
                            <m:t>𝑐</m:t>
                          </m:r>
                        </m:sub>
                      </m:sSub>
                      <m:r>
                        <a:rPr lang="en-GB" sz="2200" i="1">
                          <a:latin typeface="Cambria Math" panose="02040503050406030204" pitchFamily="18" charset="0"/>
                        </a:rPr>
                        <m:t>𝑡</m:t>
                      </m:r>
                      <m:r>
                        <a:rPr lang="en-GB" sz="2200" i="1">
                          <a:latin typeface="Cambria Math" panose="02040503050406030204" pitchFamily="18" charset="0"/>
                        </a:rPr>
                        <m:t> )</m:t>
                      </m:r>
                      <m:r>
                        <a:rPr lang="en-GB" sz="2200" i="1">
                          <a:latin typeface="Cambria Math" panose="02040503050406030204" pitchFamily="18" charset="0"/>
                        </a:rPr>
                        <m:t>𝑑</m:t>
                      </m:r>
                      <m:r>
                        <a:rPr lang="en-GB" sz="2200" i="1">
                          <a:latin typeface="Cambria Math" panose="02040503050406030204" pitchFamily="18" charset="0"/>
                        </a:rPr>
                        <m:t>(</m:t>
                      </m:r>
                      <m:r>
                        <a:rPr lang="en-GB" sz="2200" i="1">
                          <a:latin typeface="Cambria Math" panose="02040503050406030204" pitchFamily="18" charset="0"/>
                        </a:rPr>
                        <m:t>𝑡</m:t>
                      </m:r>
                      <m:r>
                        <a:rPr lang="en-GB" sz="2200" i="1">
                          <a:latin typeface="Cambria Math" panose="02040503050406030204" pitchFamily="18" charset="0"/>
                        </a:rPr>
                        <m:t>)</m:t>
                      </m:r>
                    </m:oMath>
                  </m:oMathPara>
                </a14:m>
                <a:endParaRPr lang="en-US" sz="2200">
                  <a:latin typeface="Times New Roman" panose="02020603050405020304" pitchFamily="18" charset="0"/>
                  <a:cs typeface="Times New Roman" panose="02020603050405020304" pitchFamily="18" charset="0"/>
                </a:endParaRPr>
              </a:p>
              <a:p>
                <a:r>
                  <a:rPr lang="en-GB" sz="2200">
                    <a:latin typeface="Times New Roman" panose="02020603050405020304" pitchFamily="18" charset="0"/>
                    <a:cs typeface="Times New Roman" panose="02020603050405020304" pitchFamily="18" charset="0"/>
                  </a:rPr>
                  <a:t>Trong đó:</a:t>
                </a:r>
                <a:endParaRPr lang="en-US" sz="220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GB" sz="2200" i="1">
                          <a:latin typeface="Cambria Math" panose="02040503050406030204" pitchFamily="18" charset="0"/>
                        </a:rPr>
                        <m:t>𝐶</m:t>
                      </m:r>
                      <m:r>
                        <a:rPr lang="en-GB" sz="2200" i="1">
                          <a:latin typeface="Cambria Math" panose="02040503050406030204" pitchFamily="18" charset="0"/>
                        </a:rPr>
                        <m:t>        :</m:t>
                      </m:r>
                      <m:r>
                        <a:rPr lang="en-GB" sz="2200" i="1">
                          <a:latin typeface="Cambria Math" panose="02040503050406030204" pitchFamily="18" charset="0"/>
                        </a:rPr>
                        <m:t>𝐶</m:t>
                      </m:r>
                      <m:r>
                        <a:rPr lang="en-GB" sz="2200" i="1">
                          <a:latin typeface="Cambria Math" panose="02040503050406030204" pitchFamily="18" charset="0"/>
                        </a:rPr>
                        <m:t>ô</m:t>
                      </m:r>
                      <m:r>
                        <a:rPr lang="en-GB" sz="2200" i="1">
                          <a:latin typeface="Cambria Math" panose="02040503050406030204" pitchFamily="18" charset="0"/>
                        </a:rPr>
                        <m:t>𝑛𝑔</m:t>
                      </m:r>
                      <m:r>
                        <a:rPr lang="en-GB" sz="2200" i="1">
                          <a:latin typeface="Cambria Math" panose="02040503050406030204" pitchFamily="18" charset="0"/>
                        </a:rPr>
                        <m:t> </m:t>
                      </m:r>
                      <m:r>
                        <a:rPr lang="en-GB" sz="2200" i="1">
                          <a:latin typeface="Cambria Math" panose="02040503050406030204" pitchFamily="18" charset="0"/>
                        </a:rPr>
                        <m:t>𝑠𝑢</m:t>
                      </m:r>
                      <m:r>
                        <a:rPr lang="en-GB" sz="2200" i="1">
                          <a:latin typeface="Cambria Math" panose="02040503050406030204" pitchFamily="18" charset="0"/>
                        </a:rPr>
                        <m:t>ấ</m:t>
                      </m:r>
                      <m:r>
                        <a:rPr lang="en-GB" sz="2200" i="1">
                          <a:latin typeface="Cambria Math" panose="02040503050406030204" pitchFamily="18" charset="0"/>
                        </a:rPr>
                        <m:t>𝑡</m:t>
                      </m:r>
                      <m:r>
                        <a:rPr lang="en-GB" sz="2200" i="1">
                          <a:latin typeface="Cambria Math" panose="02040503050406030204" pitchFamily="18" charset="0"/>
                        </a:rPr>
                        <m:t> </m:t>
                      </m:r>
                      <m:r>
                        <a:rPr lang="en-GB" sz="2200" i="1">
                          <a:latin typeface="Cambria Math" panose="02040503050406030204" pitchFamily="18" charset="0"/>
                        </a:rPr>
                        <m:t>𝑝h</m:t>
                      </m:r>
                      <m:r>
                        <a:rPr lang="en-GB" sz="2200" i="1">
                          <a:latin typeface="Cambria Math" panose="02040503050406030204" pitchFamily="18" charset="0"/>
                        </a:rPr>
                        <m:t>á</m:t>
                      </m:r>
                      <m:r>
                        <a:rPr lang="en-GB" sz="2200" i="1">
                          <a:latin typeface="Cambria Math" panose="02040503050406030204" pitchFamily="18" charset="0"/>
                        </a:rPr>
                        <m:t>𝑡</m:t>
                      </m:r>
                      <m:r>
                        <a:rPr lang="en-GB" sz="2200" i="1">
                          <a:latin typeface="Cambria Math" panose="02040503050406030204" pitchFamily="18" charset="0"/>
                        </a:rPr>
                        <m:t> </m:t>
                      </m:r>
                      <m:r>
                        <a:rPr lang="en-GB" sz="2200" i="1">
                          <a:latin typeface="Cambria Math" panose="02040503050406030204" pitchFamily="18" charset="0"/>
                        </a:rPr>
                        <m:t>𝑡</m:t>
                      </m:r>
                      <m:r>
                        <a:rPr lang="en-GB" sz="2200" i="1">
                          <a:latin typeface="Cambria Math" panose="02040503050406030204" pitchFamily="18" charset="0"/>
                        </a:rPr>
                        <m:t>ạ</m:t>
                      </m:r>
                      <m:r>
                        <a:rPr lang="en-GB" sz="2200" i="1">
                          <a:latin typeface="Cambria Math" panose="02040503050406030204" pitchFamily="18" charset="0"/>
                        </a:rPr>
                        <m:t>𝑖</m:t>
                      </m:r>
                      <m:r>
                        <a:rPr lang="en-GB" sz="2200" i="1">
                          <a:latin typeface="Cambria Math" panose="02040503050406030204" pitchFamily="18" charset="0"/>
                        </a:rPr>
                        <m:t> </m:t>
                      </m:r>
                      <m:r>
                        <a:rPr lang="en-GB" sz="2200" i="1">
                          <a:latin typeface="Cambria Math" panose="02040503050406030204" pitchFamily="18" charset="0"/>
                        </a:rPr>
                        <m:t>𝑣</m:t>
                      </m:r>
                      <m:r>
                        <a:rPr lang="en-GB" sz="2200" i="1">
                          <a:latin typeface="Cambria Math" panose="02040503050406030204" pitchFamily="18" charset="0"/>
                        </a:rPr>
                        <m:t>ệ </m:t>
                      </m:r>
                      <m:r>
                        <a:rPr lang="en-GB" sz="2200" i="1">
                          <a:latin typeface="Cambria Math" panose="02040503050406030204" pitchFamily="18" charset="0"/>
                        </a:rPr>
                        <m:t>𝑡𝑖𝑛h</m:t>
                      </m:r>
                    </m:oMath>
                    <m:oMath xmlns:m="http://schemas.openxmlformats.org/officeDocument/2006/math">
                      <m:r>
                        <a:rPr lang="en-GB" sz="2200" i="1">
                          <a:latin typeface="Cambria Math" panose="02040503050406030204" pitchFamily="18" charset="0"/>
                        </a:rPr>
                        <m:t>𝐶</m:t>
                      </m:r>
                      <m:d>
                        <m:dPr>
                          <m:ctrlPr>
                            <a:rPr lang="en-US"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   :</m:t>
                      </m:r>
                      <m:r>
                        <a:rPr lang="en-GB" sz="2200" i="1">
                          <a:latin typeface="Cambria Math" panose="02040503050406030204" pitchFamily="18" charset="0"/>
                        </a:rPr>
                        <m:t>𝑀</m:t>
                      </m:r>
                      <m:r>
                        <a:rPr lang="en-GB" sz="2200" i="1">
                          <a:latin typeface="Cambria Math" panose="02040503050406030204" pitchFamily="18" charset="0"/>
                        </a:rPr>
                        <m:t>ã </m:t>
                      </m:r>
                      <m:r>
                        <a:rPr lang="en-GB" sz="2200" i="1">
                          <a:latin typeface="Cambria Math" panose="02040503050406030204" pitchFamily="18" charset="0"/>
                        </a:rPr>
                        <m:t>𝑡𝑟</m:t>
                      </m:r>
                      <m:r>
                        <a:rPr lang="en-GB" sz="2200" i="1">
                          <a:latin typeface="Cambria Math" panose="02040503050406030204" pitchFamily="18" charset="0"/>
                        </a:rPr>
                        <m:t>ả</m:t>
                      </m:r>
                      <m:r>
                        <a:rPr lang="en-GB" sz="2200" i="1">
                          <a:latin typeface="Cambria Math" panose="02040503050406030204" pitchFamily="18" charset="0"/>
                        </a:rPr>
                        <m:t>𝑖</m:t>
                      </m:r>
                      <m:r>
                        <a:rPr lang="en-GB" sz="2200" i="1">
                          <a:latin typeface="Cambria Math" panose="02040503050406030204" pitchFamily="18" charset="0"/>
                        </a:rPr>
                        <m:t> </m:t>
                      </m:r>
                      <m:r>
                        <a:rPr lang="en-GB" sz="2200" i="1">
                          <a:latin typeface="Cambria Math" panose="02040503050406030204" pitchFamily="18" charset="0"/>
                        </a:rPr>
                        <m:t>𝑝h</m:t>
                      </m:r>
                      <m:r>
                        <a:rPr lang="en-GB" sz="2200" i="1">
                          <a:latin typeface="Cambria Math" panose="02040503050406030204" pitchFamily="18" charset="0"/>
                        </a:rPr>
                        <m:t>ổ</m:t>
                      </m:r>
                    </m:oMath>
                    <m:oMath xmlns:m="http://schemas.openxmlformats.org/officeDocument/2006/math">
                      <m:sSub>
                        <m:sSubPr>
                          <m:ctrlPr>
                            <a:rPr lang="en-US" sz="2200" i="1">
                              <a:latin typeface="Cambria Math" panose="02040503050406030204" pitchFamily="18" charset="0"/>
                            </a:rPr>
                          </m:ctrlPr>
                        </m:sSubPr>
                        <m:e>
                          <m:r>
                            <a:rPr lang="en-GB" sz="2200" i="1">
                              <a:latin typeface="Cambria Math" panose="02040503050406030204" pitchFamily="18" charset="0"/>
                            </a:rPr>
                            <m:t>𝑓</m:t>
                          </m:r>
                        </m:e>
                        <m:sub>
                          <m:r>
                            <a:rPr lang="en-GB" sz="2200" i="1">
                              <a:latin typeface="Cambria Math" panose="02040503050406030204" pitchFamily="18" charset="0"/>
                            </a:rPr>
                            <m:t>𝑐</m:t>
                          </m:r>
                        </m:sub>
                      </m:sSub>
                      <m:r>
                        <a:rPr lang="en-GB" sz="2200" i="1">
                          <a:latin typeface="Cambria Math" panose="02040503050406030204" pitchFamily="18" charset="0"/>
                        </a:rPr>
                        <m:t>        :</m:t>
                      </m:r>
                      <m:r>
                        <a:rPr lang="en-GB" sz="2200" i="1">
                          <a:latin typeface="Cambria Math" panose="02040503050406030204" pitchFamily="18" charset="0"/>
                        </a:rPr>
                        <m:t>𝑇</m:t>
                      </m:r>
                      <m:r>
                        <a:rPr lang="en-GB" sz="2200" i="1">
                          <a:latin typeface="Cambria Math" panose="02040503050406030204" pitchFamily="18" charset="0"/>
                        </a:rPr>
                        <m:t>ầ</m:t>
                      </m:r>
                      <m:r>
                        <a:rPr lang="en-GB" sz="2200" i="1">
                          <a:latin typeface="Cambria Math" panose="02040503050406030204" pitchFamily="18" charset="0"/>
                        </a:rPr>
                        <m:t>𝑛</m:t>
                      </m:r>
                      <m:r>
                        <a:rPr lang="en-GB" sz="2200" i="1">
                          <a:latin typeface="Cambria Math" panose="02040503050406030204" pitchFamily="18" charset="0"/>
                        </a:rPr>
                        <m:t> </m:t>
                      </m:r>
                      <m:r>
                        <a:rPr lang="en-GB" sz="2200" i="1">
                          <a:latin typeface="Cambria Math" panose="02040503050406030204" pitchFamily="18" charset="0"/>
                        </a:rPr>
                        <m:t>𝑠</m:t>
                      </m:r>
                      <m:r>
                        <a:rPr lang="en-GB" sz="2200" i="1">
                          <a:latin typeface="Cambria Math" panose="02040503050406030204" pitchFamily="18" charset="0"/>
                        </a:rPr>
                        <m:t>ố </m:t>
                      </m:r>
                      <m:r>
                        <a:rPr lang="en-GB" sz="2200" i="1">
                          <a:latin typeface="Cambria Math" panose="02040503050406030204" pitchFamily="18" charset="0"/>
                        </a:rPr>
                        <m:t>𝑠</m:t>
                      </m:r>
                      <m:r>
                        <a:rPr lang="en-GB" sz="2200" i="1">
                          <a:latin typeface="Cambria Math" panose="02040503050406030204" pitchFamily="18" charset="0"/>
                        </a:rPr>
                        <m:t>ó</m:t>
                      </m:r>
                      <m:r>
                        <a:rPr lang="en-GB" sz="2200" i="1">
                          <a:latin typeface="Cambria Math" panose="02040503050406030204" pitchFamily="18" charset="0"/>
                        </a:rPr>
                        <m:t>𝑛𝑔</m:t>
                      </m:r>
                      <m:r>
                        <a:rPr lang="en-GB" sz="2200" i="1">
                          <a:latin typeface="Cambria Math" panose="02040503050406030204" pitchFamily="18" charset="0"/>
                        </a:rPr>
                        <m:t> </m:t>
                      </m:r>
                      <m:r>
                        <a:rPr lang="en-GB" sz="2200" i="1">
                          <a:latin typeface="Cambria Math" panose="02040503050406030204" pitchFamily="18" charset="0"/>
                        </a:rPr>
                        <m:t>𝑚𝑎𝑛𝑔</m:t>
                      </m:r>
                    </m:oMath>
                    <m:oMath xmlns:m="http://schemas.openxmlformats.org/officeDocument/2006/math">
                      <m:r>
                        <a:rPr lang="en-GB" sz="2200" i="1">
                          <a:latin typeface="Cambria Math" panose="02040503050406030204" pitchFamily="18" charset="0"/>
                        </a:rPr>
                        <m:t>𝑑</m:t>
                      </m:r>
                      <m:d>
                        <m:dPr>
                          <m:ctrlPr>
                            <a:rPr lang="en-US" sz="2200" i="1">
                              <a:latin typeface="Cambria Math" panose="02040503050406030204" pitchFamily="18" charset="0"/>
                            </a:rPr>
                          </m:ctrlPr>
                        </m:dPr>
                        <m:e>
                          <m:r>
                            <a:rPr lang="en-GB" sz="2200" i="1">
                              <a:latin typeface="Cambria Math" panose="02040503050406030204" pitchFamily="18" charset="0"/>
                            </a:rPr>
                            <m:t>𝑡</m:t>
                          </m:r>
                        </m:e>
                      </m:d>
                      <m:r>
                        <a:rPr lang="en-GB" sz="2200" i="1">
                          <a:latin typeface="Cambria Math" panose="02040503050406030204" pitchFamily="18" charset="0"/>
                        </a:rPr>
                        <m:t>   :</m:t>
                      </m:r>
                      <m:r>
                        <a:rPr lang="en-GB" sz="2200" i="1">
                          <a:latin typeface="Cambria Math" panose="02040503050406030204" pitchFamily="18" charset="0"/>
                        </a:rPr>
                        <m:t>𝑇</m:t>
                      </m:r>
                      <m:r>
                        <a:rPr lang="en-GB" sz="2200" i="1">
                          <a:latin typeface="Cambria Math" panose="02040503050406030204" pitchFamily="18" charset="0"/>
                        </a:rPr>
                        <m:t>í</m:t>
                      </m:r>
                      <m:r>
                        <a:rPr lang="en-GB" sz="2200" i="1">
                          <a:latin typeface="Cambria Math" panose="02040503050406030204" pitchFamily="18" charset="0"/>
                        </a:rPr>
                        <m:t>𝑛</m:t>
                      </m:r>
                      <m:r>
                        <a:rPr lang="en-GB" sz="2200" i="1">
                          <a:latin typeface="Cambria Math" panose="02040503050406030204" pitchFamily="18" charset="0"/>
                        </a:rPr>
                        <m:t> </m:t>
                      </m:r>
                      <m:r>
                        <a:rPr lang="en-GB" sz="2200" i="1">
                          <a:latin typeface="Cambria Math" panose="02040503050406030204" pitchFamily="18" charset="0"/>
                        </a:rPr>
                        <m:t>h𝑖</m:t>
                      </m:r>
                      <m:r>
                        <a:rPr lang="en-GB" sz="2200" i="1">
                          <a:latin typeface="Cambria Math" panose="02040503050406030204" pitchFamily="18" charset="0"/>
                        </a:rPr>
                        <m:t>ệ</m:t>
                      </m:r>
                      <m:r>
                        <a:rPr lang="en-GB" sz="2200" i="1">
                          <a:latin typeface="Cambria Math" panose="02040503050406030204" pitchFamily="18" charset="0"/>
                        </a:rPr>
                        <m:t>𝑢</m:t>
                      </m:r>
                      <m:r>
                        <a:rPr lang="en-GB" sz="2200" i="1">
                          <a:latin typeface="Cambria Math" panose="02040503050406030204" pitchFamily="18" charset="0"/>
                        </a:rPr>
                        <m:t> </m:t>
                      </m:r>
                      <m:r>
                        <a:rPr lang="en-GB" sz="2200" i="1">
                          <a:latin typeface="Cambria Math" panose="02040503050406030204" pitchFamily="18" charset="0"/>
                        </a:rPr>
                        <m:t>𝑚𝑎𝑛𝑔</m:t>
                      </m:r>
                      <m:r>
                        <a:rPr lang="en-GB" sz="2200" i="1">
                          <a:latin typeface="Cambria Math" panose="02040503050406030204" pitchFamily="18" charset="0"/>
                        </a:rPr>
                        <m:t> </m:t>
                      </m:r>
                      <m:r>
                        <a:rPr lang="en-GB" sz="2200" i="1">
                          <a:latin typeface="Cambria Math" panose="02040503050406030204" pitchFamily="18" charset="0"/>
                        </a:rPr>
                        <m:t>𝑡h</m:t>
                      </m:r>
                      <m:r>
                        <a:rPr lang="en-GB" sz="2200" i="1">
                          <a:latin typeface="Cambria Math" panose="02040503050406030204" pitchFamily="18" charset="0"/>
                        </a:rPr>
                        <m:t>ô</m:t>
                      </m:r>
                      <m:r>
                        <a:rPr lang="en-GB" sz="2200" i="1">
                          <a:latin typeface="Cambria Math" panose="02040503050406030204" pitchFamily="18" charset="0"/>
                        </a:rPr>
                        <m:t>𝑛𝑔</m:t>
                      </m:r>
                      <m:r>
                        <a:rPr lang="en-GB" sz="2200" i="1">
                          <a:latin typeface="Cambria Math" panose="02040503050406030204" pitchFamily="18" charset="0"/>
                        </a:rPr>
                        <m:t> </m:t>
                      </m:r>
                      <m:r>
                        <a:rPr lang="en-GB" sz="2200" i="1">
                          <a:latin typeface="Cambria Math" panose="02040503050406030204" pitchFamily="18" charset="0"/>
                        </a:rPr>
                        <m:t>𝑡𝑖𝑛</m:t>
                      </m:r>
                      <m:r>
                        <a:rPr lang="en-GB" sz="2200" i="1">
                          <a:latin typeface="Cambria Math" panose="02040503050406030204" pitchFamily="18" charset="0"/>
                        </a:rPr>
                        <m:t> </m:t>
                      </m:r>
                    </m:oMath>
                  </m:oMathPara>
                </a14:m>
                <a:endParaRPr lang="en-US" sz="220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40623" y="1422302"/>
                <a:ext cx="6051377" cy="2502160"/>
              </a:xfrm>
              <a:prstGeom prst="rect">
                <a:avLst/>
              </a:prstGeom>
              <a:blipFill rotWithShape="0">
                <a:blip r:embed="rId3"/>
                <a:stretch>
                  <a:fillRect l="-1309" t="-1460" b="-2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28540" y="4137896"/>
                <a:ext cx="8617083" cy="2533642"/>
              </a:xfrm>
              <a:prstGeom prst="rect">
                <a:avLst/>
              </a:prstGeom>
              <a:noFill/>
            </p:spPr>
            <p:txBody>
              <a:bodyPr wrap="square" rtlCol="0">
                <a:spAutoFit/>
              </a:bodyPr>
              <a:lstStyle/>
              <a:p>
                <a:r>
                  <a:rPr lang="en-GB" sz="2200">
                    <a:latin typeface="Times New Roman" panose="02020603050405020304" pitchFamily="18" charset="0"/>
                    <a:cs typeface="Times New Roman" panose="02020603050405020304" pitchFamily="18" charset="0"/>
                  </a:rPr>
                  <a:t>Tín hiệu tại bộ thu, sau số hóa có thể được biểu diễn dưới dạng:</a:t>
                </a:r>
                <a:endParaRPr lang="en-US" sz="220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GB" sz="2200" i="1">
                          <a:latin typeface="Cambria Math" panose="02040503050406030204" pitchFamily="18" charset="0"/>
                        </a:rPr>
                        <m:t>𝑠</m:t>
                      </m:r>
                      <m:d>
                        <m:dPr>
                          <m:ctrlPr>
                            <a:rPr lang="en-US" sz="2200" i="1">
                              <a:latin typeface="Cambria Math" panose="02040503050406030204" pitchFamily="18" charset="0"/>
                            </a:rPr>
                          </m:ctrlPr>
                        </m:dPr>
                        <m:e>
                          <m:r>
                            <a:rPr lang="en-GB" sz="2200" i="1">
                              <a:latin typeface="Cambria Math" panose="02040503050406030204" pitchFamily="18" charset="0"/>
                            </a:rPr>
                            <m:t>𝑛</m:t>
                          </m:r>
                          <m:sSub>
                            <m:sSubPr>
                              <m:ctrlPr>
                                <a:rPr lang="en-US" sz="2200" i="1">
                                  <a:latin typeface="Cambria Math" panose="02040503050406030204" pitchFamily="18" charset="0"/>
                                </a:rPr>
                              </m:ctrlPr>
                            </m:sSubPr>
                            <m:e>
                              <m:r>
                                <a:rPr lang="en-GB" sz="2200" i="1">
                                  <a:latin typeface="Cambria Math" panose="02040503050406030204" pitchFamily="18" charset="0"/>
                                </a:rPr>
                                <m:t>𝑇</m:t>
                              </m:r>
                            </m:e>
                            <m:sub>
                              <m:r>
                                <a:rPr lang="en-GB" sz="2200" i="1">
                                  <a:latin typeface="Cambria Math" panose="02040503050406030204" pitchFamily="18" charset="0"/>
                                </a:rPr>
                                <m:t>𝑠</m:t>
                              </m:r>
                            </m:sub>
                          </m:sSub>
                        </m:e>
                      </m:d>
                      <m:r>
                        <a:rPr lang="en-GB" sz="2200" i="1">
                          <a:latin typeface="Cambria Math" panose="02040503050406030204" pitchFamily="18" charset="0"/>
                        </a:rPr>
                        <m:t>= </m:t>
                      </m:r>
                      <m:rad>
                        <m:radPr>
                          <m:degHide m:val="on"/>
                          <m:ctrlPr>
                            <a:rPr lang="en-US" sz="2200" i="1">
                              <a:latin typeface="Cambria Math" panose="02040503050406030204" pitchFamily="18" charset="0"/>
                            </a:rPr>
                          </m:ctrlPr>
                        </m:radPr>
                        <m:deg/>
                        <m:e>
                          <m:r>
                            <a:rPr lang="en-GB" sz="2200" i="1">
                              <a:latin typeface="Cambria Math" panose="02040503050406030204" pitchFamily="18" charset="0"/>
                            </a:rPr>
                            <m:t>2</m:t>
                          </m:r>
                          <m:sSub>
                            <m:sSubPr>
                              <m:ctrlPr>
                                <a:rPr lang="en-US" sz="2200" i="1">
                                  <a:latin typeface="Cambria Math" panose="02040503050406030204" pitchFamily="18" charset="0"/>
                                </a:rPr>
                              </m:ctrlPr>
                            </m:sSubPr>
                            <m:e>
                              <m:r>
                                <a:rPr lang="en-GB" sz="2200" i="1">
                                  <a:latin typeface="Cambria Math" panose="02040503050406030204" pitchFamily="18" charset="0"/>
                                </a:rPr>
                                <m:t>𝑃</m:t>
                              </m:r>
                            </m:e>
                            <m:sub>
                              <m:r>
                                <a:rPr lang="en-GB" sz="2200" i="1">
                                  <a:latin typeface="Cambria Math" panose="02040503050406030204" pitchFamily="18" charset="0"/>
                                </a:rPr>
                                <m:t>𝑅</m:t>
                              </m:r>
                            </m:sub>
                          </m:sSub>
                        </m:e>
                      </m:rad>
                      <m:r>
                        <a:rPr lang="en-GB" sz="2200" i="1">
                          <a:latin typeface="Cambria Math" panose="02040503050406030204" pitchFamily="18" charset="0"/>
                        </a:rPr>
                        <m:t>𝐶</m:t>
                      </m:r>
                      <m:r>
                        <a:rPr lang="en-GB" sz="2200" i="1">
                          <a:latin typeface="Cambria Math" panose="02040503050406030204" pitchFamily="18" charset="0"/>
                        </a:rPr>
                        <m:t>(</m:t>
                      </m:r>
                      <m:r>
                        <a:rPr lang="en-GB" sz="2200" i="1">
                          <a:latin typeface="Cambria Math" panose="02040503050406030204" pitchFamily="18" charset="0"/>
                        </a:rPr>
                        <m:t>𝑛</m:t>
                      </m:r>
                      <m:sSub>
                        <m:sSubPr>
                          <m:ctrlPr>
                            <a:rPr lang="en-US" sz="2200" i="1">
                              <a:latin typeface="Cambria Math" panose="02040503050406030204" pitchFamily="18" charset="0"/>
                            </a:rPr>
                          </m:ctrlPr>
                        </m:sSubPr>
                        <m:e>
                          <m:r>
                            <a:rPr lang="en-GB" sz="2200" i="1">
                              <a:latin typeface="Cambria Math" panose="02040503050406030204" pitchFamily="18" charset="0"/>
                            </a:rPr>
                            <m:t>𝑇</m:t>
                          </m:r>
                        </m:e>
                        <m:sub>
                          <m:r>
                            <a:rPr lang="en-GB" sz="2200" i="1">
                              <a:latin typeface="Cambria Math" panose="02040503050406030204" pitchFamily="18" charset="0"/>
                            </a:rPr>
                            <m:t>𝑠</m:t>
                          </m:r>
                        </m:sub>
                      </m:sSub>
                      <m:r>
                        <a:rPr lang="en-GB" sz="2200" i="1">
                          <a:latin typeface="Cambria Math" panose="02040503050406030204" pitchFamily="18" charset="0"/>
                        </a:rPr>
                        <m:t>−</m:t>
                      </m:r>
                      <m:r>
                        <a:rPr lang="en-GB" sz="2200" i="1">
                          <a:latin typeface="Cambria Math" panose="02040503050406030204" pitchFamily="18" charset="0"/>
                        </a:rPr>
                        <m:t>𝜏</m:t>
                      </m:r>
                      <m:r>
                        <a:rPr lang="en-GB" sz="2200" i="1">
                          <a:latin typeface="Cambria Math" panose="02040503050406030204" pitchFamily="18" charset="0"/>
                        </a:rPr>
                        <m:t>)</m:t>
                      </m:r>
                      <m:r>
                        <m:rPr>
                          <m:sty m:val="p"/>
                        </m:rPr>
                        <a:rPr lang="en-GB" sz="2200">
                          <a:latin typeface="Cambria Math" panose="02040503050406030204" pitchFamily="18" charset="0"/>
                        </a:rPr>
                        <m:t>cos</m:t>
                      </m:r>
                      <m:r>
                        <a:rPr lang="en-GB" sz="2200" i="1">
                          <a:latin typeface="Cambria Math" panose="02040503050406030204" pitchFamily="18" charset="0"/>
                        </a:rPr>
                        <m:t>(2</m:t>
                      </m:r>
                      <m:r>
                        <a:rPr lang="en-GB" sz="2200" i="1">
                          <a:latin typeface="Cambria Math" panose="02040503050406030204" pitchFamily="18" charset="0"/>
                        </a:rPr>
                        <m:t>𝜋</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GB" sz="2200" i="1">
                                  <a:latin typeface="Cambria Math" panose="02040503050406030204" pitchFamily="18" charset="0"/>
                                </a:rPr>
                                <m:t>𝑓</m:t>
                              </m:r>
                            </m:e>
                            <m:sub>
                              <m:r>
                                <a:rPr lang="en-GB" sz="2200" i="1">
                                  <a:latin typeface="Cambria Math" panose="02040503050406030204" pitchFamily="18" charset="0"/>
                                </a:rPr>
                                <m:t>𝐼𝐹</m:t>
                              </m:r>
                            </m:sub>
                          </m:sSub>
                          <m:r>
                            <a:rPr lang="en-GB" sz="2200" i="1">
                              <a:latin typeface="Cambria Math" panose="02040503050406030204" pitchFamily="18" charset="0"/>
                            </a:rPr>
                            <m:t>+</m:t>
                          </m:r>
                          <m:sSub>
                            <m:sSubPr>
                              <m:ctrlPr>
                                <a:rPr lang="en-US" sz="2200" i="1">
                                  <a:latin typeface="Cambria Math" panose="02040503050406030204" pitchFamily="18" charset="0"/>
                                </a:rPr>
                              </m:ctrlPr>
                            </m:sSubPr>
                            <m:e>
                              <m:r>
                                <a:rPr lang="en-GB" sz="2200" i="1">
                                  <a:latin typeface="Cambria Math" panose="02040503050406030204" pitchFamily="18" charset="0"/>
                                </a:rPr>
                                <m:t>𝑓</m:t>
                              </m:r>
                            </m:e>
                            <m:sub>
                              <m:r>
                                <a:rPr lang="en-GB" sz="2200" i="1">
                                  <a:latin typeface="Cambria Math" panose="02040503050406030204" pitchFamily="18" charset="0"/>
                                </a:rPr>
                                <m:t>𝑑</m:t>
                              </m:r>
                            </m:sub>
                          </m:sSub>
                        </m:e>
                      </m:d>
                      <m:r>
                        <a:rPr lang="en-GB" sz="2200" i="1">
                          <a:latin typeface="Cambria Math" panose="02040503050406030204" pitchFamily="18" charset="0"/>
                        </a:rPr>
                        <m:t>𝑛</m:t>
                      </m:r>
                      <m:sSub>
                        <m:sSubPr>
                          <m:ctrlPr>
                            <a:rPr lang="en-US" sz="2200" i="1">
                              <a:latin typeface="Cambria Math" panose="02040503050406030204" pitchFamily="18" charset="0"/>
                            </a:rPr>
                          </m:ctrlPr>
                        </m:sSubPr>
                        <m:e>
                          <m:r>
                            <a:rPr lang="en-GB" sz="2200" i="1">
                              <a:latin typeface="Cambria Math" panose="02040503050406030204" pitchFamily="18" charset="0"/>
                            </a:rPr>
                            <m:t>𝑇</m:t>
                          </m:r>
                        </m:e>
                        <m:sub>
                          <m:r>
                            <a:rPr lang="en-GB" sz="2200" i="1">
                              <a:latin typeface="Cambria Math" panose="02040503050406030204" pitchFamily="18" charset="0"/>
                            </a:rPr>
                            <m:t>𝑠</m:t>
                          </m:r>
                        </m:sub>
                      </m:sSub>
                      <m:r>
                        <a:rPr lang="en-GB" sz="2200" i="1">
                          <a:latin typeface="Cambria Math" panose="02040503050406030204" pitchFamily="18" charset="0"/>
                        </a:rPr>
                        <m:t> + </m:t>
                      </m:r>
                      <m:r>
                        <a:rPr lang="en-GB" sz="2200" i="1">
                          <a:latin typeface="Cambria Math" panose="02040503050406030204" pitchFamily="18" charset="0"/>
                        </a:rPr>
                        <m:t>𝜑</m:t>
                      </m:r>
                      <m:r>
                        <a:rPr lang="en-GB" sz="2200" i="1">
                          <a:latin typeface="Cambria Math" panose="02040503050406030204" pitchFamily="18" charset="0"/>
                        </a:rPr>
                        <m:t>)</m:t>
                      </m:r>
                      <m:r>
                        <a:rPr lang="en-GB" sz="2200" i="1">
                          <a:latin typeface="Cambria Math" panose="02040503050406030204" pitchFamily="18" charset="0"/>
                        </a:rPr>
                        <m:t>𝑑</m:t>
                      </m:r>
                      <m:r>
                        <a:rPr lang="en-GB" sz="2200" i="1">
                          <a:latin typeface="Cambria Math" panose="02040503050406030204" pitchFamily="18" charset="0"/>
                        </a:rPr>
                        <m:t>(</m:t>
                      </m:r>
                      <m:r>
                        <a:rPr lang="en-GB" sz="2200" i="1">
                          <a:latin typeface="Cambria Math" panose="02040503050406030204" pitchFamily="18" charset="0"/>
                        </a:rPr>
                        <m:t>𝑛</m:t>
                      </m:r>
                      <m:sSub>
                        <m:sSubPr>
                          <m:ctrlPr>
                            <a:rPr lang="en-US" sz="2200" i="1">
                              <a:latin typeface="Cambria Math" panose="02040503050406030204" pitchFamily="18" charset="0"/>
                            </a:rPr>
                          </m:ctrlPr>
                        </m:sSubPr>
                        <m:e>
                          <m:r>
                            <a:rPr lang="en-GB" sz="2200" i="1">
                              <a:latin typeface="Cambria Math" panose="02040503050406030204" pitchFamily="18" charset="0"/>
                            </a:rPr>
                            <m:t>𝑇</m:t>
                          </m:r>
                        </m:e>
                        <m:sub>
                          <m:r>
                            <a:rPr lang="en-GB" sz="2200" i="1">
                              <a:latin typeface="Cambria Math" panose="02040503050406030204" pitchFamily="18" charset="0"/>
                            </a:rPr>
                            <m:t>𝑠</m:t>
                          </m:r>
                        </m:sub>
                      </m:sSub>
                      <m:r>
                        <a:rPr lang="en-GB" sz="2200" i="1">
                          <a:latin typeface="Cambria Math" panose="02040503050406030204" pitchFamily="18" charset="0"/>
                        </a:rPr>
                        <m:t>−</m:t>
                      </m:r>
                      <m:r>
                        <a:rPr lang="en-GB" sz="2200" i="1">
                          <a:latin typeface="Cambria Math" panose="02040503050406030204" pitchFamily="18" charset="0"/>
                        </a:rPr>
                        <m:t>𝜏</m:t>
                      </m:r>
                      <m:r>
                        <a:rPr lang="en-GB" sz="2200" i="1">
                          <a:latin typeface="Cambria Math" panose="02040503050406030204" pitchFamily="18" charset="0"/>
                        </a:rPr>
                        <m:t>)</m:t>
                      </m:r>
                    </m:oMath>
                  </m:oMathPara>
                </a14:m>
                <a:endParaRPr lang="en-US" sz="2200">
                  <a:latin typeface="Times New Roman" panose="02020603050405020304" pitchFamily="18" charset="0"/>
                  <a:cs typeface="Times New Roman" panose="02020603050405020304" pitchFamily="18" charset="0"/>
                </a:endParaRPr>
              </a:p>
              <a:p>
                <a:r>
                  <a:rPr lang="en-GB" sz="2200">
                    <a:latin typeface="Times New Roman" panose="02020603050405020304" pitchFamily="18" charset="0"/>
                    <a:cs typeface="Times New Roman" panose="02020603050405020304" pitchFamily="18" charset="0"/>
                  </a:rPr>
                  <a:t>Trong đó:</a:t>
                </a:r>
                <a:endParaRPr lang="en-US" sz="220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GB" sz="2200" i="1">
                              <a:latin typeface="Cambria Math" panose="02040503050406030204" pitchFamily="18" charset="0"/>
                            </a:rPr>
                            <m:t>𝑃</m:t>
                          </m:r>
                        </m:e>
                        <m:sub>
                          <m:r>
                            <a:rPr lang="en-GB" sz="2200" i="1">
                              <a:latin typeface="Cambria Math" panose="02040503050406030204" pitchFamily="18" charset="0"/>
                            </a:rPr>
                            <m:t>𝑅</m:t>
                          </m:r>
                        </m:sub>
                      </m:sSub>
                      <m:r>
                        <a:rPr lang="en-GB" sz="2200" i="1">
                          <a:latin typeface="Cambria Math" panose="02040503050406030204" pitchFamily="18" charset="0"/>
                        </a:rPr>
                        <m:t>      :</m:t>
                      </m:r>
                      <m:r>
                        <a:rPr lang="en-GB" sz="2200" i="1">
                          <a:latin typeface="Cambria Math" panose="02040503050406030204" pitchFamily="18" charset="0"/>
                        </a:rPr>
                        <m:t>𝐶</m:t>
                      </m:r>
                      <m:r>
                        <a:rPr lang="en-GB" sz="2200" i="1">
                          <a:latin typeface="Cambria Math" panose="02040503050406030204" pitchFamily="18" charset="0"/>
                        </a:rPr>
                        <m:t>ô</m:t>
                      </m:r>
                      <m:r>
                        <a:rPr lang="en-GB" sz="2200" i="1">
                          <a:latin typeface="Cambria Math" panose="02040503050406030204" pitchFamily="18" charset="0"/>
                        </a:rPr>
                        <m:t>𝑛𝑔</m:t>
                      </m:r>
                      <m:r>
                        <a:rPr lang="en-GB" sz="2200" i="1">
                          <a:latin typeface="Cambria Math" panose="02040503050406030204" pitchFamily="18" charset="0"/>
                        </a:rPr>
                        <m:t> </m:t>
                      </m:r>
                      <m:r>
                        <a:rPr lang="en-GB" sz="2200" i="1">
                          <a:latin typeface="Cambria Math" panose="02040503050406030204" pitchFamily="18" charset="0"/>
                        </a:rPr>
                        <m:t>𝑠𝑢</m:t>
                      </m:r>
                      <m:r>
                        <a:rPr lang="en-GB" sz="2200" i="1">
                          <a:latin typeface="Cambria Math" panose="02040503050406030204" pitchFamily="18" charset="0"/>
                        </a:rPr>
                        <m:t>ấ</m:t>
                      </m:r>
                      <m:r>
                        <a:rPr lang="en-GB" sz="2200" i="1">
                          <a:latin typeface="Cambria Math" panose="02040503050406030204" pitchFamily="18" charset="0"/>
                        </a:rPr>
                        <m:t>𝑡</m:t>
                      </m:r>
                      <m:r>
                        <a:rPr lang="en-GB" sz="2200" i="1">
                          <a:latin typeface="Cambria Math" panose="02040503050406030204" pitchFamily="18" charset="0"/>
                        </a:rPr>
                        <m:t> </m:t>
                      </m:r>
                      <m:r>
                        <a:rPr lang="en-GB" sz="2200" i="1">
                          <a:latin typeface="Cambria Math" panose="02040503050406030204" pitchFamily="18" charset="0"/>
                        </a:rPr>
                        <m:t>𝑛h</m:t>
                      </m:r>
                      <m:r>
                        <a:rPr lang="en-GB" sz="2200" i="1">
                          <a:latin typeface="Cambria Math" panose="02040503050406030204" pitchFamily="18" charset="0"/>
                        </a:rPr>
                        <m:t>ậ</m:t>
                      </m:r>
                      <m:r>
                        <a:rPr lang="en-GB" sz="2200" i="1">
                          <a:latin typeface="Cambria Math" panose="02040503050406030204" pitchFamily="18" charset="0"/>
                        </a:rPr>
                        <m:t>𝑛</m:t>
                      </m:r>
                      <m:r>
                        <a:rPr lang="en-GB" sz="2200" i="1">
                          <a:latin typeface="Cambria Math" panose="02040503050406030204" pitchFamily="18" charset="0"/>
                        </a:rPr>
                        <m:t> </m:t>
                      </m:r>
                      <m:r>
                        <a:rPr lang="en-GB" sz="2200" i="1">
                          <a:latin typeface="Cambria Math" panose="02040503050406030204" pitchFamily="18" charset="0"/>
                        </a:rPr>
                        <m:t>𝑡</m:t>
                      </m:r>
                      <m:r>
                        <a:rPr lang="en-GB" sz="2200" i="1">
                          <a:latin typeface="Cambria Math" panose="02040503050406030204" pitchFamily="18" charset="0"/>
                        </a:rPr>
                        <m:t>ạ</m:t>
                      </m:r>
                      <m:r>
                        <a:rPr lang="en-GB" sz="2200" i="1">
                          <a:latin typeface="Cambria Math" panose="02040503050406030204" pitchFamily="18" charset="0"/>
                        </a:rPr>
                        <m:t>𝑖</m:t>
                      </m:r>
                      <m:r>
                        <a:rPr lang="en-GB" sz="2200" i="1">
                          <a:latin typeface="Cambria Math" panose="02040503050406030204" pitchFamily="18" charset="0"/>
                        </a:rPr>
                        <m:t> </m:t>
                      </m:r>
                      <m:r>
                        <a:rPr lang="en-GB" sz="2200" i="1">
                          <a:latin typeface="Cambria Math" panose="02040503050406030204" pitchFamily="18" charset="0"/>
                        </a:rPr>
                        <m:t>𝑏</m:t>
                      </m:r>
                      <m:r>
                        <a:rPr lang="en-GB" sz="2200" i="1">
                          <a:latin typeface="Cambria Math" panose="02040503050406030204" pitchFamily="18" charset="0"/>
                        </a:rPr>
                        <m:t>ộ </m:t>
                      </m:r>
                      <m:r>
                        <a:rPr lang="en-GB" sz="2200" i="1">
                          <a:latin typeface="Cambria Math" panose="02040503050406030204" pitchFamily="18" charset="0"/>
                        </a:rPr>
                        <m:t>𝑡h𝑢</m:t>
                      </m:r>
                    </m:oMath>
                    <m:oMath xmlns:m="http://schemas.openxmlformats.org/officeDocument/2006/math">
                      <m:r>
                        <a:rPr lang="en-GB" sz="2200" i="1">
                          <a:latin typeface="Cambria Math" panose="02040503050406030204" pitchFamily="18" charset="0"/>
                        </a:rPr>
                        <m:t>𝜏</m:t>
                      </m:r>
                      <m:r>
                        <a:rPr lang="en-GB" sz="2200" i="1">
                          <a:latin typeface="Cambria Math" panose="02040503050406030204" pitchFamily="18" charset="0"/>
                        </a:rPr>
                        <m:t>         :</m:t>
                      </m:r>
                      <m:r>
                        <a:rPr lang="en-GB" sz="2200" i="1">
                          <a:latin typeface="Cambria Math" panose="02040503050406030204" pitchFamily="18" charset="0"/>
                        </a:rPr>
                        <m:t>𝑇𝑟</m:t>
                      </m:r>
                      <m:r>
                        <a:rPr lang="en-GB" sz="2200" i="1">
                          <a:latin typeface="Cambria Math" panose="02040503050406030204" pitchFamily="18" charset="0"/>
                        </a:rPr>
                        <m:t>ễ </m:t>
                      </m:r>
                      <m:r>
                        <a:rPr lang="en-GB" sz="2200" i="1">
                          <a:latin typeface="Cambria Math" panose="02040503050406030204" pitchFamily="18" charset="0"/>
                        </a:rPr>
                        <m:t>𝑡𝑟𝑢𝑦</m:t>
                      </m:r>
                      <m:r>
                        <a:rPr lang="en-GB" sz="2200" i="1">
                          <a:latin typeface="Cambria Math" panose="02040503050406030204" pitchFamily="18" charset="0"/>
                        </a:rPr>
                        <m:t>ề</m:t>
                      </m:r>
                      <m:r>
                        <a:rPr lang="en-GB" sz="2200" i="1">
                          <a:latin typeface="Cambria Math" panose="02040503050406030204" pitchFamily="18" charset="0"/>
                        </a:rPr>
                        <m:t>𝑛</m:t>
                      </m:r>
                      <m:r>
                        <a:rPr lang="en-GB" sz="2200" i="1">
                          <a:latin typeface="Cambria Math" panose="02040503050406030204" pitchFamily="18" charset="0"/>
                        </a:rPr>
                        <m:t> </m:t>
                      </m:r>
                      <m:r>
                        <a:rPr lang="en-GB" sz="2200" i="1">
                          <a:latin typeface="Cambria Math" panose="02040503050406030204" pitchFamily="18" charset="0"/>
                        </a:rPr>
                        <m:t>𝑙𝑎𝑛</m:t>
                      </m:r>
                    </m:oMath>
                    <m:oMath xmlns:m="http://schemas.openxmlformats.org/officeDocument/2006/math">
                      <m:sSub>
                        <m:sSubPr>
                          <m:ctrlPr>
                            <a:rPr lang="en-US" sz="2200" i="1">
                              <a:latin typeface="Cambria Math" panose="02040503050406030204" pitchFamily="18" charset="0"/>
                            </a:rPr>
                          </m:ctrlPr>
                        </m:sSubPr>
                        <m:e>
                          <m:r>
                            <a:rPr lang="en-GB" sz="2200" i="1">
                              <a:latin typeface="Cambria Math" panose="02040503050406030204" pitchFamily="18" charset="0"/>
                            </a:rPr>
                            <m:t>𝑓</m:t>
                          </m:r>
                        </m:e>
                        <m:sub>
                          <m:r>
                            <a:rPr lang="en-GB" sz="2200" i="1">
                              <a:latin typeface="Cambria Math" panose="02040503050406030204" pitchFamily="18" charset="0"/>
                            </a:rPr>
                            <m:t>𝑑</m:t>
                          </m:r>
                        </m:sub>
                      </m:sSub>
                      <m:r>
                        <a:rPr lang="en-GB" sz="2200" i="1">
                          <a:latin typeface="Cambria Math" panose="02040503050406030204" pitchFamily="18" charset="0"/>
                        </a:rPr>
                        <m:t>       :Độ </m:t>
                      </m:r>
                      <m:r>
                        <a:rPr lang="en-GB" sz="2200" i="1">
                          <a:latin typeface="Cambria Math" panose="02040503050406030204" pitchFamily="18" charset="0"/>
                        </a:rPr>
                        <m:t>𝑑</m:t>
                      </m:r>
                      <m:r>
                        <a:rPr lang="en-GB" sz="2200" i="1">
                          <a:latin typeface="Cambria Math" panose="02040503050406030204" pitchFamily="18" charset="0"/>
                        </a:rPr>
                        <m:t>ị</m:t>
                      </m:r>
                      <m:r>
                        <a:rPr lang="en-GB" sz="2200" i="1">
                          <a:latin typeface="Cambria Math" panose="02040503050406030204" pitchFamily="18" charset="0"/>
                        </a:rPr>
                        <m:t>𝑐h</m:t>
                      </m:r>
                      <m:r>
                        <a:rPr lang="en-GB" sz="2200" i="1">
                          <a:latin typeface="Cambria Math" panose="02040503050406030204" pitchFamily="18" charset="0"/>
                        </a:rPr>
                        <m:t> </m:t>
                      </m:r>
                      <m:r>
                        <a:rPr lang="en-GB" sz="2200" i="1">
                          <a:latin typeface="Cambria Math" panose="02040503050406030204" pitchFamily="18" charset="0"/>
                        </a:rPr>
                        <m:t>𝐷𝑜𝑝𝑝𝑙𝑒𝑟</m:t>
                      </m:r>
                    </m:oMath>
                  </m:oMathPara>
                </a14:m>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8540" y="4137896"/>
                <a:ext cx="8617083" cy="2533642"/>
              </a:xfrm>
              <a:prstGeom prst="rect">
                <a:avLst/>
              </a:prstGeom>
              <a:blipFill rotWithShape="0">
                <a:blip r:embed="rId4"/>
                <a:stretch>
                  <a:fillRect l="-919" t="-1687"/>
                </a:stretch>
              </a:blipFill>
            </p:spPr>
            <p:txBody>
              <a:bodyPr/>
              <a:lstStyle/>
              <a:p>
                <a:r>
                  <a:rPr lang="en-US">
                    <a:noFill/>
                  </a:rPr>
                  <a:t> </a:t>
                </a:r>
              </a:p>
            </p:txBody>
          </p:sp>
        </mc:Fallback>
      </mc:AlternateContent>
    </p:spTree>
    <p:extLst>
      <p:ext uri="{BB962C8B-B14F-4D97-AF65-F5344CB8AC3E}">
        <p14:creationId xmlns:p14="http://schemas.microsoft.com/office/powerpoint/2010/main" val="204523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Thuật toán dò tín hiệu </a:t>
            </a:r>
            <a:endParaRPr lang="en-US"/>
          </a:p>
        </p:txBody>
      </p:sp>
      <p:sp>
        <p:nvSpPr>
          <p:cNvPr id="4" name="Slide Number Placeholder 3"/>
          <p:cNvSpPr>
            <a:spLocks noGrp="1"/>
          </p:cNvSpPr>
          <p:nvPr>
            <p:ph type="sldNum" sz="quarter" idx="12"/>
          </p:nvPr>
        </p:nvSpPr>
        <p:spPr/>
        <p:txBody>
          <a:bodyPr/>
          <a:lstStyle/>
          <a:p>
            <a:fld id="{16EA46FA-3E50-4029-AEEC-C59E8F48789E}" type="slidenum">
              <a:rPr lang="en-US" smtClean="0"/>
              <a:t>6</a:t>
            </a:fld>
            <a:endParaRPr lang="en-US"/>
          </a:p>
        </p:txBody>
      </p:sp>
      <p:pic>
        <p:nvPicPr>
          <p:cNvPr id="8" name="Picture 7"/>
          <p:cNvPicPr/>
          <p:nvPr/>
        </p:nvPicPr>
        <p:blipFill>
          <a:blip r:embed="rId3"/>
          <a:stretch>
            <a:fillRect/>
          </a:stretch>
        </p:blipFill>
        <p:spPr>
          <a:xfrm>
            <a:off x="844896" y="2410459"/>
            <a:ext cx="4109242" cy="3402994"/>
          </a:xfrm>
          <a:prstGeom prst="rect">
            <a:avLst/>
          </a:prstGeom>
        </p:spPr>
      </p:pic>
      <p:pic>
        <p:nvPicPr>
          <p:cNvPr id="10" name="Picture 9" descr="C:\Users\Thu Hien\Downloads\eachcell.png"/>
          <p:cNvPicPr/>
          <p:nvPr/>
        </p:nvPicPr>
        <p:blipFill>
          <a:blip r:embed="rId4">
            <a:extLst>
              <a:ext uri="{28A0092B-C50C-407E-A947-70E740481C1C}">
                <a14:useLocalDpi xmlns:a14="http://schemas.microsoft.com/office/drawing/2010/main" val="0"/>
              </a:ext>
            </a:extLst>
          </a:blip>
          <a:srcRect/>
          <a:stretch>
            <a:fillRect/>
          </a:stretch>
        </p:blipFill>
        <p:spPr bwMode="auto">
          <a:xfrm>
            <a:off x="5798415" y="2410459"/>
            <a:ext cx="5884069" cy="3267010"/>
          </a:xfrm>
          <a:prstGeom prst="rect">
            <a:avLst/>
          </a:prstGeom>
          <a:noFill/>
          <a:ln>
            <a:noFill/>
          </a:ln>
        </p:spPr>
      </p:pic>
      <p:sp>
        <p:nvSpPr>
          <p:cNvPr id="3" name="TextBox 2"/>
          <p:cNvSpPr txBox="1"/>
          <p:nvPr/>
        </p:nvSpPr>
        <p:spPr>
          <a:xfrm>
            <a:off x="5051679" y="5799312"/>
            <a:ext cx="7377539" cy="769441"/>
          </a:xfrm>
          <a:prstGeom prst="rect">
            <a:avLst/>
          </a:prstGeom>
          <a:noFill/>
        </p:spPr>
        <p:txBody>
          <a:bodyPr wrap="square" rtlCol="0">
            <a:spAutoFit/>
          </a:bodyPr>
          <a:lstStyle/>
          <a:p>
            <a:r>
              <a:rPr lang="en-GB" sz="2200" i="1">
                <a:latin typeface="Times New Roman" panose="02020603050405020304" pitchFamily="18" charset="0"/>
                <a:cs typeface="Times New Roman" panose="02020603050405020304" pitchFamily="18" charset="0"/>
              </a:rPr>
              <a:t>Các bước thực hiện với mỗi một ô trong không gian tìm kiếm</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
        <p:nvSpPr>
          <p:cNvPr id="5" name="TextBox 4"/>
          <p:cNvSpPr txBox="1"/>
          <p:nvPr/>
        </p:nvSpPr>
        <p:spPr>
          <a:xfrm>
            <a:off x="1521786" y="5799312"/>
            <a:ext cx="2620371" cy="769441"/>
          </a:xfrm>
          <a:prstGeom prst="rect">
            <a:avLst/>
          </a:prstGeom>
          <a:noFill/>
        </p:spPr>
        <p:txBody>
          <a:bodyPr wrap="square" rtlCol="0">
            <a:spAutoFit/>
          </a:bodyPr>
          <a:lstStyle/>
          <a:p>
            <a:r>
              <a:rPr lang="en-GB" sz="2200" i="1">
                <a:latin typeface="Times New Roman" panose="02020603050405020304" pitchFamily="18" charset="0"/>
                <a:cs typeface="Times New Roman" panose="02020603050405020304" pitchFamily="18" charset="0"/>
              </a:rPr>
              <a:t>Không gian tìm kiếm</a:t>
            </a:r>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33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5413-7D91-4E88-A3DF-D6FDE098D5B6}"/>
              </a:ext>
            </a:extLst>
          </p:cNvPr>
          <p:cNvSpPr>
            <a:spLocks noGrp="1"/>
          </p:cNvSpPr>
          <p:nvPr>
            <p:ph type="title"/>
          </p:nvPr>
        </p:nvSpPr>
        <p:spPr/>
        <p:txBody>
          <a:bodyPr/>
          <a:lstStyle/>
          <a:p>
            <a:r>
              <a:rPr lang="en-US"/>
              <a:t>Source Code </a:t>
            </a:r>
            <a:endParaRPr lang="vi-VN"/>
          </a:p>
        </p:txBody>
      </p:sp>
      <p:pic>
        <p:nvPicPr>
          <p:cNvPr id="4" name="Content Placeholder 3">
            <a:extLst>
              <a:ext uri="{FF2B5EF4-FFF2-40B4-BE49-F238E27FC236}">
                <a16:creationId xmlns:a16="http://schemas.microsoft.com/office/drawing/2014/main" id="{5D8554A8-328A-4D9F-95DD-EA2389426B95}"/>
              </a:ext>
            </a:extLst>
          </p:cNvPr>
          <p:cNvPicPr>
            <a:picLocks noGrp="1" noChangeAspect="1"/>
          </p:cNvPicPr>
          <p:nvPr>
            <p:ph idx="1"/>
          </p:nvPr>
        </p:nvPicPr>
        <p:blipFill>
          <a:blip r:embed="rId2"/>
          <a:stretch>
            <a:fillRect/>
          </a:stretch>
        </p:blipFill>
        <p:spPr>
          <a:xfrm>
            <a:off x="2016194" y="1690687"/>
            <a:ext cx="8747025" cy="3702947"/>
          </a:xfrm>
          <a:prstGeom prst="rect">
            <a:avLst/>
          </a:prstGeom>
        </p:spPr>
      </p:pic>
    </p:spTree>
    <p:extLst>
      <p:ext uri="{BB962C8B-B14F-4D97-AF65-F5344CB8AC3E}">
        <p14:creationId xmlns:p14="http://schemas.microsoft.com/office/powerpoint/2010/main" val="272670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F525-2DCB-4BF5-A446-BBFA38F52094}"/>
              </a:ext>
            </a:extLst>
          </p:cNvPr>
          <p:cNvSpPr>
            <a:spLocks noGrp="1"/>
          </p:cNvSpPr>
          <p:nvPr>
            <p:ph type="title"/>
          </p:nvPr>
        </p:nvSpPr>
        <p:spPr/>
        <p:txBody>
          <a:bodyPr/>
          <a:lstStyle/>
          <a:p>
            <a:r>
              <a:rPr lang="en-US"/>
              <a:t>Các kết quả tìm vệ tinh</a:t>
            </a:r>
            <a:endParaRPr lang="vi-VN"/>
          </a:p>
        </p:txBody>
      </p:sp>
      <p:pic>
        <p:nvPicPr>
          <p:cNvPr id="4" name="Content Placeholder 3">
            <a:extLst>
              <a:ext uri="{FF2B5EF4-FFF2-40B4-BE49-F238E27FC236}">
                <a16:creationId xmlns:a16="http://schemas.microsoft.com/office/drawing/2014/main" id="{DBDF047E-468F-4013-8BA7-B4483BF6F23B}"/>
              </a:ext>
            </a:extLst>
          </p:cNvPr>
          <p:cNvPicPr>
            <a:picLocks noGrp="1" noChangeAspect="1"/>
          </p:cNvPicPr>
          <p:nvPr>
            <p:ph idx="1"/>
          </p:nvPr>
        </p:nvPicPr>
        <p:blipFill>
          <a:blip r:embed="rId2"/>
          <a:stretch>
            <a:fillRect/>
          </a:stretch>
        </p:blipFill>
        <p:spPr>
          <a:xfrm>
            <a:off x="838200" y="1852921"/>
            <a:ext cx="4861260" cy="4351338"/>
          </a:xfrm>
          <a:prstGeom prst="rect">
            <a:avLst/>
          </a:prstGeom>
        </p:spPr>
      </p:pic>
      <p:pic>
        <p:nvPicPr>
          <p:cNvPr id="5" name="Picture 4">
            <a:extLst>
              <a:ext uri="{FF2B5EF4-FFF2-40B4-BE49-F238E27FC236}">
                <a16:creationId xmlns:a16="http://schemas.microsoft.com/office/drawing/2014/main" id="{AB65DC94-E398-48E1-A035-CEFB504C947B}"/>
              </a:ext>
            </a:extLst>
          </p:cNvPr>
          <p:cNvPicPr>
            <a:picLocks noChangeAspect="1"/>
          </p:cNvPicPr>
          <p:nvPr/>
        </p:nvPicPr>
        <p:blipFill>
          <a:blip r:embed="rId3"/>
          <a:stretch>
            <a:fillRect/>
          </a:stretch>
        </p:blipFill>
        <p:spPr>
          <a:xfrm>
            <a:off x="6096000" y="2059177"/>
            <a:ext cx="5667375" cy="952500"/>
          </a:xfrm>
          <a:prstGeom prst="rect">
            <a:avLst/>
          </a:prstGeom>
        </p:spPr>
      </p:pic>
    </p:spTree>
    <p:extLst>
      <p:ext uri="{BB962C8B-B14F-4D97-AF65-F5344CB8AC3E}">
        <p14:creationId xmlns:p14="http://schemas.microsoft.com/office/powerpoint/2010/main" val="377007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2CEB-AE13-4C6B-A3FD-909E73B948D3}"/>
              </a:ext>
            </a:extLst>
          </p:cNvPr>
          <p:cNvSpPr>
            <a:spLocks noGrp="1"/>
          </p:cNvSpPr>
          <p:nvPr>
            <p:ph type="title"/>
          </p:nvPr>
        </p:nvSpPr>
        <p:spPr/>
        <p:txBody>
          <a:bodyPr/>
          <a:lstStyle/>
          <a:p>
            <a:r>
              <a:rPr lang="en-US"/>
              <a:t>Các kết quả tìm vệ tinh</a:t>
            </a:r>
            <a:endParaRPr lang="vi-VN"/>
          </a:p>
        </p:txBody>
      </p:sp>
      <p:pic>
        <p:nvPicPr>
          <p:cNvPr id="4" name="Content Placeholder 3">
            <a:extLst>
              <a:ext uri="{FF2B5EF4-FFF2-40B4-BE49-F238E27FC236}">
                <a16:creationId xmlns:a16="http://schemas.microsoft.com/office/drawing/2014/main" id="{CECAE2FF-7866-4837-81A2-482FAEDD8EE2}"/>
              </a:ext>
            </a:extLst>
          </p:cNvPr>
          <p:cNvPicPr>
            <a:picLocks noGrp="1" noChangeAspect="1"/>
          </p:cNvPicPr>
          <p:nvPr>
            <p:ph idx="1"/>
          </p:nvPr>
        </p:nvPicPr>
        <p:blipFill>
          <a:blip r:embed="rId2"/>
          <a:stretch>
            <a:fillRect/>
          </a:stretch>
        </p:blipFill>
        <p:spPr>
          <a:xfrm>
            <a:off x="694897" y="1690688"/>
            <a:ext cx="4851784" cy="4351338"/>
          </a:xfrm>
          <a:prstGeom prst="rect">
            <a:avLst/>
          </a:prstGeom>
        </p:spPr>
      </p:pic>
      <p:pic>
        <p:nvPicPr>
          <p:cNvPr id="5" name="Picture 4">
            <a:extLst>
              <a:ext uri="{FF2B5EF4-FFF2-40B4-BE49-F238E27FC236}">
                <a16:creationId xmlns:a16="http://schemas.microsoft.com/office/drawing/2014/main" id="{1F8F6F7E-F931-4A50-BF59-37060799772F}"/>
              </a:ext>
            </a:extLst>
          </p:cNvPr>
          <p:cNvPicPr>
            <a:picLocks noChangeAspect="1"/>
          </p:cNvPicPr>
          <p:nvPr/>
        </p:nvPicPr>
        <p:blipFill>
          <a:blip r:embed="rId3"/>
          <a:stretch>
            <a:fillRect/>
          </a:stretch>
        </p:blipFill>
        <p:spPr>
          <a:xfrm>
            <a:off x="6096000" y="1929166"/>
            <a:ext cx="5638918" cy="1118833"/>
          </a:xfrm>
          <a:prstGeom prst="rect">
            <a:avLst/>
          </a:prstGeom>
        </p:spPr>
      </p:pic>
    </p:spTree>
    <p:extLst>
      <p:ext uri="{BB962C8B-B14F-4D97-AF65-F5344CB8AC3E}">
        <p14:creationId xmlns:p14="http://schemas.microsoft.com/office/powerpoint/2010/main" val="2681385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523</Words>
  <Application>Microsoft Office PowerPoint</Application>
  <PresentationFormat>Widescreen</PresentationFormat>
  <Paragraphs>40</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Times New Roman</vt:lpstr>
      <vt:lpstr>Wingdings</vt:lpstr>
      <vt:lpstr>Office Theme</vt:lpstr>
      <vt:lpstr>Slide thực hành</vt:lpstr>
      <vt:lpstr>Phổ tín hiệu </vt:lpstr>
      <vt:lpstr>Các thông số tín hiệu</vt:lpstr>
      <vt:lpstr>Các thông số tín hiệu</vt:lpstr>
      <vt:lpstr>Thu tín hiệu vệ tinh</vt:lpstr>
      <vt:lpstr>Thuật toán dò tín hiệu </vt:lpstr>
      <vt:lpstr>Source Code </vt:lpstr>
      <vt:lpstr>Các kết quả tìm vệ tinh</vt:lpstr>
      <vt:lpstr>Các kết quả tìm vệ tinh</vt:lpstr>
      <vt:lpstr>Các kết quả tìm vệ tinh</vt:lpstr>
      <vt:lpstr>Các kết quả tìm vệ tinh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thực hành</dc:title>
  <dc:creator>Nam Nguyen</dc:creator>
  <cp:lastModifiedBy>Nam Nguyen</cp:lastModifiedBy>
  <cp:revision>8</cp:revision>
  <dcterms:created xsi:type="dcterms:W3CDTF">2018-01-20T08:36:26Z</dcterms:created>
  <dcterms:modified xsi:type="dcterms:W3CDTF">2018-01-20T09:35:03Z</dcterms:modified>
</cp:coreProperties>
</file>