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8DF186B-EDBB-40F3-B7C6-6A2F72348A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4E08E-22BC-43A2-A644-7953DF05E11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7EC3C-DA2F-4533-81C1-C92FD4647D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7AFC5-6415-49BE-A79B-842EDE1791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24CB4-620E-4B1B-8114-5EEC3AE150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324DC2-E2BD-494F-BB88-818D4F898A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58AB0C-9878-4D9D-96C9-097225716B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84CA7E-C2BE-4E94-B48E-62767D036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79D172-1C26-4C1A-B290-AF6D477F63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551340-946D-4F36-8522-7DD73485FD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9EF04-8DDB-416D-90C0-246C52C24C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E71626-06E1-42E6-91ED-538102B932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536B2E-5B34-4466-8308-91BDEDC1BD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4B491F-4034-426F-B8CA-DAB5247E8C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9D83F3-D83D-4AD1-8D6B-5A49C9EC822A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479600"/>
            <a:ext cx="7515000" cy="107787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Reuse known keys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Capture and replay authentic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 (See the figure below, where the AP tries to authenticate the component)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60"/>
              </a:spcAft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52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479600"/>
            <a:ext cx="7515000" cy="10779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of several hundred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; for example, branching on authentication or password validity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51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50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45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Secure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309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309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messages are signed with the slave device’s I2C address and a random number provided by the recipient. If the recipient can verify the signature, it trusts the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We only store the Argon2 keyed-hash values of the PIN and token. User input is also hashed, and a constant-time comparator is used to verify hash values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36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229280"/>
            <a:ext cx="15489000" cy="52639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5644800" y="3589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09160" y="963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9243000" y="965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2" name=""/>
          <p:cNvGrpSpPr/>
          <p:nvPr/>
        </p:nvGrpSpPr>
        <p:grpSpPr>
          <a:xfrm>
            <a:off x="479880" y="4229280"/>
            <a:ext cx="685800" cy="691920"/>
            <a:chOff x="479880" y="4229280"/>
            <a:chExt cx="685800" cy="691920"/>
          </a:xfrm>
        </p:grpSpPr>
        <p:sp>
          <p:nvSpPr>
            <p:cNvPr id="63" name=""/>
            <p:cNvSpPr/>
            <p:nvPr/>
          </p:nvSpPr>
          <p:spPr>
            <a:xfrm>
              <a:off x="479880" y="422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>
              <a:off x="508680" y="423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" name=""/>
          <p:cNvGrpSpPr/>
          <p:nvPr/>
        </p:nvGrpSpPr>
        <p:grpSpPr>
          <a:xfrm>
            <a:off x="15287400" y="8724960"/>
            <a:ext cx="685800" cy="692280"/>
            <a:chOff x="15287400" y="8724960"/>
            <a:chExt cx="685800" cy="692280"/>
          </a:xfrm>
        </p:grpSpPr>
        <p:sp>
          <p:nvSpPr>
            <p:cNvPr id="66" name=""/>
            <p:cNvSpPr/>
            <p:nvPr/>
          </p:nvSpPr>
          <p:spPr>
            <a:xfrm flipH="1">
              <a:off x="15287400" y="941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>
              <a:off x="15944400" y="872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" name=""/>
          <p:cNvGrpSpPr/>
          <p:nvPr/>
        </p:nvGrpSpPr>
        <p:grpSpPr>
          <a:xfrm>
            <a:off x="8400600" y="10421280"/>
            <a:ext cx="685800" cy="691920"/>
            <a:chOff x="8400600" y="10421280"/>
            <a:chExt cx="685800" cy="691920"/>
          </a:xfrm>
        </p:grpSpPr>
        <p:sp>
          <p:nvSpPr>
            <p:cNvPr id="69" name=""/>
            <p:cNvSpPr/>
            <p:nvPr/>
          </p:nvSpPr>
          <p:spPr>
            <a:xfrm>
              <a:off x="840060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842940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"/>
          <p:cNvGrpSpPr/>
          <p:nvPr/>
        </p:nvGrpSpPr>
        <p:grpSpPr>
          <a:xfrm>
            <a:off x="15287760" y="20568960"/>
            <a:ext cx="685800" cy="692280"/>
            <a:chOff x="15287760" y="20568960"/>
            <a:chExt cx="685800" cy="692280"/>
          </a:xfrm>
        </p:grpSpPr>
        <p:sp>
          <p:nvSpPr>
            <p:cNvPr id="72" name=""/>
            <p:cNvSpPr/>
            <p:nvPr/>
          </p:nvSpPr>
          <p:spPr>
            <a:xfrm flipH="1">
              <a:off x="1528776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 flipV="1">
              <a:off x="1594476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"/>
          <p:cNvGrpSpPr/>
          <p:nvPr/>
        </p:nvGrpSpPr>
        <p:grpSpPr>
          <a:xfrm>
            <a:off x="7355520" y="20568960"/>
            <a:ext cx="685800" cy="692280"/>
            <a:chOff x="7355520" y="20568960"/>
            <a:chExt cx="685800" cy="692280"/>
          </a:xfrm>
        </p:grpSpPr>
        <p:sp>
          <p:nvSpPr>
            <p:cNvPr id="75" name=""/>
            <p:cNvSpPr/>
            <p:nvPr/>
          </p:nvSpPr>
          <p:spPr>
            <a:xfrm flipH="1">
              <a:off x="7355520" y="2126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>
              <a:off x="8012520" y="2056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1902240" y="1255572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6"/>
          <a:stretch/>
        </p:blipFill>
        <p:spPr>
          <a:xfrm>
            <a:off x="9925920" y="191736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7"/>
          <a:stretch/>
        </p:blipFill>
        <p:spPr>
          <a:xfrm>
            <a:off x="705600" y="4347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71760" y="5848560"/>
            <a:ext cx="367560" cy="367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9"/>
          <a:stretch/>
        </p:blipFill>
        <p:spPr>
          <a:xfrm>
            <a:off x="8354520" y="4323960"/>
            <a:ext cx="402840" cy="402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10"/>
          <a:stretch/>
        </p:blipFill>
        <p:spPr>
          <a:xfrm>
            <a:off x="8380800" y="5892480"/>
            <a:ext cx="311400" cy="3114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11"/>
          <a:stretch/>
        </p:blipFill>
        <p:spPr>
          <a:xfrm>
            <a:off x="8689320" y="10917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12"/>
          <a:stretch/>
        </p:blipFill>
        <p:spPr>
          <a:xfrm>
            <a:off x="8675280" y="1125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13"/>
          <a:stretch/>
        </p:blipFill>
        <p:spPr>
          <a:xfrm>
            <a:off x="8685360" y="1160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14"/>
          <a:stretch/>
        </p:blipFill>
        <p:spPr>
          <a:xfrm>
            <a:off x="8727120" y="11978640"/>
            <a:ext cx="203400" cy="211320"/>
          </a:xfrm>
          <a:prstGeom prst="rect">
            <a:avLst/>
          </a:prstGeom>
          <a:ln w="0">
            <a:noFill/>
          </a:ln>
        </p:spPr>
      </p:pic>
      <p:grpSp>
        <p:nvGrpSpPr>
          <p:cNvPr id="87" name=""/>
          <p:cNvGrpSpPr/>
          <p:nvPr/>
        </p:nvGrpSpPr>
        <p:grpSpPr>
          <a:xfrm>
            <a:off x="480960" y="10421280"/>
            <a:ext cx="685800" cy="691920"/>
            <a:chOff x="480960" y="10421280"/>
            <a:chExt cx="685800" cy="691920"/>
          </a:xfrm>
        </p:grpSpPr>
        <p:sp>
          <p:nvSpPr>
            <p:cNvPr id="88" name=""/>
            <p:cNvSpPr/>
            <p:nvPr/>
          </p:nvSpPr>
          <p:spPr>
            <a:xfrm>
              <a:off x="480960" y="1042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509760" y="1042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"/>
          <p:cNvSpPr txBox="1"/>
          <p:nvPr/>
        </p:nvSpPr>
        <p:spPr>
          <a:xfrm>
            <a:off x="514080" y="21359160"/>
            <a:ext cx="15487920" cy="81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The research of Team Cacti is supported in part by a National Centers of Academic Excellence in Cybersecurity grant (H98230-22-1-0307).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3218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2024-04-18T22:48:55Z</dcterms:modified>
  <cp:revision>262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