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6459200" cy="2194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382"/>
    <p:restoredTop sz="94648"/>
  </p:normalViewPr>
  <p:slideViewPr>
    <p:cSldViewPr snapToGrid="0">
      <p:cViewPr>
        <p:scale>
          <a:sx n="39" d="100"/>
          <a:sy n="39" d="100"/>
        </p:scale>
        <p:origin x="1816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974AB6-75F5-4921-B7EB-5B4462F6143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C0C024-7063-4B64-B75D-0E9CC68FAABC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54CF87-9651-457F-B8F9-7B42F396522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3B92D7A-4660-43F7-A4AE-8DB2169835C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DF0EA7D-98D9-4E59-A154-629420F48EC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83164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0839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22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83164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0839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6D872F2-9B8E-4E37-9DBA-65C630A6FB8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D94755-E768-4B96-B493-A29CF180C0E8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FCFB0B6-685E-43DD-A80E-35BDA81C6F3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4A25E5-A696-42F2-85E7-5305873B8C0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9A934D7-898D-4052-9034-74E1AA9392C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234440" y="3591720"/>
            <a:ext cx="13989960" cy="3541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3FEB397-9F72-46FD-8595-60DC3E4E17E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F60497A-D4EA-44AD-86CF-C663F6234BB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2B79749-D4F7-4259-9A3B-894B5E9550B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EECBEED-C8C9-4022-84CA-05F4C099590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108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1131480" y="20340360"/>
            <a:ext cx="3702960" cy="1168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216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2160" b="0" strike="noStrike" spc="-1">
                <a:solidFill>
                  <a:srgbClr val="8B8B8B"/>
                </a:solidFill>
                <a:latin typeface="Arial"/>
              </a:rPr>
              <a:t>&lt;date/time&gt;</a:t>
            </a:r>
            <a:endParaRPr lang="en-US" sz="216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5452200" y="20340360"/>
            <a:ext cx="5554800" cy="1168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11624400" y="20340360"/>
            <a:ext cx="3702960" cy="1168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216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32415C-940D-4C27-80E9-548D4B85B8F7}" type="slidenum">
              <a:rPr lang="en-US" sz="216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US" sz="216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504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4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4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"/>
          <p:cNvSpPr/>
          <p:nvPr/>
        </p:nvSpPr>
        <p:spPr>
          <a:xfrm>
            <a:off x="8430840" y="10058400"/>
            <a:ext cx="7516080" cy="9833040"/>
          </a:xfrm>
          <a:prstGeom prst="rect">
            <a:avLst/>
          </a:prstGeom>
          <a:solidFill>
            <a:schemeClr val="bg1"/>
          </a:solidFill>
          <a:ln w="9525">
            <a:solidFill>
              <a:srgbClr val="0E2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tIns="45000" rIns="182880" bIns="4500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Attacks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Brute-Force: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Try all possible PIN codes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Shared Secrets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: Reuse known keys from other deployments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Replay Attack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: </a:t>
            </a:r>
            <a:r>
              <a:rPr lang="en-US" sz="2000" spc="-1" dirty="0">
                <a:solidFill>
                  <a:srgbClr val="000000"/>
                </a:solidFill>
                <a:latin typeface="Arial"/>
                <a:ea typeface="Calibri"/>
              </a:rPr>
              <a:t>Capture and replay authentic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messages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Predictable Keys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: Key value is 0 due to global variables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Exploiting Weak Validation Designs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If a post-boot communication message has a fixed checksum for the same message, it can be captured and replayed, allowing the checksum validation to still succeed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Many teams use pre-boot validation to confirm the authenticity of the AP and components by sending a fixed secret value. However, this value can be intercepted during communication or extracted by malicious firmware, leading to a security breach as the secret is exposed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How to Fix It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Ensure that the checksum for a message is unique each time, even if the message itself is unchanged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Do not reuse the same secret for different validation processes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Ensure that any random number used in the validation process is unpredictable to enhance security</a:t>
            </a:r>
          </a:p>
          <a:p>
            <a:pPr marL="432000" lvl="1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Use a challenge-response mechanism to authenticate, rather than using a fixed value (Fig. 2)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br>
              <a:rPr sz="2000" dirty="0"/>
            </a:br>
            <a:endParaRPr lang="en-US" sz="2000" dirty="0"/>
          </a:p>
          <a:p>
            <a:endParaRPr lang="en-US" sz="2000" b="1" strike="noStrike" spc="-1" dirty="0">
              <a:solidFill>
                <a:srgbClr val="6241C5"/>
              </a:solidFill>
              <a:latin typeface="Arial"/>
              <a:ea typeface="Calibri"/>
            </a:endParaRPr>
          </a:p>
          <a:p>
            <a:r>
              <a:rPr lang="en-US" sz="2000" b="1" spc="-1" dirty="0">
                <a:solidFill>
                  <a:srgbClr val="6241C5"/>
                </a:solidFill>
                <a:latin typeface="Arial"/>
                <a:ea typeface="Calibri"/>
              </a:rPr>
              <a:t>		</a:t>
            </a:r>
          </a:p>
          <a:p>
            <a:pPr algn="ctr"/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	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48" name="TextBox 5"/>
          <p:cNvSpPr/>
          <p:nvPr/>
        </p:nvSpPr>
        <p:spPr>
          <a:xfrm>
            <a:off x="1454400" y="9165600"/>
            <a:ext cx="583524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6241C5"/>
                </a:solidFill>
                <a:latin typeface="Arial Black"/>
              </a:rPr>
              <a:t>Defensive Highlight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9" name="TextBox 6"/>
          <p:cNvSpPr/>
          <p:nvPr/>
        </p:nvSpPr>
        <p:spPr>
          <a:xfrm>
            <a:off x="0" y="500040"/>
            <a:ext cx="16458840" cy="271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7200" b="1" strike="noStrike" spc="-1" dirty="0">
                <a:solidFill>
                  <a:srgbClr val="000000"/>
                </a:solidFill>
                <a:latin typeface="Arial Black"/>
              </a:rPr>
              <a:t>Team Cacti</a:t>
            </a:r>
            <a:endParaRPr lang="en-US" sz="7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4000" b="1" strike="noStrike" spc="-1" dirty="0">
                <a:solidFill>
                  <a:srgbClr val="000000"/>
                </a:solidFill>
                <a:latin typeface="Arial Black"/>
              </a:rPr>
              <a:t>University at Buffalo</a:t>
            </a:r>
            <a:endParaRPr lang="en-US" sz="4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1" strike="noStrike" spc="-1" dirty="0" err="1">
                <a:solidFill>
                  <a:srgbClr val="000000"/>
                </a:solidFill>
                <a:latin typeface="Arial Black"/>
              </a:rPr>
              <a:t>Gaoxiang</a:t>
            </a:r>
            <a:r>
              <a:rPr lang="en-US" sz="2000" b="1" strike="noStrike" spc="-1" dirty="0">
                <a:solidFill>
                  <a:srgbClr val="000000"/>
                </a:solidFill>
                <a:latin typeface="Arial Black"/>
              </a:rPr>
              <a:t> Liu,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 Black"/>
              </a:rPr>
              <a:t>Zheyuan</a:t>
            </a:r>
            <a:r>
              <a:rPr lang="en-US" sz="2000" b="1" strike="noStrike" spc="-1" dirty="0">
                <a:solidFill>
                  <a:srgbClr val="000000"/>
                </a:solidFill>
                <a:latin typeface="Arial Black"/>
              </a:rPr>
              <a:t> Ma, Alex Eastman, Xi Tan, MD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 Black"/>
              </a:rPr>
              <a:t>Armanuzzaman</a:t>
            </a:r>
            <a:r>
              <a:rPr lang="en-US" sz="2000" b="1" strike="noStrike" spc="-1" dirty="0">
                <a:solidFill>
                  <a:srgbClr val="000000"/>
                </a:solidFill>
                <a:latin typeface="Arial Black"/>
              </a:rPr>
              <a:t>, Sagar Mohan, Afton Spiegel,</a:t>
            </a:r>
            <a:br>
              <a:rPr sz="2000" dirty="0"/>
            </a:br>
            <a:r>
              <a:rPr lang="en-US" sz="2000" b="1" strike="noStrike" spc="-1" dirty="0">
                <a:solidFill>
                  <a:srgbClr val="000000"/>
                </a:solidFill>
                <a:latin typeface="Arial Black"/>
              </a:rPr>
              <a:t>Barani Rajendran, Sai Bhargav Menta,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 Black"/>
              </a:rPr>
              <a:t>Rumaizi</a:t>
            </a:r>
            <a:r>
              <a:rPr lang="en-US" sz="2000" b="1" strike="noStrike" spc="-1" dirty="0">
                <a:solidFill>
                  <a:srgbClr val="000000"/>
                </a:solidFill>
                <a:latin typeface="Arial Black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 Black"/>
              </a:rPr>
              <a:t>Mopuri</a:t>
            </a:r>
            <a:r>
              <a:rPr lang="en-US" sz="2000" b="1" strike="noStrike" spc="-1" dirty="0">
                <a:solidFill>
                  <a:srgbClr val="000000"/>
                </a:solidFill>
                <a:latin typeface="Arial Black"/>
              </a:rPr>
              <a:t>, Sai Venkata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 Black"/>
              </a:rPr>
              <a:t>Akhila</a:t>
            </a:r>
            <a:r>
              <a:rPr lang="en-US" sz="2000" b="1" strike="noStrike" spc="-1" dirty="0">
                <a:solidFill>
                  <a:srgbClr val="000000"/>
                </a:solidFill>
                <a:latin typeface="Arial Black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 Black"/>
              </a:rPr>
              <a:t>Achakala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 Black"/>
              </a:rPr>
              <a:t>Advised by: Dr.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 Black"/>
              </a:rPr>
              <a:t>Ziming</a:t>
            </a:r>
            <a:r>
              <a:rPr lang="en-US" sz="2000" b="1" strike="noStrike" spc="-1" dirty="0">
                <a:solidFill>
                  <a:srgbClr val="000000"/>
                </a:solidFill>
                <a:latin typeface="Arial Black"/>
              </a:rPr>
              <a:t> Zhao, PhD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" name="Rectangle 9"/>
          <p:cNvSpPr/>
          <p:nvPr/>
        </p:nvSpPr>
        <p:spPr>
          <a:xfrm>
            <a:off x="1026720" y="3225240"/>
            <a:ext cx="14355720" cy="95040"/>
          </a:xfrm>
          <a:prstGeom prst="rect">
            <a:avLst/>
          </a:prstGeom>
          <a:solidFill>
            <a:srgbClr val="6241C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" name="Rectangle 11"/>
          <p:cNvSpPr/>
          <p:nvPr/>
        </p:nvSpPr>
        <p:spPr>
          <a:xfrm>
            <a:off x="504000" y="10058400"/>
            <a:ext cx="7516080" cy="9833400"/>
          </a:xfrm>
          <a:prstGeom prst="rect">
            <a:avLst/>
          </a:prstGeom>
          <a:solidFill>
            <a:schemeClr val="bg1"/>
          </a:solidFill>
          <a:ln w="9525">
            <a:solidFill>
              <a:srgbClr val="0E2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tIns="45000" rIns="182880" bIns="4500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Encrypted Sensitive Data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Flags in the boot message and attestation data are encrypted and stored securely (Fig 1.)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Only the AP holds the decryption key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Even if attackers can read a component's flash memory and SRAM, the flags remain secure</a:t>
            </a:r>
            <a:endParaRPr lang="en-US" sz="2000" b="0" strike="noStrike" spc="-1" dirty="0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1" strike="noStrike" spc="-1" dirty="0">
              <a:solidFill>
                <a:srgbClr val="6241C5"/>
              </a:solidFill>
              <a:latin typeface="Arial"/>
              <a:ea typeface="Calibri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1" strike="noStrike" spc="-1" dirty="0">
              <a:solidFill>
                <a:srgbClr val="6241C5"/>
              </a:solidFill>
              <a:latin typeface="Arial"/>
              <a:ea typeface="Calibri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Memory Wiping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After using sensitive data like keys, fill the memory location with zeros to securely erase it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Mitigating Bruce-Force Attacks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Use the Argon2 keyed-hash algorithm for the inputted PIN and token; this method is intentionally slow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Introduce a deliberate delay during the validation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Longer delays from failed attempts to validate the PIN or token are effective even after resetting the board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Mitigating Fault-Injection Attacks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Introduce random delays </a:t>
            </a:r>
            <a:r>
              <a:rPr lang="en-US" sz="2000" spc="-1" dirty="0">
                <a:solidFill>
                  <a:srgbClr val="000000"/>
                </a:solidFill>
                <a:latin typeface="Arial"/>
                <a:ea typeface="Calibri"/>
              </a:rPr>
              <a:t>of several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 hundred CPU cycles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Execute important conditional expressions twice; for example</a:t>
            </a:r>
            <a:r>
              <a:rPr lang="en-US" sz="2000" spc="-1" dirty="0">
                <a:solidFill>
                  <a:srgbClr val="000000"/>
                </a:solidFill>
                <a:latin typeface="Arial"/>
                <a:ea typeface="Calibri"/>
              </a:rPr>
              <a:t>, branching on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authentication or password </a:t>
            </a:r>
            <a:r>
              <a:rPr lang="en-US" sz="2000" spc="-1" dirty="0">
                <a:solidFill>
                  <a:srgbClr val="000000"/>
                </a:solidFill>
                <a:latin typeface="Arial"/>
                <a:ea typeface="Calibri"/>
              </a:rPr>
              <a:t>validity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2" name="TextBox 13"/>
          <p:cNvSpPr/>
          <p:nvPr/>
        </p:nvSpPr>
        <p:spPr>
          <a:xfrm>
            <a:off x="9394920" y="9155160"/>
            <a:ext cx="569196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6241C5"/>
                </a:solidFill>
                <a:latin typeface="Arial Black"/>
              </a:rPr>
              <a:t>Offensive Highlight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3" name="TextBox 14"/>
          <p:cNvSpPr/>
          <p:nvPr/>
        </p:nvSpPr>
        <p:spPr>
          <a:xfrm>
            <a:off x="5864040" y="3486600"/>
            <a:ext cx="499572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6241C5"/>
                </a:solidFill>
                <a:latin typeface="Arial Black"/>
              </a:rPr>
              <a:t>Design Overview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54" name="Picture 2"/>
          <p:cNvPicPr/>
          <p:nvPr/>
        </p:nvPicPr>
        <p:blipFill>
          <a:blip r:embed="rId3"/>
          <a:stretch/>
        </p:blipFill>
        <p:spPr>
          <a:xfrm>
            <a:off x="12337560" y="760320"/>
            <a:ext cx="3609000" cy="13762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5" name="Table 54"/>
          <p:cNvGraphicFramePr/>
          <p:nvPr>
            <p:extLst>
              <p:ext uri="{D42A27DB-BD31-4B8C-83A1-F6EECF244321}">
                <p14:modId xmlns:p14="http://schemas.microsoft.com/office/powerpoint/2010/main" val="832682129"/>
              </p:ext>
            </p:extLst>
          </p:nvPr>
        </p:nvGraphicFramePr>
        <p:xfrm>
          <a:off x="713340" y="7040160"/>
          <a:ext cx="15087240" cy="1778400"/>
        </p:xfrm>
        <a:graphic>
          <a:graphicData uri="http://schemas.openxmlformats.org/drawingml/2006/table">
            <a:tbl>
              <a:tblPr/>
              <a:tblGrid>
                <a:gridCol w="146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2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1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54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74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Secrets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Key1_Public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Key1_Private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Key2_Public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Key2_Private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AEAD Key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Hash Key &amp; Salt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8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Stored at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AP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Component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Component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AP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AP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AP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Create signature for AP’s message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Validate signature for AP’s message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Create signature for AP’s message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Validate signature for AP’s message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Decrypt the attestation data and boot message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Secure attestation PIN and replace token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Rectangle 1"/>
          <p:cNvSpPr/>
          <p:nvPr/>
        </p:nvSpPr>
        <p:spPr>
          <a:xfrm>
            <a:off x="511920" y="4417200"/>
            <a:ext cx="7717680" cy="2440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tIns="45000" rIns="182880" bIns="4500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</a:rPr>
              <a:t>Attest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The AP signs a random number generated by a component and sends the signature to the 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component to validate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. After validation, the component provides the encrypted attestation PIN to the AP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</a:rPr>
              <a:t>Boot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The AP verifies each component by having it sign a random number; the components then validate the AP similarly. On successful validation, both the AP and components boot up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7" name="Rectangle 2"/>
          <p:cNvSpPr/>
          <p:nvPr/>
        </p:nvSpPr>
        <p:spPr>
          <a:xfrm>
            <a:off x="8229600" y="4417200"/>
            <a:ext cx="7772400" cy="2440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tIns="45000" rIns="182880" bIns="4500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</a:rPr>
              <a:t>Post-Boot Communication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To ensure message integrity, messages are signed with the 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slave device’s I2C address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and a random number provided by th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e recipient. If the recipient can verify the signature, it trusts the data 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</a:rPr>
              <a:t>PIN and Token Checking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We only store the Argon2 keyed-hash values of the PIN and token. User input is also hashed, and a constant time comparator is used to verify hash values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8" name="Rectangle 15"/>
          <p:cNvSpPr/>
          <p:nvPr/>
        </p:nvSpPr>
        <p:spPr>
          <a:xfrm>
            <a:off x="511920" y="4337280"/>
            <a:ext cx="15490080" cy="4578120"/>
          </a:xfrm>
          <a:prstGeom prst="rect">
            <a:avLst/>
          </a:prstGeom>
          <a:noFill/>
          <a:ln w="9525">
            <a:solidFill>
              <a:srgbClr val="0E2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tIns="45000" rIns="18288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59" name="Picture 58"/>
          <p:cNvPicPr/>
          <p:nvPr/>
        </p:nvPicPr>
        <p:blipFill>
          <a:blip r:embed="rId4"/>
          <a:stretch/>
        </p:blipFill>
        <p:spPr>
          <a:xfrm>
            <a:off x="1865376" y="12247538"/>
            <a:ext cx="4390560" cy="3038040"/>
          </a:xfrm>
          <a:prstGeom prst="rect">
            <a:avLst/>
          </a:prstGeom>
          <a:ln w="0">
            <a:noFill/>
          </a:ln>
        </p:spPr>
      </p:pic>
      <p:pic>
        <p:nvPicPr>
          <p:cNvPr id="60" name="Picture 59"/>
          <p:cNvPicPr/>
          <p:nvPr/>
        </p:nvPicPr>
        <p:blipFill>
          <a:blip r:embed="rId5"/>
          <a:stretch/>
        </p:blipFill>
        <p:spPr>
          <a:xfrm>
            <a:off x="9950760" y="17708760"/>
            <a:ext cx="4476240" cy="1618920"/>
          </a:xfrm>
          <a:prstGeom prst="rect">
            <a:avLst/>
          </a:prstGeom>
          <a:ln w="0">
            <a:noFill/>
          </a:ln>
        </p:spPr>
      </p:pic>
      <p:sp>
        <p:nvSpPr>
          <p:cNvPr id="61" name="Rectangle 4"/>
          <p:cNvSpPr/>
          <p:nvPr/>
        </p:nvSpPr>
        <p:spPr>
          <a:xfrm>
            <a:off x="484920" y="20166480"/>
            <a:ext cx="15517080" cy="1311480"/>
          </a:xfrm>
          <a:prstGeom prst="rect">
            <a:avLst/>
          </a:prstGeom>
          <a:solidFill>
            <a:schemeClr val="bg1"/>
          </a:solidFill>
          <a:ln w="9525">
            <a:solidFill>
              <a:srgbClr val="0E2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tIns="45000" rIns="182880" bIns="4500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                         ① Although brute-force is a slow approach, almost half of the PIN extract flags snagged by our team used brute-force. ② The attack boards this year do not support resetting, which serves as a defense mechanism against brute-force attacks. Otherwise, we could brute-force even more PINs! ➂ A complex design may not mean a highly secure design, all thanks to shared secrets between deployments! ④ Defense points helped us a lot this year!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Box 12"/>
          <p:cNvSpPr/>
          <p:nvPr/>
        </p:nvSpPr>
        <p:spPr>
          <a:xfrm>
            <a:off x="576360" y="20107800"/>
            <a:ext cx="18180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6241C5"/>
                </a:solidFill>
                <a:latin typeface="Arial Black"/>
              </a:rPr>
              <a:t>Fun Facts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DC9BEC-F653-4ED2-F1FF-7257E1F4D82E}"/>
              </a:ext>
            </a:extLst>
          </p:cNvPr>
          <p:cNvSpPr txBox="1"/>
          <p:nvPr/>
        </p:nvSpPr>
        <p:spPr>
          <a:xfrm>
            <a:off x="10022023" y="19397750"/>
            <a:ext cx="443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Fig 2. Challenge Response Mechanism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64F53A-FE35-B2C8-BA26-1D88134E8DB2}"/>
              </a:ext>
            </a:extLst>
          </p:cNvPr>
          <p:cNvSpPr txBox="1"/>
          <p:nvPr/>
        </p:nvSpPr>
        <p:spPr>
          <a:xfrm>
            <a:off x="2508552" y="15314234"/>
            <a:ext cx="3104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18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Fig 1. Secure Flag Storage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2615</TotalTime>
  <Words>670</Words>
  <Application>Microsoft Macintosh PowerPoint</Application>
  <PresentationFormat>Custom</PresentationFormat>
  <Paragraphs>90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Ben Janis</dc:creator>
  <dc:description/>
  <cp:lastModifiedBy>Afton Spiegel</cp:lastModifiedBy>
  <cp:revision>152</cp:revision>
  <dcterms:created xsi:type="dcterms:W3CDTF">2022-03-29T18:25:58Z</dcterms:created>
  <dcterms:modified xsi:type="dcterms:W3CDTF">2024-04-19T01:20:13Z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0x01010079EA518B1AF5D8438D0B58C0CA63D2C4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Custom</vt:lpwstr>
  </property>
  <property fmtid="{D5CDD505-2E9C-101B-9397-08002B2CF9AE}" pid="6" name="Slides">
    <vt:i4>1</vt:i4>
  </property>
</Properties>
</file>