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709"/>
  </p:normalViewPr>
  <p:slideViewPr>
    <p:cSldViewPr snapToGrid="0">
      <p:cViewPr>
        <p:scale>
          <a:sx n="46" d="100"/>
          <a:sy n="46" d="100"/>
        </p:scale>
        <p:origin x="435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D4D329-3A68-41D4-9B2F-6147E9E2C2F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2987" cy="3084513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ADF702-95CE-4B40-9105-E02FA660D132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960047-3393-40FA-8DF6-19F7CFACBC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C40B34-701B-4A10-BEC5-02C8C71CDD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CBC248-6DDD-4C30-AF38-091D2258AF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6FF5D-46B8-4430-8069-D4E54F1AF9C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1D438E-DF4E-4C8A-98AB-D26C96C4EAE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6437-DE3B-4302-B1D5-8BE3E14B41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165D5C-E9FF-4330-B233-E376F27D5E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0CD0D1-429D-429F-A8F2-977D3B9E61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762829-452D-4889-BF33-6E1CF04CD8D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2A546D-0321-4019-B69B-F2CA61A71F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5D0B15-1CE5-46DD-A243-BFBD8A038F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ABD032-5AB5-4726-B778-938A77EEA0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7E239-AABA-4176-9768-7356AB8AEAFE}" type="slidenum">
              <a:rPr lang="en-US" sz="216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21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Brute-Force          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Reuse known keys between deployments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   Capture and replay authentic messages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Predictable Keys  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succeed.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 (See the figure below, where the AP tries to authenticate the component)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 dirty="0"/>
            </a:br>
            <a:endParaRPr lang="en-US" sz="2000" b="0" strike="noStrike" spc="-1" dirty="0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72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resetting the board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random delays of several hundred CPU cycles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twice; for </a:t>
            </a:r>
          </a:p>
          <a:p>
            <a:pPr marL="216000" lvl="1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  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example, branching on authentication or password validity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36480" y="953802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12857584" y="760320"/>
            <a:ext cx="2727896" cy="1039868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54"/>
          <p:cNvGraphicFramePr/>
          <p:nvPr>
            <p:extLst>
              <p:ext uri="{D42A27DB-BD31-4B8C-83A1-F6EECF244321}">
                <p14:modId xmlns:p14="http://schemas.microsoft.com/office/powerpoint/2010/main" val="1456071309"/>
              </p:ext>
            </p:extLst>
          </p:nvPr>
        </p:nvGraphicFramePr>
        <p:xfrm>
          <a:off x="723600" y="7456320"/>
          <a:ext cx="15087240" cy="1665990"/>
        </p:xfrm>
        <a:graphic>
          <a:graphicData uri="http://schemas.openxmlformats.org/drawingml/2006/table">
            <a:tbl>
              <a:tblPr/>
              <a:tblGrid>
                <a:gridCol w="146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Secrets</a:t>
                      </a:r>
                      <a:endParaRPr lang="en-US" sz="1800" b="0" strike="noStrike" spc="-1" dirty="0">
                        <a:solidFill>
                          <a:srgbClr val="6240C5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Key1_Public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Key1_Private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Key2_Public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Key2_Private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AEAD Key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Hash Key &amp; Salt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Stored at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Description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Decrypt the attestation data and boot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Secure attestation PIN and replace token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971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Attest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Boot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965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Post-Boot Communication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ensure message integrity, messages are signed with the slave device’s I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 address, and a random number provided by the recipient. If the recipient can verify the signature, it trusts the data.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PIN and Token Checking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only store the Argon2 keyed-hash values of the PIN and token. User input is also hashed, and a constant-time comparator is used to verify hash values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5644800" y="3576137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5"/>
          <a:stretch/>
        </p:blipFill>
        <p:spPr>
          <a:xfrm>
            <a:off x="1109160" y="960675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6"/>
          <a:stretch/>
        </p:blipFill>
        <p:spPr>
          <a:xfrm>
            <a:off x="9233764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Group 61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Straight Connector 62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287400" y="8615232"/>
            <a:ext cx="685800" cy="692280"/>
            <a:chOff x="15287400" y="8724960"/>
            <a:chExt cx="685800" cy="692280"/>
          </a:xfrm>
        </p:grpSpPr>
        <p:sp>
          <p:nvSpPr>
            <p:cNvPr id="66" name="Straight Connector 65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traight Connector 66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Straight Connector 68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287760" y="20615852"/>
            <a:ext cx="685800" cy="692280"/>
            <a:chOff x="15287760" y="20568960"/>
            <a:chExt cx="685800" cy="692280"/>
          </a:xfrm>
        </p:grpSpPr>
        <p:sp>
          <p:nvSpPr>
            <p:cNvPr id="72" name="Straight Connector 71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traight Connector 72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55520" y="20615852"/>
            <a:ext cx="685800" cy="692280"/>
            <a:chOff x="7355520" y="20568960"/>
            <a:chExt cx="685800" cy="692280"/>
          </a:xfrm>
        </p:grpSpPr>
        <p:sp>
          <p:nvSpPr>
            <p:cNvPr id="75" name="Straight Connector 74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traight Connector 75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7" name="Picture 7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070191" y="12791473"/>
            <a:ext cx="4390200" cy="2863173"/>
          </a:xfrm>
          <a:prstGeom prst="rect">
            <a:avLst/>
          </a:prstGeom>
          <a:ln w="0">
            <a:noFill/>
          </a:ln>
        </p:spPr>
      </p:pic>
      <p:pic>
        <p:nvPicPr>
          <p:cNvPr id="78" name="Picture 7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203660" y="19197750"/>
            <a:ext cx="4475880" cy="1614877"/>
          </a:xfrm>
          <a:prstGeom prst="rect">
            <a:avLst/>
          </a:prstGeom>
          <a:ln w="0">
            <a:noFill/>
          </a:ln>
        </p:spPr>
      </p:pic>
      <p:pic>
        <p:nvPicPr>
          <p:cNvPr id="79" name="Picture 78"/>
          <p:cNvPicPr/>
          <p:nvPr/>
        </p:nvPicPr>
        <p:blipFill>
          <a:blip r:embed="rId11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79"/>
          <p:cNvPicPr/>
          <p:nvPr/>
        </p:nvPicPr>
        <p:blipFill>
          <a:blip r:embed="rId12"/>
          <a:stretch/>
        </p:blipFill>
        <p:spPr>
          <a:xfrm>
            <a:off x="670680" y="57918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0"/>
          <p:cNvPicPr/>
          <p:nvPr/>
        </p:nvPicPr>
        <p:blipFill>
          <a:blip r:embed="rId13"/>
          <a:stretch/>
        </p:blipFill>
        <p:spPr>
          <a:xfrm>
            <a:off x="8354520" y="4305849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14"/>
          <a:stretch/>
        </p:blipFill>
        <p:spPr>
          <a:xfrm>
            <a:off x="8400240" y="5820300"/>
            <a:ext cx="311400" cy="3114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82"/>
          <p:cNvPicPr/>
          <p:nvPr/>
        </p:nvPicPr>
        <p:blipFill>
          <a:blip r:embed="rId15"/>
          <a:stretch/>
        </p:blipFill>
        <p:spPr>
          <a:xfrm>
            <a:off x="8603382" y="10903250"/>
            <a:ext cx="274518" cy="274518"/>
          </a:xfrm>
          <a:prstGeom prst="rect">
            <a:avLst/>
          </a:prstGeom>
          <a:ln w="0">
            <a:noFill/>
          </a:ln>
        </p:spPr>
      </p:pic>
      <p:pic>
        <p:nvPicPr>
          <p:cNvPr id="84" name="Picture 83"/>
          <p:cNvPicPr/>
          <p:nvPr/>
        </p:nvPicPr>
        <p:blipFill>
          <a:blip r:embed="rId16"/>
          <a:stretch/>
        </p:blipFill>
        <p:spPr>
          <a:xfrm>
            <a:off x="8596217" y="11240930"/>
            <a:ext cx="299788" cy="299788"/>
          </a:xfrm>
          <a:prstGeom prst="rect">
            <a:avLst/>
          </a:prstGeom>
          <a:ln w="0">
            <a:noFill/>
          </a:ln>
        </p:spPr>
      </p:pic>
      <p:pic>
        <p:nvPicPr>
          <p:cNvPr id="85" name="Picture 84"/>
          <p:cNvPicPr/>
          <p:nvPr/>
        </p:nvPicPr>
        <p:blipFill>
          <a:blip r:embed="rId17"/>
          <a:stretch/>
        </p:blipFill>
        <p:spPr>
          <a:xfrm>
            <a:off x="8620047" y="1161763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85"/>
          <p:cNvPicPr/>
          <p:nvPr/>
        </p:nvPicPr>
        <p:blipFill>
          <a:blip r:embed="rId18"/>
          <a:stretch/>
        </p:blipFill>
        <p:spPr>
          <a:xfrm>
            <a:off x="8622432" y="11951139"/>
            <a:ext cx="258120" cy="268171"/>
          </a:xfrm>
          <a:prstGeom prst="rect">
            <a:avLst/>
          </a:prstGeom>
          <a:ln w="0">
            <a:noFill/>
          </a:ln>
        </p:spPr>
      </p:pic>
      <p:grpSp>
        <p:nvGrpSpPr>
          <p:cNvPr id="87" name="Group 86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Straight Connector 87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3000" y="21433500"/>
            <a:ext cx="15487920" cy="33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 dirty="0">
                <a:latin typeface="Arial"/>
              </a:rPr>
              <a:t>The research of Team Cacti is supported in part by a National Centers of Academic Excellence in Cybersecurity grant (H98230-22-1-0307).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</TotalTime>
  <Words>614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Janis</dc:creator>
  <dc:description/>
  <cp:lastModifiedBy>Zheyuan Ma</cp:lastModifiedBy>
  <cp:revision>263</cp:revision>
  <dcterms:created xsi:type="dcterms:W3CDTF">2022-03-29T18:25:58Z</dcterms:created>
  <dcterms:modified xsi:type="dcterms:W3CDTF">2024-04-19T03:14:34Z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