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35C148E-AD9F-4544-9FA2-51BBEC898BA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000" cy="308484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9E4110-64B4-48D3-8E35-29F86CB205B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B2FFBF-2BA2-48A9-832E-3A0939ABC4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5F17E-6D27-48D0-AA73-EF91A77D75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E9D941-C4F6-4796-B29B-45893BF6C2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E91537-9C54-43E3-91AE-C8AB5DC518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7664F6-B878-441A-8151-CB5816D779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160873-5FB8-438D-A64C-302549AA24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45C413-40CD-4EA2-9872-33A55DEF52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207CBC-08FC-44D9-B924-D8E071A155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C7F727-70FA-4A12-9ED5-8ED5DF425F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D34613-8FBE-4BDD-BF24-2D62E78C55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07F9BF-8324-426D-8578-D0128FCA5F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3662E1-9ACA-45BD-B617-94389C073F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372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04CE77-2CA4-47EA-B625-70DBB9528BDC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479600"/>
            <a:ext cx="7515000" cy="107787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Brute-Force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Shared Secrets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Reuse known keys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Replay Attack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Capture and replay authentic messages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Predictable Keys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 (See the figure below, where the AP tries to authenticate the component)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52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776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Sagar Mohan, Afton Spiegel, and Sai Bhargav Menta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4640" cy="9396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479600"/>
            <a:ext cx="7515000" cy="10779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Mitigating Bruce-Force Attacks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Mitigating Fault-Injection Attacks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of several hundred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; for example, branching on authentication or password validity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51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50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3880" cy="1198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456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Stored 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Secure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309200"/>
            <a:ext cx="771660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309200"/>
            <a:ext cx="777132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messages are signed with the slave device’s I2C address and a random number provided by the recipient. If the recipient can verify the signature, it trusts the data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 only store the Argon2 keyed-hash values of the PIN and token. User input is also hashed, and a constant-time comparator is used to verify hash values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229280"/>
            <a:ext cx="15489000" cy="52639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644800" y="3589200"/>
            <a:ext cx="500040" cy="5248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109160" y="9638280"/>
            <a:ext cx="488520" cy="4986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9243000" y="9659520"/>
            <a:ext cx="393480" cy="414000"/>
          </a:xfrm>
          <a:prstGeom prst="rect">
            <a:avLst/>
          </a:prstGeom>
          <a:ln w="0">
            <a:noFill/>
          </a:ln>
        </p:spPr>
      </p:pic>
      <p:grpSp>
        <p:nvGrpSpPr>
          <p:cNvPr id="62" name=""/>
          <p:cNvGrpSpPr/>
          <p:nvPr/>
        </p:nvGrpSpPr>
        <p:grpSpPr>
          <a:xfrm>
            <a:off x="479880" y="4229280"/>
            <a:ext cx="685800" cy="691920"/>
            <a:chOff x="479880" y="4229280"/>
            <a:chExt cx="685800" cy="691920"/>
          </a:xfrm>
        </p:grpSpPr>
        <p:sp>
          <p:nvSpPr>
            <p:cNvPr id="63" name=""/>
            <p:cNvSpPr/>
            <p:nvPr/>
          </p:nvSpPr>
          <p:spPr>
            <a:xfrm>
              <a:off x="479880" y="4229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>
              <a:off x="508680" y="4235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" name=""/>
          <p:cNvGrpSpPr/>
          <p:nvPr/>
        </p:nvGrpSpPr>
        <p:grpSpPr>
          <a:xfrm>
            <a:off x="15287400" y="8724960"/>
            <a:ext cx="685800" cy="692280"/>
            <a:chOff x="15287400" y="8724960"/>
            <a:chExt cx="685800" cy="692280"/>
          </a:xfrm>
        </p:grpSpPr>
        <p:sp>
          <p:nvSpPr>
            <p:cNvPr id="66" name=""/>
            <p:cNvSpPr/>
            <p:nvPr/>
          </p:nvSpPr>
          <p:spPr>
            <a:xfrm flipH="1">
              <a:off x="15287400" y="9416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>
              <a:off x="15944400" y="8724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" name=""/>
          <p:cNvGrpSpPr/>
          <p:nvPr/>
        </p:nvGrpSpPr>
        <p:grpSpPr>
          <a:xfrm>
            <a:off x="8400600" y="10421280"/>
            <a:ext cx="685800" cy="691920"/>
            <a:chOff x="8400600" y="10421280"/>
            <a:chExt cx="685800" cy="691920"/>
          </a:xfrm>
        </p:grpSpPr>
        <p:sp>
          <p:nvSpPr>
            <p:cNvPr id="69" name=""/>
            <p:cNvSpPr/>
            <p:nvPr/>
          </p:nvSpPr>
          <p:spPr>
            <a:xfrm>
              <a:off x="840060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>
              <a:off x="842940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"/>
          <p:cNvGrpSpPr/>
          <p:nvPr/>
        </p:nvGrpSpPr>
        <p:grpSpPr>
          <a:xfrm>
            <a:off x="15287760" y="20568960"/>
            <a:ext cx="685800" cy="692280"/>
            <a:chOff x="15287760" y="20568960"/>
            <a:chExt cx="685800" cy="692280"/>
          </a:xfrm>
        </p:grpSpPr>
        <p:sp>
          <p:nvSpPr>
            <p:cNvPr id="72" name=""/>
            <p:cNvSpPr/>
            <p:nvPr/>
          </p:nvSpPr>
          <p:spPr>
            <a:xfrm flipH="1">
              <a:off x="1528776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"/>
            <p:cNvSpPr/>
            <p:nvPr/>
          </p:nvSpPr>
          <p:spPr>
            <a:xfrm flipV="1">
              <a:off x="1594476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" name=""/>
          <p:cNvGrpSpPr/>
          <p:nvPr/>
        </p:nvGrpSpPr>
        <p:grpSpPr>
          <a:xfrm>
            <a:off x="7355520" y="20568960"/>
            <a:ext cx="685800" cy="692280"/>
            <a:chOff x="7355520" y="20568960"/>
            <a:chExt cx="685800" cy="692280"/>
          </a:xfrm>
        </p:grpSpPr>
        <p:sp>
          <p:nvSpPr>
            <p:cNvPr id="75" name=""/>
            <p:cNvSpPr/>
            <p:nvPr/>
          </p:nvSpPr>
          <p:spPr>
            <a:xfrm flipH="1">
              <a:off x="735552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>
              <a:off x="801252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1902240" y="12555720"/>
            <a:ext cx="4390200" cy="30376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6"/>
          <a:stretch/>
        </p:blipFill>
        <p:spPr>
          <a:xfrm>
            <a:off x="9925920" y="19173600"/>
            <a:ext cx="4475880" cy="16185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7"/>
          <a:stretch/>
        </p:blipFill>
        <p:spPr>
          <a:xfrm>
            <a:off x="705600" y="4347000"/>
            <a:ext cx="332640" cy="33264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8"/>
          <a:stretch/>
        </p:blipFill>
        <p:spPr>
          <a:xfrm>
            <a:off x="671760" y="5848560"/>
            <a:ext cx="367560" cy="3675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9"/>
          <a:stretch/>
        </p:blipFill>
        <p:spPr>
          <a:xfrm>
            <a:off x="8354520" y="4323960"/>
            <a:ext cx="402840" cy="40284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10"/>
          <a:stretch/>
        </p:blipFill>
        <p:spPr>
          <a:xfrm>
            <a:off x="8380800" y="5892480"/>
            <a:ext cx="311400" cy="3114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11"/>
          <a:stretch/>
        </p:blipFill>
        <p:spPr>
          <a:xfrm>
            <a:off x="8689320" y="10917000"/>
            <a:ext cx="248040" cy="2480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12"/>
          <a:stretch/>
        </p:blipFill>
        <p:spPr>
          <a:xfrm>
            <a:off x="8675280" y="11254680"/>
            <a:ext cx="270000" cy="27000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13"/>
          <a:stretch/>
        </p:blipFill>
        <p:spPr>
          <a:xfrm>
            <a:off x="8685360" y="11603880"/>
            <a:ext cx="258120" cy="25812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14"/>
          <a:stretch/>
        </p:blipFill>
        <p:spPr>
          <a:xfrm>
            <a:off x="8727120" y="11978640"/>
            <a:ext cx="203400" cy="211320"/>
          </a:xfrm>
          <a:prstGeom prst="rect">
            <a:avLst/>
          </a:prstGeom>
          <a:ln w="0">
            <a:noFill/>
          </a:ln>
        </p:spPr>
      </p:pic>
      <p:grpSp>
        <p:nvGrpSpPr>
          <p:cNvPr id="87" name=""/>
          <p:cNvGrpSpPr/>
          <p:nvPr/>
        </p:nvGrpSpPr>
        <p:grpSpPr>
          <a:xfrm>
            <a:off x="480960" y="10421280"/>
            <a:ext cx="685800" cy="691920"/>
            <a:chOff x="480960" y="10421280"/>
            <a:chExt cx="685800" cy="691920"/>
          </a:xfrm>
        </p:grpSpPr>
        <p:sp>
          <p:nvSpPr>
            <p:cNvPr id="88" name=""/>
            <p:cNvSpPr/>
            <p:nvPr/>
          </p:nvSpPr>
          <p:spPr>
            <a:xfrm>
              <a:off x="48096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50976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"/>
          <p:cNvSpPr txBox="1"/>
          <p:nvPr/>
        </p:nvSpPr>
        <p:spPr>
          <a:xfrm>
            <a:off x="514080" y="21359160"/>
            <a:ext cx="15487920" cy="81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T</a:t>
            </a:r>
            <a:r>
              <a:rPr b="0" lang="en-US" sz="1600" spc="-1" strike="noStrike">
                <a:latin typeface="Arial"/>
              </a:rPr>
              <a:t>h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r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s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a</a:t>
            </a:r>
            <a:r>
              <a:rPr b="0" lang="en-US" sz="1600" spc="-1" strike="noStrike">
                <a:latin typeface="Arial"/>
              </a:rPr>
              <a:t>r</a:t>
            </a:r>
            <a:r>
              <a:rPr b="0" lang="en-US" sz="1600" spc="-1" strike="noStrike">
                <a:latin typeface="Arial"/>
              </a:rPr>
              <a:t>c</a:t>
            </a:r>
            <a:r>
              <a:rPr b="0" lang="en-US" sz="1600" spc="-1" strike="noStrike">
                <a:latin typeface="Arial"/>
              </a:rPr>
              <a:t>h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o</a:t>
            </a:r>
            <a:r>
              <a:rPr b="0" lang="en-US" sz="1600" spc="-1" strike="noStrike">
                <a:latin typeface="Arial"/>
              </a:rPr>
              <a:t>f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T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a</a:t>
            </a:r>
            <a:r>
              <a:rPr b="0" lang="en-US" sz="1600" spc="-1" strike="noStrike">
                <a:latin typeface="Arial"/>
              </a:rPr>
              <a:t>m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C</a:t>
            </a:r>
            <a:r>
              <a:rPr b="0" lang="en-US" sz="1600" spc="-1" strike="noStrike">
                <a:latin typeface="Arial"/>
              </a:rPr>
              <a:t>a</a:t>
            </a:r>
            <a:r>
              <a:rPr b="0" lang="en-US" sz="1600" spc="-1" strike="noStrike">
                <a:latin typeface="Arial"/>
              </a:rPr>
              <a:t>c</a:t>
            </a:r>
            <a:r>
              <a:rPr b="0" lang="en-US" sz="1600" spc="-1" strike="noStrike">
                <a:latin typeface="Arial"/>
              </a:rPr>
              <a:t>t</a:t>
            </a:r>
            <a:r>
              <a:rPr b="0" lang="en-US" sz="1600" spc="-1" strike="noStrike">
                <a:latin typeface="Arial"/>
              </a:rPr>
              <a:t>i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i</a:t>
            </a:r>
            <a:r>
              <a:rPr b="0" lang="en-US" sz="1600" spc="-1" strike="noStrike">
                <a:latin typeface="Arial"/>
              </a:rPr>
              <a:t>s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s</a:t>
            </a:r>
            <a:r>
              <a:rPr b="0" lang="en-US" sz="1600" spc="-1" strike="noStrike">
                <a:latin typeface="Arial"/>
              </a:rPr>
              <a:t>u</a:t>
            </a:r>
            <a:r>
              <a:rPr b="0" lang="en-US" sz="1600" spc="-1" strike="noStrike">
                <a:latin typeface="Arial"/>
              </a:rPr>
              <a:t>p</a:t>
            </a:r>
            <a:r>
              <a:rPr b="0" lang="en-US" sz="1600" spc="-1" strike="noStrike">
                <a:latin typeface="Arial"/>
              </a:rPr>
              <a:t>p</a:t>
            </a:r>
            <a:r>
              <a:rPr b="0" lang="en-US" sz="1600" spc="-1" strike="noStrike">
                <a:latin typeface="Arial"/>
              </a:rPr>
              <a:t>o</a:t>
            </a:r>
            <a:r>
              <a:rPr b="0" lang="en-US" sz="1600" spc="-1" strike="noStrike">
                <a:latin typeface="Arial"/>
              </a:rPr>
              <a:t>r</a:t>
            </a:r>
            <a:r>
              <a:rPr b="0" lang="en-US" sz="1600" spc="-1" strike="noStrike">
                <a:latin typeface="Arial"/>
              </a:rPr>
              <a:t>t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d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i</a:t>
            </a:r>
            <a:r>
              <a:rPr b="0" lang="en-US" sz="1600" spc="-1" strike="noStrike">
                <a:latin typeface="Arial"/>
              </a:rPr>
              <a:t>n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p</a:t>
            </a:r>
            <a:r>
              <a:rPr b="0" lang="en-US" sz="1600" spc="-1" strike="noStrike">
                <a:latin typeface="Arial"/>
              </a:rPr>
              <a:t>a</a:t>
            </a:r>
            <a:r>
              <a:rPr b="0" lang="en-US" sz="1600" spc="-1" strike="noStrike">
                <a:latin typeface="Arial"/>
              </a:rPr>
              <a:t>r</a:t>
            </a:r>
            <a:r>
              <a:rPr b="0" lang="en-US" sz="1600" spc="-1" strike="noStrike">
                <a:latin typeface="Arial"/>
              </a:rPr>
              <a:t>t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b</a:t>
            </a:r>
            <a:r>
              <a:rPr b="0" lang="en-US" sz="1600" spc="-1" strike="noStrike">
                <a:latin typeface="Arial"/>
              </a:rPr>
              <a:t>y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a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N</a:t>
            </a:r>
            <a:r>
              <a:rPr b="0" lang="en-US" sz="1600" spc="-1" strike="noStrike">
                <a:latin typeface="Arial"/>
              </a:rPr>
              <a:t>a</a:t>
            </a:r>
            <a:r>
              <a:rPr b="0" lang="en-US" sz="1600" spc="-1" strike="noStrike">
                <a:latin typeface="Arial"/>
              </a:rPr>
              <a:t>t</a:t>
            </a:r>
            <a:r>
              <a:rPr b="0" lang="en-US" sz="1600" spc="-1" strike="noStrike">
                <a:latin typeface="Arial"/>
              </a:rPr>
              <a:t>i</a:t>
            </a:r>
            <a:r>
              <a:rPr b="0" lang="en-US" sz="1600" spc="-1" strike="noStrike">
                <a:latin typeface="Arial"/>
              </a:rPr>
              <a:t>o</a:t>
            </a:r>
            <a:r>
              <a:rPr b="0" lang="en-US" sz="1600" spc="-1" strike="noStrike">
                <a:latin typeface="Arial"/>
              </a:rPr>
              <a:t>n</a:t>
            </a:r>
            <a:r>
              <a:rPr b="0" lang="en-US" sz="1600" spc="-1" strike="noStrike">
                <a:latin typeface="Arial"/>
              </a:rPr>
              <a:t>a</a:t>
            </a:r>
            <a:r>
              <a:rPr b="0" lang="en-US" sz="1600" spc="-1" strike="noStrike">
                <a:latin typeface="Arial"/>
              </a:rPr>
              <a:t>l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C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n</a:t>
            </a:r>
            <a:r>
              <a:rPr b="0" lang="en-US" sz="1600" spc="-1" strike="noStrike">
                <a:latin typeface="Arial"/>
              </a:rPr>
              <a:t>t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r</a:t>
            </a:r>
            <a:r>
              <a:rPr b="0" lang="en-US" sz="1600" spc="-1" strike="noStrike">
                <a:latin typeface="Arial"/>
              </a:rPr>
              <a:t>s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o</a:t>
            </a:r>
            <a:r>
              <a:rPr b="0" lang="en-US" sz="1600" spc="-1" strike="noStrike">
                <a:latin typeface="Arial"/>
              </a:rPr>
              <a:t>f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A</a:t>
            </a:r>
            <a:r>
              <a:rPr b="0" lang="en-US" sz="1600" spc="-1" strike="noStrike">
                <a:latin typeface="Arial"/>
              </a:rPr>
              <a:t>c</a:t>
            </a:r>
            <a:r>
              <a:rPr b="0" lang="en-US" sz="1600" spc="-1" strike="noStrike">
                <a:latin typeface="Arial"/>
              </a:rPr>
              <a:t>a</a:t>
            </a:r>
            <a:r>
              <a:rPr b="0" lang="en-US" sz="1600" spc="-1" strike="noStrike">
                <a:latin typeface="Arial"/>
              </a:rPr>
              <a:t>d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m</a:t>
            </a:r>
            <a:r>
              <a:rPr b="0" lang="en-US" sz="1600" spc="-1" strike="noStrike">
                <a:latin typeface="Arial"/>
              </a:rPr>
              <a:t>i</a:t>
            </a:r>
            <a:r>
              <a:rPr b="0" lang="en-US" sz="1600" spc="-1" strike="noStrike">
                <a:latin typeface="Arial"/>
              </a:rPr>
              <a:t>c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x</a:t>
            </a:r>
            <a:r>
              <a:rPr b="0" lang="en-US" sz="1600" spc="-1" strike="noStrike">
                <a:latin typeface="Arial"/>
              </a:rPr>
              <a:t>c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l</a:t>
            </a:r>
            <a:r>
              <a:rPr b="0" lang="en-US" sz="1600" spc="-1" strike="noStrike">
                <a:latin typeface="Arial"/>
              </a:rPr>
              <a:t>l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n</a:t>
            </a:r>
            <a:r>
              <a:rPr b="0" lang="en-US" sz="1600" spc="-1" strike="noStrike">
                <a:latin typeface="Arial"/>
              </a:rPr>
              <a:t>c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i</a:t>
            </a:r>
            <a:r>
              <a:rPr b="0" lang="en-US" sz="1600" spc="-1" strike="noStrike">
                <a:latin typeface="Arial"/>
              </a:rPr>
              <a:t>n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C</a:t>
            </a:r>
            <a:r>
              <a:rPr b="0" lang="en-US" sz="1600" spc="-1" strike="noStrike">
                <a:latin typeface="Arial"/>
              </a:rPr>
              <a:t>y</a:t>
            </a:r>
            <a:r>
              <a:rPr b="0" lang="en-US" sz="1600" spc="-1" strike="noStrike">
                <a:latin typeface="Arial"/>
              </a:rPr>
              <a:t>b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r</a:t>
            </a:r>
            <a:r>
              <a:rPr b="0" lang="en-US" sz="1600" spc="-1" strike="noStrike">
                <a:latin typeface="Arial"/>
              </a:rPr>
              <a:t>s</a:t>
            </a:r>
            <a:r>
              <a:rPr b="0" lang="en-US" sz="1600" spc="-1" strike="noStrike">
                <a:latin typeface="Arial"/>
              </a:rPr>
              <a:t>e</a:t>
            </a:r>
            <a:r>
              <a:rPr b="0" lang="en-US" sz="1600" spc="-1" strike="noStrike">
                <a:latin typeface="Arial"/>
              </a:rPr>
              <a:t>c</a:t>
            </a:r>
            <a:r>
              <a:rPr b="0" lang="en-US" sz="1600" spc="-1" strike="noStrike">
                <a:latin typeface="Arial"/>
              </a:rPr>
              <a:t>u</a:t>
            </a:r>
            <a:r>
              <a:rPr b="0" lang="en-US" sz="1600" spc="-1" strike="noStrike">
                <a:latin typeface="Arial"/>
              </a:rPr>
              <a:t>r</a:t>
            </a:r>
            <a:r>
              <a:rPr b="0" lang="en-US" sz="1600" spc="-1" strike="noStrike">
                <a:latin typeface="Arial"/>
              </a:rPr>
              <a:t>i</a:t>
            </a:r>
            <a:r>
              <a:rPr b="0" lang="en-US" sz="1600" spc="-1" strike="noStrike">
                <a:latin typeface="Arial"/>
              </a:rPr>
              <a:t>t</a:t>
            </a:r>
            <a:r>
              <a:rPr b="0" lang="en-US" sz="1600" spc="-1" strike="noStrike">
                <a:latin typeface="Arial"/>
              </a:rPr>
              <a:t>y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g</a:t>
            </a:r>
            <a:r>
              <a:rPr b="0" lang="en-US" sz="1600" spc="-1" strike="noStrike">
                <a:latin typeface="Arial"/>
              </a:rPr>
              <a:t>r</a:t>
            </a:r>
            <a:r>
              <a:rPr b="0" lang="en-US" sz="1600" spc="-1" strike="noStrike">
                <a:latin typeface="Arial"/>
              </a:rPr>
              <a:t>a</a:t>
            </a:r>
            <a:r>
              <a:rPr b="0" lang="en-US" sz="1600" spc="-1" strike="noStrike">
                <a:latin typeface="Arial"/>
              </a:rPr>
              <a:t>n</a:t>
            </a:r>
            <a:r>
              <a:rPr b="0" lang="en-US" sz="1600" spc="-1" strike="noStrike">
                <a:latin typeface="Arial"/>
              </a:rPr>
              <a:t>t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(</a:t>
            </a:r>
            <a:r>
              <a:rPr b="0" lang="en-US" sz="1600" spc="-1" strike="noStrike">
                <a:latin typeface="Arial"/>
              </a:rPr>
              <a:t>H</a:t>
            </a:r>
            <a:r>
              <a:rPr b="0" lang="en-US" sz="1600" spc="-1" strike="noStrike">
                <a:latin typeface="Arial"/>
              </a:rPr>
              <a:t>9</a:t>
            </a:r>
            <a:r>
              <a:rPr b="0" lang="en-US" sz="1600" spc="-1" strike="noStrike">
                <a:latin typeface="Arial"/>
              </a:rPr>
              <a:t>8</a:t>
            </a:r>
            <a:r>
              <a:rPr b="0" lang="en-US" sz="1600" spc="-1" strike="noStrike">
                <a:latin typeface="Arial"/>
              </a:rPr>
              <a:t>2</a:t>
            </a:r>
            <a:r>
              <a:rPr b="0" lang="en-US" sz="1600" spc="-1" strike="noStrike">
                <a:latin typeface="Arial"/>
              </a:rPr>
              <a:t>3</a:t>
            </a:r>
            <a:r>
              <a:rPr b="0" lang="en-US" sz="1600" spc="-1" strike="noStrike">
                <a:latin typeface="Arial"/>
              </a:rPr>
              <a:t>0</a:t>
            </a:r>
            <a:r>
              <a:rPr b="0" lang="en-US" sz="1600" spc="-1" strike="noStrike">
                <a:latin typeface="Arial"/>
              </a:rPr>
              <a:t>-</a:t>
            </a:r>
            <a:r>
              <a:rPr b="0" lang="en-US" sz="1600" spc="-1" strike="noStrike">
                <a:latin typeface="Arial"/>
              </a:rPr>
              <a:t>2</a:t>
            </a:r>
            <a:r>
              <a:rPr b="0" lang="en-US" sz="1600" spc="-1" strike="noStrike">
                <a:latin typeface="Arial"/>
              </a:rPr>
              <a:t>2</a:t>
            </a:r>
            <a:r>
              <a:rPr b="0" lang="en-US" sz="1600" spc="-1" strike="noStrike">
                <a:latin typeface="Arial"/>
              </a:rPr>
              <a:t>-</a:t>
            </a:r>
            <a:r>
              <a:rPr b="0" lang="en-US" sz="1600" spc="-1" strike="noStrike">
                <a:latin typeface="Arial"/>
              </a:rPr>
              <a:t>1</a:t>
            </a:r>
            <a:r>
              <a:rPr b="0" lang="en-US" sz="1600" spc="-1" strike="noStrike">
                <a:latin typeface="Arial"/>
              </a:rPr>
              <a:t>-</a:t>
            </a:r>
            <a:r>
              <a:rPr b="0" lang="en-US" sz="1600" spc="-1" strike="noStrike">
                <a:latin typeface="Arial"/>
              </a:rPr>
              <a:t>0</a:t>
            </a:r>
            <a:r>
              <a:rPr b="0" lang="en-US" sz="1600" spc="-1" strike="noStrike">
                <a:latin typeface="Arial"/>
              </a:rPr>
              <a:t>3</a:t>
            </a:r>
            <a:r>
              <a:rPr b="0" lang="en-US" sz="1600" spc="-1" strike="noStrike">
                <a:latin typeface="Arial"/>
              </a:rPr>
              <a:t>0</a:t>
            </a:r>
            <a:r>
              <a:rPr b="0" lang="en-US" sz="1600" spc="-1" strike="noStrike">
                <a:latin typeface="Arial"/>
              </a:rPr>
              <a:t>7</a:t>
            </a:r>
            <a:r>
              <a:rPr b="0" lang="en-US" sz="1600" spc="-1" strike="noStrike">
                <a:latin typeface="Arial"/>
              </a:rPr>
              <a:t>)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3216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2024-04-18T22:36:02Z</dcterms:modified>
  <cp:revision>261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