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6459200" cy="2194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4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/>
    <p:restoredTop sz="94709"/>
  </p:normalViewPr>
  <p:slideViewPr>
    <p:cSldViewPr snapToGrid="0">
      <p:cViewPr>
        <p:scale>
          <a:sx n="73" d="100"/>
          <a:sy n="73" d="100"/>
        </p:scale>
        <p:origin x="3128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68D4D329-3A68-41D4-9B2F-6147E9E2C2F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2987" cy="3084513"/>
          </a:xfrm>
          <a:prstGeom prst="rect">
            <a:avLst/>
          </a:prstGeom>
          <a:ln w="0">
            <a:noFill/>
          </a:ln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ADF702-95CE-4B40-9105-E02FA660D132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2960047-3393-40FA-8DF6-19F7CFACBC2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EC40B34-701B-4A10-BEC5-02C8C71CDDD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5CBC248-6DDD-4C30-AF38-091D2258AFF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83164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0839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22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83164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0839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3F6FF5D-46B8-4430-8069-D4E54F1AF9C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91D438E-DF4E-4C8A-98AB-D26C96C4EAEF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6437-DE3B-4302-B1D5-8BE3E14B414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B165D5C-E9FF-4330-B233-E376F27D5E1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0CD0D1-429D-429F-A8F2-977D3B9E616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22960" y="875520"/>
            <a:ext cx="14812920" cy="1698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B762829-452D-4889-BF33-6E1CF04CD8D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2A546D-0321-4019-B69B-F2CA61A71F9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D5D0B15-1CE5-46DD-A243-BFBD8A038FF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0ABD032-5AB5-4726-B778-938A77EEA08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5452200" y="20340360"/>
            <a:ext cx="5553720" cy="116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11624400" y="20340360"/>
            <a:ext cx="3701880" cy="116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216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17E239-AABA-4176-9768-7356AB8AEAFE}" type="slidenum">
              <a:rPr lang="en-US" sz="216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US" sz="216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1131480" y="20340360"/>
            <a:ext cx="3701880" cy="116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"/>
          <p:cNvSpPr/>
          <p:nvPr/>
        </p:nvSpPr>
        <p:spPr>
          <a:xfrm>
            <a:off x="8430840" y="10479600"/>
            <a:ext cx="7515000" cy="107787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tIns="45000" rIns="182880" bIns="45000" anchor="t">
            <a:noAutofit/>
          </a:bodyPr>
          <a:lstStyle/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Attacks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lang="en-US" sz="2000" b="0" strike="noStrike" spc="-1" dirty="0">
                <a:solidFill>
                  <a:srgbClr val="6241C5"/>
                </a:solidFill>
                <a:latin typeface="Arial"/>
                <a:ea typeface="Calibri"/>
              </a:rPr>
              <a:t>Brute-Force          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Try all possible PIN codes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lang="en-US" sz="2000" b="0" strike="noStrike" spc="-1" dirty="0">
                <a:solidFill>
                  <a:srgbClr val="6241C5"/>
                </a:solidFill>
                <a:latin typeface="Arial"/>
                <a:ea typeface="Calibri"/>
              </a:rPr>
              <a:t>Shared Secrets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    Reuse known keys between deployments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lang="en-US" sz="2000" b="0" strike="noStrike" spc="-1" dirty="0">
                <a:solidFill>
                  <a:srgbClr val="6241C5"/>
                </a:solidFill>
                <a:latin typeface="Arial"/>
                <a:ea typeface="Calibri"/>
              </a:rPr>
              <a:t>Replay Attack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       Capture and replay authentic messages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lang="en-US" sz="2000" b="0" strike="noStrike" spc="-1" dirty="0">
                <a:solidFill>
                  <a:srgbClr val="6241C5"/>
                </a:solidFill>
                <a:latin typeface="Arial"/>
                <a:ea typeface="Calibri"/>
              </a:rPr>
              <a:t>Predictable Keys  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Key value is 0 due to global variables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lang="en-US" sz="1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Exploiting Weak Validation Designs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If a post-boot communication message has a fixed checksum for the same message, it can be captured and replayed, allowing the checksum validation to still succeed.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Many teams use pre-boot validation to confirm the authenticity of the AP and components by sending a fixed secret value. However, this value can be intercepted during communication or extracted by malicious firmware, leading to a security breach as the secret is exposed.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lang="en-US" sz="1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How to Fix It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Ensure that the checksum for a message is unique each time, even if the message itself is unchanged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Do not reuse the same secret for different validation processes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Ensure that any random number used in the validation process is unpredictable to enhance security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Use the challenge-response mechanism to authenticate, rather than using a fixed value (See the figure below, where the AP tries to authenticate the component)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360"/>
              </a:spcAft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360"/>
              </a:spcAft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360"/>
              </a:spcAft>
              <a:buNone/>
            </a:pPr>
            <a:br>
              <a:rPr sz="2000" dirty="0"/>
            </a:br>
            <a:endParaRPr lang="en-US" sz="2000" b="0" strike="noStrike" spc="-1" dirty="0">
              <a:latin typeface="Arial"/>
            </a:endParaRPr>
          </a:p>
        </p:txBody>
      </p:sp>
      <p:sp>
        <p:nvSpPr>
          <p:cNvPr id="48" name="TextBox 5"/>
          <p:cNvSpPr/>
          <p:nvPr/>
        </p:nvSpPr>
        <p:spPr>
          <a:xfrm>
            <a:off x="1598400" y="9525600"/>
            <a:ext cx="583524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" dirty="0">
                <a:solidFill>
                  <a:srgbClr val="6241C5"/>
                </a:solidFill>
                <a:latin typeface="Arial Black"/>
                <a:ea typeface="DejaVu Sans"/>
              </a:rPr>
              <a:t>Defensive Highlight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9" name="TextBox 6"/>
          <p:cNvSpPr/>
          <p:nvPr/>
        </p:nvSpPr>
        <p:spPr>
          <a:xfrm>
            <a:off x="0" y="500040"/>
            <a:ext cx="16457760" cy="271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7200" b="1" strike="noStrike" spc="-1">
                <a:solidFill>
                  <a:srgbClr val="000000"/>
                </a:solidFill>
                <a:latin typeface="Arial Black"/>
                <a:ea typeface="DejaVu Sans"/>
              </a:rPr>
              <a:t>Team Cacti</a:t>
            </a:r>
            <a:endParaRPr lang="en-US" sz="7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000000"/>
                </a:solidFill>
                <a:latin typeface="Arial Black"/>
                <a:ea typeface="DejaVu Sans"/>
              </a:rPr>
              <a:t>University at Buffalo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 Black"/>
                <a:ea typeface="DejaVu Sans"/>
              </a:rPr>
              <a:t>Gaoxiang Liu, Zheyuan Ma, Alex Eastman, Xi Tan, MD Armanuzzaman,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 Black"/>
                <a:ea typeface="DejaVu Sans"/>
              </a:rPr>
              <a:t>Sagar Mohan, Afton Spiegel, and Sai Bhargav Menta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 Black"/>
                <a:ea typeface="DejaVu Sans"/>
              </a:rPr>
              <a:t>Advised by: Prof. Ziming Zhao and Prof. Hongxin Hu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" name="Rectangle 9"/>
          <p:cNvSpPr/>
          <p:nvPr/>
        </p:nvSpPr>
        <p:spPr>
          <a:xfrm>
            <a:off x="1026720" y="3225240"/>
            <a:ext cx="14354640" cy="93960"/>
          </a:xfrm>
          <a:prstGeom prst="rect">
            <a:avLst/>
          </a:prstGeom>
          <a:solidFill>
            <a:srgbClr val="6241C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" name="Rectangle 11"/>
          <p:cNvSpPr/>
          <p:nvPr/>
        </p:nvSpPr>
        <p:spPr>
          <a:xfrm>
            <a:off x="504000" y="10479600"/>
            <a:ext cx="7515000" cy="107791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tIns="45000" rIns="182880" bIns="45000" anchor="t">
            <a:noAutofit/>
          </a:bodyPr>
          <a:lstStyle/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Encrypted Sensitive Data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Flags in the boot message and attestation data are encrypted and stored securely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Only the AP holds the decryption key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Even if attackers can read a component's flash memory and SRAM, the flags remain secure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Memory Wiping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After using sensitive data like keys, fill the memory location with zeros to securely erase it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lang="en-US" sz="1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Mitigating Bruce-Force Attacks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Use the Argon2 keyed-hash algorithm for the inputted PIN and Token; this method is intentionally slow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Introduce a deliberate delay during the checking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Longer delay after a failed attempt, the delay is still in effective even resetting the board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A longer delay after a failed PIN or Token attempt, which remains effective even after resetting the board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lang="en-US" sz="1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Mitigating Fault-Injection Attacks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Introduce random delays of several hundred CPU cycles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Execute important conditional expression twice; for </a:t>
            </a:r>
          </a:p>
          <a:p>
            <a:pPr marL="216000" lvl="1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Calibri"/>
              </a:rPr>
              <a:t>  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example, branching on authentication or password validity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2" name="TextBox 13"/>
          <p:cNvSpPr/>
          <p:nvPr/>
        </p:nvSpPr>
        <p:spPr>
          <a:xfrm>
            <a:off x="9636480" y="9538020"/>
            <a:ext cx="569196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" dirty="0">
                <a:solidFill>
                  <a:srgbClr val="6241C5"/>
                </a:solidFill>
                <a:latin typeface="Arial Black"/>
                <a:ea typeface="DejaVu Sans"/>
              </a:rPr>
              <a:t>Offensive Highlight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3" name="TextBox 14"/>
          <p:cNvSpPr/>
          <p:nvPr/>
        </p:nvSpPr>
        <p:spPr>
          <a:xfrm>
            <a:off x="6188040" y="3450600"/>
            <a:ext cx="499536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6241C5"/>
                </a:solidFill>
                <a:latin typeface="Arial Black"/>
                <a:ea typeface="DejaVu Sans"/>
              </a:rPr>
              <a:t>Design Overview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54" name="Picture 2"/>
          <p:cNvPicPr/>
          <p:nvPr/>
        </p:nvPicPr>
        <p:blipFill>
          <a:blip r:embed="rId3"/>
          <a:stretch/>
        </p:blipFill>
        <p:spPr>
          <a:xfrm>
            <a:off x="12857584" y="760320"/>
            <a:ext cx="2727896" cy="1039868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5" name="Table 54"/>
          <p:cNvGraphicFramePr/>
          <p:nvPr>
            <p:extLst>
              <p:ext uri="{D42A27DB-BD31-4B8C-83A1-F6EECF244321}">
                <p14:modId xmlns:p14="http://schemas.microsoft.com/office/powerpoint/2010/main" val="1456071309"/>
              </p:ext>
            </p:extLst>
          </p:nvPr>
        </p:nvGraphicFramePr>
        <p:xfrm>
          <a:off x="723600" y="7456320"/>
          <a:ext cx="15087240" cy="1665990"/>
        </p:xfrm>
        <a:graphic>
          <a:graphicData uri="http://schemas.openxmlformats.org/drawingml/2006/table">
            <a:tbl>
              <a:tblPr/>
              <a:tblGrid>
                <a:gridCol w="146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2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1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54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4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 dirty="0">
                          <a:solidFill>
                            <a:srgbClr val="6240C5"/>
                          </a:solidFill>
                          <a:latin typeface="Arial"/>
                        </a:rPr>
                        <a:t>Secrets</a:t>
                      </a:r>
                      <a:endParaRPr lang="en-US" sz="1800" b="0" strike="noStrike" spc="-1" dirty="0">
                        <a:solidFill>
                          <a:srgbClr val="6240C5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6241C5"/>
                      </a:solidFill>
                    </a:lnR>
                    <a:lnT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6240C5"/>
                          </a:solidFill>
                          <a:latin typeface="Arial"/>
                        </a:rPr>
                        <a:t>Key1_Public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6240C5"/>
                          </a:solidFill>
                          <a:latin typeface="Arial"/>
                        </a:rPr>
                        <a:t>Key1_Private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6240C5"/>
                          </a:solidFill>
                          <a:latin typeface="Arial"/>
                        </a:rPr>
                        <a:t>Key2_Public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6240C5"/>
                          </a:solidFill>
                          <a:latin typeface="Arial"/>
                        </a:rPr>
                        <a:t>Key2_Private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6240C5"/>
                          </a:solidFill>
                          <a:latin typeface="Arial"/>
                        </a:rPr>
                        <a:t>AEAD Key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6240C5"/>
                          </a:solidFill>
                          <a:latin typeface="Arial"/>
                        </a:rPr>
                        <a:t>Hash Key &amp; Salt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Stored at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AP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Component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Component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AP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AP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AP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Description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Create signature for AP’s message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Validate signature for AP’s message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Create signature for AP’s message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Validate signature for AP’s message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Decrypt the attestation data and boot message</a:t>
                      </a: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Secure attestation PIN and replace token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6241C5"/>
                      </a:solidFill>
                    </a:lnL>
                    <a:lnR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6241C5"/>
                      </a:solidFill>
                    </a:lnT>
                    <a:lnB w="12700" cap="flat" cmpd="sng" algn="ctr">
                      <a:solidFill>
                        <a:srgbClr val="D7C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Rectangle 1"/>
          <p:cNvSpPr/>
          <p:nvPr/>
        </p:nvSpPr>
        <p:spPr>
          <a:xfrm>
            <a:off x="511920" y="4309200"/>
            <a:ext cx="7716600" cy="29710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tIns="45000" rIns="182880" bIns="45000" anchor="t">
            <a:noAutofit/>
          </a:bodyPr>
          <a:lstStyle/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DejaVu Sans"/>
              </a:rPr>
              <a:t>      Attest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AP signs a component's random number and sends back the signature for validation. After validation, the component sends encrypted attestation data to the AP for decryption.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lang="en-US" sz="1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DejaVu Sans"/>
              </a:rPr>
              <a:t>      Boot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AP verifies each component by having it sign a random number; the components then validate the AP similarly. On successful validation, both the AP and components boot up.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7" name="Rectangle 2"/>
          <p:cNvSpPr/>
          <p:nvPr/>
        </p:nvSpPr>
        <p:spPr>
          <a:xfrm>
            <a:off x="8229600" y="4309200"/>
            <a:ext cx="7771320" cy="29653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tIns="45000" rIns="182880" bIns="45000" anchor="t">
            <a:noAutofit/>
          </a:bodyPr>
          <a:lstStyle/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DejaVu Sans"/>
              </a:rPr>
              <a:t>      Post-Boot Communication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 ensure message integrity, messages are signed with the slave device’s I</a:t>
            </a:r>
            <a:r>
              <a:rPr lang="en-US" sz="2000" b="0" strike="noStrike" spc="-1" baseline="30000" dirty="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 address, and a random number provided by the recipient. If the recipient can verify the signature, it trusts the data.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lang="en-US" sz="1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DejaVu Sans"/>
              </a:rPr>
              <a:t>      PIN and Token Checking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We only store the Argon2 keyed-hash values of the PIN and token. User input is also hashed, and a constant-time comparator is used to verify hash values</a:t>
            </a: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8" name="Rectangle 15"/>
          <p:cNvSpPr/>
          <p:nvPr/>
        </p:nvSpPr>
        <p:spPr>
          <a:xfrm>
            <a:off x="511920" y="4229280"/>
            <a:ext cx="15489000" cy="52639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tIns="45000" rIns="18288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59" name="Picture 58"/>
          <p:cNvPicPr/>
          <p:nvPr/>
        </p:nvPicPr>
        <p:blipFill>
          <a:blip r:embed="rId4"/>
          <a:stretch/>
        </p:blipFill>
        <p:spPr>
          <a:xfrm>
            <a:off x="5644800" y="3576137"/>
            <a:ext cx="500040" cy="524880"/>
          </a:xfrm>
          <a:prstGeom prst="rect">
            <a:avLst/>
          </a:prstGeom>
          <a:ln w="0">
            <a:noFill/>
          </a:ln>
        </p:spPr>
      </p:pic>
      <p:pic>
        <p:nvPicPr>
          <p:cNvPr id="60" name="Picture 59"/>
          <p:cNvPicPr/>
          <p:nvPr/>
        </p:nvPicPr>
        <p:blipFill>
          <a:blip r:embed="rId5"/>
          <a:stretch/>
        </p:blipFill>
        <p:spPr>
          <a:xfrm>
            <a:off x="1109160" y="9606750"/>
            <a:ext cx="488520" cy="498600"/>
          </a:xfrm>
          <a:prstGeom prst="rect">
            <a:avLst/>
          </a:prstGeom>
          <a:ln w="0">
            <a:noFill/>
          </a:ln>
        </p:spPr>
      </p:pic>
      <p:pic>
        <p:nvPicPr>
          <p:cNvPr id="61" name="Picture 60"/>
          <p:cNvPicPr/>
          <p:nvPr/>
        </p:nvPicPr>
        <p:blipFill>
          <a:blip r:embed="rId6"/>
          <a:stretch/>
        </p:blipFill>
        <p:spPr>
          <a:xfrm>
            <a:off x="9233764" y="9659520"/>
            <a:ext cx="393480" cy="414000"/>
          </a:xfrm>
          <a:prstGeom prst="rect">
            <a:avLst/>
          </a:prstGeom>
          <a:ln w="0">
            <a:noFill/>
          </a:ln>
        </p:spPr>
      </p:pic>
      <p:grpSp>
        <p:nvGrpSpPr>
          <p:cNvPr id="62" name="Group 61"/>
          <p:cNvGrpSpPr/>
          <p:nvPr/>
        </p:nvGrpSpPr>
        <p:grpSpPr>
          <a:xfrm>
            <a:off x="479880" y="4229280"/>
            <a:ext cx="685800" cy="691920"/>
            <a:chOff x="479880" y="4229280"/>
            <a:chExt cx="685800" cy="691920"/>
          </a:xfrm>
        </p:grpSpPr>
        <p:sp>
          <p:nvSpPr>
            <p:cNvPr id="63" name="Straight Connector 62"/>
            <p:cNvSpPr/>
            <p:nvPr/>
          </p:nvSpPr>
          <p:spPr>
            <a:xfrm>
              <a:off x="479880" y="4229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Straight Connector 63"/>
            <p:cNvSpPr/>
            <p:nvPr/>
          </p:nvSpPr>
          <p:spPr>
            <a:xfrm>
              <a:off x="508680" y="4235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5287400" y="8615232"/>
            <a:ext cx="685800" cy="692280"/>
            <a:chOff x="15287400" y="8724960"/>
            <a:chExt cx="685800" cy="692280"/>
          </a:xfrm>
        </p:grpSpPr>
        <p:sp>
          <p:nvSpPr>
            <p:cNvPr id="66" name="Straight Connector 65"/>
            <p:cNvSpPr/>
            <p:nvPr/>
          </p:nvSpPr>
          <p:spPr>
            <a:xfrm flipH="1">
              <a:off x="15287400" y="9416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Straight Connector 66"/>
            <p:cNvSpPr/>
            <p:nvPr/>
          </p:nvSpPr>
          <p:spPr>
            <a:xfrm flipV="1">
              <a:off x="15944400" y="8724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400600" y="10421280"/>
            <a:ext cx="685800" cy="691920"/>
            <a:chOff x="8400600" y="10421280"/>
            <a:chExt cx="685800" cy="691920"/>
          </a:xfrm>
        </p:grpSpPr>
        <p:sp>
          <p:nvSpPr>
            <p:cNvPr id="69" name="Straight Connector 68"/>
            <p:cNvSpPr/>
            <p:nvPr/>
          </p:nvSpPr>
          <p:spPr>
            <a:xfrm>
              <a:off x="8400600" y="10421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Straight Connector 69"/>
            <p:cNvSpPr/>
            <p:nvPr/>
          </p:nvSpPr>
          <p:spPr>
            <a:xfrm>
              <a:off x="8429400" y="10427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5287760" y="20615852"/>
            <a:ext cx="685800" cy="692280"/>
            <a:chOff x="15287760" y="20568960"/>
            <a:chExt cx="685800" cy="692280"/>
          </a:xfrm>
        </p:grpSpPr>
        <p:sp>
          <p:nvSpPr>
            <p:cNvPr id="72" name="Straight Connector 71"/>
            <p:cNvSpPr/>
            <p:nvPr/>
          </p:nvSpPr>
          <p:spPr>
            <a:xfrm flipH="1">
              <a:off x="15287760" y="21260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Straight Connector 72"/>
            <p:cNvSpPr/>
            <p:nvPr/>
          </p:nvSpPr>
          <p:spPr>
            <a:xfrm flipV="1">
              <a:off x="15944760" y="20568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355520" y="20615852"/>
            <a:ext cx="685800" cy="692280"/>
            <a:chOff x="7355520" y="20568960"/>
            <a:chExt cx="685800" cy="692280"/>
          </a:xfrm>
        </p:grpSpPr>
        <p:sp>
          <p:nvSpPr>
            <p:cNvPr id="75" name="Straight Connector 74"/>
            <p:cNvSpPr/>
            <p:nvPr/>
          </p:nvSpPr>
          <p:spPr>
            <a:xfrm flipH="1">
              <a:off x="7355520" y="21260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Straight Connector 75"/>
            <p:cNvSpPr/>
            <p:nvPr/>
          </p:nvSpPr>
          <p:spPr>
            <a:xfrm flipV="1">
              <a:off x="8012520" y="20568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79" name="Picture 78"/>
          <p:cNvPicPr/>
          <p:nvPr/>
        </p:nvPicPr>
        <p:blipFill>
          <a:blip r:embed="rId7"/>
          <a:stretch/>
        </p:blipFill>
        <p:spPr>
          <a:xfrm>
            <a:off x="705600" y="4347000"/>
            <a:ext cx="332640" cy="332640"/>
          </a:xfrm>
          <a:prstGeom prst="rect">
            <a:avLst/>
          </a:prstGeom>
          <a:ln w="0">
            <a:noFill/>
          </a:ln>
        </p:spPr>
      </p:pic>
      <p:pic>
        <p:nvPicPr>
          <p:cNvPr id="80" name="Picture 79"/>
          <p:cNvPicPr/>
          <p:nvPr/>
        </p:nvPicPr>
        <p:blipFill>
          <a:blip r:embed="rId8"/>
          <a:stretch/>
        </p:blipFill>
        <p:spPr>
          <a:xfrm>
            <a:off x="670680" y="5791860"/>
            <a:ext cx="367560" cy="367560"/>
          </a:xfrm>
          <a:prstGeom prst="rect">
            <a:avLst/>
          </a:prstGeom>
          <a:ln w="0">
            <a:noFill/>
          </a:ln>
        </p:spPr>
      </p:pic>
      <p:pic>
        <p:nvPicPr>
          <p:cNvPr id="81" name="Picture 80"/>
          <p:cNvPicPr/>
          <p:nvPr/>
        </p:nvPicPr>
        <p:blipFill>
          <a:blip r:embed="rId9"/>
          <a:stretch/>
        </p:blipFill>
        <p:spPr>
          <a:xfrm>
            <a:off x="8354520" y="4305849"/>
            <a:ext cx="402840" cy="402840"/>
          </a:xfrm>
          <a:prstGeom prst="rect">
            <a:avLst/>
          </a:prstGeom>
          <a:ln w="0">
            <a:noFill/>
          </a:ln>
        </p:spPr>
      </p:pic>
      <p:pic>
        <p:nvPicPr>
          <p:cNvPr id="82" name="Picture 81"/>
          <p:cNvPicPr/>
          <p:nvPr/>
        </p:nvPicPr>
        <p:blipFill>
          <a:blip r:embed="rId10"/>
          <a:stretch/>
        </p:blipFill>
        <p:spPr>
          <a:xfrm>
            <a:off x="8400240" y="5820300"/>
            <a:ext cx="311400" cy="311400"/>
          </a:xfrm>
          <a:prstGeom prst="rect">
            <a:avLst/>
          </a:prstGeom>
          <a:ln w="0">
            <a:noFill/>
          </a:ln>
        </p:spPr>
      </p:pic>
      <p:pic>
        <p:nvPicPr>
          <p:cNvPr id="83" name="Picture 82"/>
          <p:cNvPicPr/>
          <p:nvPr/>
        </p:nvPicPr>
        <p:blipFill>
          <a:blip r:embed="rId11"/>
          <a:stretch/>
        </p:blipFill>
        <p:spPr>
          <a:xfrm>
            <a:off x="8603382" y="10903250"/>
            <a:ext cx="274518" cy="274518"/>
          </a:xfrm>
          <a:prstGeom prst="rect">
            <a:avLst/>
          </a:prstGeom>
          <a:ln w="0">
            <a:noFill/>
          </a:ln>
        </p:spPr>
      </p:pic>
      <p:pic>
        <p:nvPicPr>
          <p:cNvPr id="84" name="Picture 83"/>
          <p:cNvPicPr/>
          <p:nvPr/>
        </p:nvPicPr>
        <p:blipFill>
          <a:blip r:embed="rId12"/>
          <a:stretch/>
        </p:blipFill>
        <p:spPr>
          <a:xfrm>
            <a:off x="8596217" y="11240930"/>
            <a:ext cx="299788" cy="299788"/>
          </a:xfrm>
          <a:prstGeom prst="rect">
            <a:avLst/>
          </a:prstGeom>
          <a:ln w="0">
            <a:noFill/>
          </a:ln>
        </p:spPr>
      </p:pic>
      <p:pic>
        <p:nvPicPr>
          <p:cNvPr id="85" name="Picture 84"/>
          <p:cNvPicPr/>
          <p:nvPr/>
        </p:nvPicPr>
        <p:blipFill>
          <a:blip r:embed="rId13"/>
          <a:stretch/>
        </p:blipFill>
        <p:spPr>
          <a:xfrm>
            <a:off x="8620047" y="11617630"/>
            <a:ext cx="258120" cy="258120"/>
          </a:xfrm>
          <a:prstGeom prst="rect">
            <a:avLst/>
          </a:prstGeom>
          <a:ln w="0">
            <a:noFill/>
          </a:ln>
        </p:spPr>
      </p:pic>
      <p:pic>
        <p:nvPicPr>
          <p:cNvPr id="86" name="Picture 85"/>
          <p:cNvPicPr/>
          <p:nvPr/>
        </p:nvPicPr>
        <p:blipFill>
          <a:blip r:embed="rId14"/>
          <a:stretch/>
        </p:blipFill>
        <p:spPr>
          <a:xfrm>
            <a:off x="8622432" y="11951139"/>
            <a:ext cx="258120" cy="268171"/>
          </a:xfrm>
          <a:prstGeom prst="rect">
            <a:avLst/>
          </a:prstGeom>
          <a:ln w="0">
            <a:noFill/>
          </a:ln>
        </p:spPr>
      </p:pic>
      <p:grpSp>
        <p:nvGrpSpPr>
          <p:cNvPr id="87" name="Group 86"/>
          <p:cNvGrpSpPr/>
          <p:nvPr/>
        </p:nvGrpSpPr>
        <p:grpSpPr>
          <a:xfrm>
            <a:off x="480960" y="10421280"/>
            <a:ext cx="685800" cy="691920"/>
            <a:chOff x="480960" y="10421280"/>
            <a:chExt cx="685800" cy="691920"/>
          </a:xfrm>
        </p:grpSpPr>
        <p:sp>
          <p:nvSpPr>
            <p:cNvPr id="88" name="Straight Connector 87"/>
            <p:cNvSpPr/>
            <p:nvPr/>
          </p:nvSpPr>
          <p:spPr>
            <a:xfrm>
              <a:off x="480960" y="10421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Straight Connector 88"/>
            <p:cNvSpPr/>
            <p:nvPr/>
          </p:nvSpPr>
          <p:spPr>
            <a:xfrm>
              <a:off x="509760" y="10427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513000" y="21433500"/>
            <a:ext cx="15487920" cy="33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600" b="0" strike="noStrike" spc="-1" dirty="0">
                <a:latin typeface="Arial"/>
              </a:rPr>
              <a:t>The research of Team Cacti is supported in part by a National Centers of Academic Excellence in Cybersecurity grant (H98230-22-1-0307).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3894FA-FECE-668B-0592-C30CCA59EC9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91" y="12739818"/>
            <a:ext cx="4393716" cy="2863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43FB40-64FA-8145-E544-DE31A1D179E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680" y="19171254"/>
            <a:ext cx="4485559" cy="16671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3218</TotalTime>
  <Words>614</Words>
  <Application>Microsoft Macintosh PowerPoint</Application>
  <PresentationFormat>Custom</PresentationFormat>
  <Paragraphs>86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Ben Janis</dc:creator>
  <dc:description/>
  <cp:lastModifiedBy>Zheyuan Ma</cp:lastModifiedBy>
  <cp:revision>264</cp:revision>
  <dcterms:created xsi:type="dcterms:W3CDTF">2022-03-29T18:25:58Z</dcterms:created>
  <dcterms:modified xsi:type="dcterms:W3CDTF">2024-04-19T03:27:30Z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0x01010079EA518B1AF5D8438D0B58C0CA63D2C4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Custom</vt:lpwstr>
  </property>
  <property fmtid="{D5CDD505-2E9C-101B-9397-08002B2CF9AE}" pid="6" name="Slides">
    <vt:i4>1</vt:i4>
  </property>
</Properties>
</file>