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6459200" cy="219456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v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s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E9DBB24-04B8-438D-AB1F-DDF92C1C774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2271600" y="1143000"/>
            <a:ext cx="2313720" cy="3085560"/>
          </a:xfrm>
          <a:prstGeom prst="rect">
            <a:avLst/>
          </a:prstGeom>
          <a:ln w="0">
            <a:noFill/>
          </a:ln>
        </p:spPr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A58624-C58C-42BA-A887-82CE825BD04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6E2146-611C-4560-8473-760FCDF4A0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6CB199-7316-40A1-BBCF-4976A376CC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841DE3-C3A9-4884-A6AC-0F062C04BAD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83164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0839960" y="513504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22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83164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0839960" y="11783160"/>
            <a:ext cx="47696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702627-6E75-4557-868B-A1ABA66616C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36F983-9963-4B3C-9B1D-75F1A28C70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9F1A4B-49C8-4AF3-9292-13CE60DA7C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F16F42-B7A0-4609-ACB0-25E7C10132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7E5B24-8100-49F6-9059-334EA6C9C4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234440" y="3591720"/>
            <a:ext cx="13989600" cy="3541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824909-C5AD-489E-89CF-4B8B324B87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02A802-0A7D-4074-936D-186EA0083E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413200" y="1178316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C96530-5484-45D8-B7F8-0F57A2F246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2296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413200" y="5135040"/>
            <a:ext cx="722844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22960" y="11783160"/>
            <a:ext cx="14812920" cy="607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CCA221-8F60-4CF0-B9E4-E8E0898F26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34440" y="3591720"/>
            <a:ext cx="13989600" cy="76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5452200" y="20340360"/>
            <a:ext cx="5554440" cy="116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11624400" y="20340360"/>
            <a:ext cx="3702600" cy="116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216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006E8C-FC28-4AA2-A6E9-0E6D1FE13025}" type="slidenum">
              <a:rPr b="0" lang="en-US" sz="216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216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1131480" y="20340360"/>
            <a:ext cx="3702600" cy="116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822960" y="5135040"/>
            <a:ext cx="14812920" cy="1272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3.xml"/><Relationship Id="rId8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"/>
          <p:cNvSpPr/>
          <p:nvPr/>
        </p:nvSpPr>
        <p:spPr>
          <a:xfrm>
            <a:off x="8430840" y="10058400"/>
            <a:ext cx="7515720" cy="9832680"/>
          </a:xfrm>
          <a:prstGeom prst="rect">
            <a:avLst/>
          </a:prstGeom>
          <a:solidFill>
            <a:schemeClr val="bg1"/>
          </a:solidFill>
          <a:ln w="9525">
            <a:solidFill>
              <a:srgbClr val="0e2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Attacks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Brute-Force: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Try all possible PIN codes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Shared Secrets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: Reuse components between deployments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Replay Attack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: Replay captured communication messages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Predictable Keys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: Key value is 0 due to global variables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Exploiting Weak Validation Designs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If a post-boot communication message has a fixed checksum for the same message, it can be captured and replayed, allowing the checksum validation to still succeed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Many teams use pre-boot validation to confirm the authenticity of the AP and components by sending a fixed secret value. However, this value can be intercepted during communication or extracted by malicious firmware, leading to a security breach as the secret is exposed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How to Fix It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Ensure that the checksum for a message is unique each time, even if the message itself is unchanged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 the challenge-response mechanism to authenticate, rather than using a fixed value</a:t>
            </a:r>
            <a:endParaRPr b="0" lang="en-US" sz="2000" spc="-1" strike="noStrike"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As illustrated in the diagram below, the AP tries to validate the component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Do not reuse the same secret for different validation processes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Ensure that any random number used in the validation process is unpredictable to enhance security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2000"/>
            </a:br>
            <a:endParaRPr b="0" lang="en-US" sz="2000" spc="-1" strike="noStrike">
              <a:latin typeface="Arial"/>
            </a:endParaRPr>
          </a:p>
        </p:txBody>
      </p:sp>
      <p:sp>
        <p:nvSpPr>
          <p:cNvPr id="48" name="TextBox 5"/>
          <p:cNvSpPr/>
          <p:nvPr/>
        </p:nvSpPr>
        <p:spPr>
          <a:xfrm>
            <a:off x="1598400" y="9165600"/>
            <a:ext cx="58352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Defensive Highlight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" name="TextBox 6"/>
          <p:cNvSpPr/>
          <p:nvPr/>
        </p:nvSpPr>
        <p:spPr>
          <a:xfrm>
            <a:off x="0" y="500040"/>
            <a:ext cx="16458480" cy="27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7200" spc="-1" strike="noStrike">
                <a:solidFill>
                  <a:srgbClr val="000000"/>
                </a:solidFill>
                <a:latin typeface="Arial Black"/>
                <a:ea typeface="DejaVu Sans"/>
              </a:rPr>
              <a:t>Team Cacti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Arial Black"/>
                <a:ea typeface="DejaVu Sans"/>
              </a:rPr>
              <a:t>University at Buffalo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Gaoxiang Liu, Zheyuan Ma, Alex Eastman, Xi Tan, MD Armanuzzaman, Sagar Mohan, Afton Spiegel,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Barani Rajendran, Sai Bhargav Menta, Rumaizi Mopuri, Sai Venkata Akhila Achakala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Arial Black"/>
                <a:ea typeface="DejaVu Sans"/>
              </a:rPr>
              <a:t>Advised by: Dr. Ziming Zhao, PhD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" name="Rectangle 9"/>
          <p:cNvSpPr/>
          <p:nvPr/>
        </p:nvSpPr>
        <p:spPr>
          <a:xfrm>
            <a:off x="1026720" y="3225240"/>
            <a:ext cx="14355360" cy="94680"/>
          </a:xfrm>
          <a:prstGeom prst="rect">
            <a:avLst/>
          </a:prstGeom>
          <a:solidFill>
            <a:srgbClr val="6241c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51" name="Rectangle 11"/>
          <p:cNvSpPr/>
          <p:nvPr/>
        </p:nvSpPr>
        <p:spPr>
          <a:xfrm>
            <a:off x="504000" y="10058400"/>
            <a:ext cx="7515720" cy="9833040"/>
          </a:xfrm>
          <a:prstGeom prst="rect">
            <a:avLst/>
          </a:prstGeom>
          <a:solidFill>
            <a:schemeClr val="bg1"/>
          </a:solidFill>
          <a:ln w="9525">
            <a:solidFill>
              <a:srgbClr val="0e2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Encrypted Sensitive Data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Flags in the boot message and attestation data are encrypted and stored securely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Only the AP holds the decryption key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Even if attackers can read a component's flash memory and SRAM, the flags remain secure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Memory Wiping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After using sensitive data like keys, fill the memory location with zeros to securely erase it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Mitigate Bruce-Force Attack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 the Argon2 keyed-hash algorithm for the inputted PIN and Token; this method is intentionally slow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Introduce a deliberate delay during the checking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Longer delay after a failed attempt, the delay is still in effective even reseting the board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 longer delay after a failed PIN or Token attempt, which remains effective even after resetting the board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Calibri"/>
              </a:rPr>
              <a:t>Mitigate Fault-Injection Attack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Introduce random delays in hundreds of CPU cycles</a:t>
            </a:r>
            <a:endParaRPr b="0" lang="en-US" sz="2000" spc="-1" strike="noStrike"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Execute important conditional expression twice, such as authentication and password checking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2" name="TextBox 13"/>
          <p:cNvSpPr/>
          <p:nvPr/>
        </p:nvSpPr>
        <p:spPr>
          <a:xfrm>
            <a:off x="9646920" y="9155160"/>
            <a:ext cx="56919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Offensive Highlight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3" name="TextBox 14"/>
          <p:cNvSpPr/>
          <p:nvPr/>
        </p:nvSpPr>
        <p:spPr>
          <a:xfrm>
            <a:off x="6188040" y="3486600"/>
            <a:ext cx="49953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6241c5"/>
                </a:solidFill>
                <a:latin typeface="Arial Black"/>
                <a:ea typeface="DejaVu Sans"/>
              </a:rPr>
              <a:t>Design Overview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54" name="Picture 2" descr=""/>
          <p:cNvPicPr/>
          <p:nvPr/>
        </p:nvPicPr>
        <p:blipFill>
          <a:blip r:embed="rId1"/>
          <a:stretch/>
        </p:blipFill>
        <p:spPr>
          <a:xfrm>
            <a:off x="12337560" y="760320"/>
            <a:ext cx="3608640" cy="13759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5" name=""/>
          <p:cNvGraphicFramePr/>
          <p:nvPr/>
        </p:nvGraphicFramePr>
        <p:xfrm>
          <a:off x="723600" y="6952320"/>
          <a:ext cx="15086880" cy="1766520"/>
        </p:xfrm>
        <a:graphic>
          <a:graphicData uri="http://schemas.openxmlformats.org/drawingml/2006/table">
            <a:tbl>
              <a:tblPr/>
              <a:tblGrid>
                <a:gridCol w="1467360"/>
                <a:gridCol w="2084760"/>
                <a:gridCol w="2042280"/>
                <a:gridCol w="2180160"/>
                <a:gridCol w="2286000"/>
                <a:gridCol w="2571840"/>
                <a:gridCol w="2454840"/>
              </a:tblGrid>
              <a:tr h="577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Secrets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Key1_Public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Key1_Private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Key2_Public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Key2_Private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AEAD Key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Hash Key &amp; Salt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</a:tr>
              <a:tr h="5608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Stored at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Component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</a:tr>
              <a:tr h="6285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6241c5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Create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Validate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Create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Validate signature for AP’s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Decrypt the attestation data and boot message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For attestation PIN and replace Token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7cdf8"/>
                    </a:solidFill>
                  </a:tcPr>
                </a:tc>
              </a:tr>
            </a:tbl>
          </a:graphicData>
        </a:graphic>
      </p:graphicFrame>
      <p:sp>
        <p:nvSpPr>
          <p:cNvPr id="56" name="Rectangle 1"/>
          <p:cNvSpPr/>
          <p:nvPr/>
        </p:nvSpPr>
        <p:spPr>
          <a:xfrm>
            <a:off x="511920" y="4417200"/>
            <a:ext cx="7717320" cy="2440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Attest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AP signs a component's random number and sends back the signature for validation. After validation, the component sends encrypted attestation data to the AP for decryption.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Boot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AP verifies each component by having it sign a random number; the components then validate the AP similarly. On successful validation, both the AP and components boot up.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7" name="Rectangle 2"/>
          <p:cNvSpPr/>
          <p:nvPr/>
        </p:nvSpPr>
        <p:spPr>
          <a:xfrm>
            <a:off x="8229600" y="4417200"/>
            <a:ext cx="7772040" cy="2440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Post-Boot Communication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To ensure message integrity, the sender must sign the message, including the slave device's I2C address and a random number provided by the receiver, allowing the receiver to validate it.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6241c5"/>
                </a:solidFill>
                <a:latin typeface="Arial"/>
                <a:ea typeface="DejaVu Sans"/>
              </a:rPr>
              <a:t>PIN and Token Checking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Store only the Argon2 keyed-hash values of the PIN and Token. Apply the same hashing algorithm to user input and use constant-time comparison to verify hash values.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8" name="Rectangle 15"/>
          <p:cNvSpPr/>
          <p:nvPr/>
        </p:nvSpPr>
        <p:spPr>
          <a:xfrm>
            <a:off x="511920" y="4337280"/>
            <a:ext cx="15489720" cy="4577760"/>
          </a:xfrm>
          <a:prstGeom prst="rect">
            <a:avLst/>
          </a:prstGeom>
          <a:noFill/>
          <a:ln w="9525">
            <a:solidFill>
              <a:srgbClr val="0e2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59" name="Rectangle 4"/>
          <p:cNvSpPr/>
          <p:nvPr/>
        </p:nvSpPr>
        <p:spPr>
          <a:xfrm>
            <a:off x="484920" y="20166480"/>
            <a:ext cx="15516720" cy="1311120"/>
          </a:xfrm>
          <a:prstGeom prst="rect">
            <a:avLst/>
          </a:prstGeom>
          <a:solidFill>
            <a:schemeClr val="bg1"/>
          </a:solidFill>
          <a:ln w="9525">
            <a:solidFill>
              <a:srgbClr val="0e2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82880" rIns="182880" tIns="45000" bIns="45000" anchor="t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                         ①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Although brute-force is a slow approach, almost half of the PIN extract flags snagged by our team used brute-force. ② The attack boards this year does not support resetting, which serves as a defense mechanism for brute-force attack. Otherwise, we could brute-force more PIN code! ➂ A complex design may not mean a high security, all thanks to the same secrets shared between deployments! ④ Defense points helped us a lot this year! ⑤ Snatched 72 flags during the attack phase, not too shabby!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" name="TextBox 12"/>
          <p:cNvSpPr/>
          <p:nvPr/>
        </p:nvSpPr>
        <p:spPr>
          <a:xfrm>
            <a:off x="576360" y="20107800"/>
            <a:ext cx="1818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6241c5"/>
                </a:solidFill>
                <a:latin typeface="Arial Black"/>
                <a:ea typeface="DejaVu Sans"/>
              </a:rPr>
              <a:t>Fun Facts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5608800" y="3589200"/>
            <a:ext cx="635400" cy="66708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1109160" y="9242280"/>
            <a:ext cx="582840" cy="59472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9207000" y="9227520"/>
            <a:ext cx="538200" cy="56628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5"/>
          <a:stretch/>
        </p:blipFill>
        <p:spPr>
          <a:xfrm>
            <a:off x="1781640" y="12049560"/>
            <a:ext cx="4390560" cy="303804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6"/>
          <a:stretch/>
        </p:blipFill>
        <p:spPr>
          <a:xfrm>
            <a:off x="10058400" y="18059400"/>
            <a:ext cx="4476240" cy="161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641"/>
      </a:dk2>
      <a:lt2>
        <a:srgbClr val="e5eeef"/>
      </a:lt2>
      <a:accent1>
        <a:srgbClr val="005b93"/>
      </a:accent1>
      <a:accent2>
        <a:srgbClr val="87deff"/>
      </a:accent2>
      <a:accent3>
        <a:srgbClr val="7e8283"/>
      </a:accent3>
      <a:accent4>
        <a:srgbClr val="fff601"/>
      </a:accent4>
      <a:accent5>
        <a:srgbClr val="0d2f4f"/>
      </a:accent5>
      <a:accent6>
        <a:srgbClr val="d3d3d3"/>
      </a:accent6>
      <a:hlink>
        <a:srgbClr val="0068da"/>
      </a:hlink>
      <a:folHlink>
        <a:srgbClr val="ff2d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A518B1AF5D8438D0B58C0CA63D2C4" ma:contentTypeVersion="16" ma:contentTypeDescription="Create a new document." ma:contentTypeScope="" ma:versionID="8716a95de34efb6fc24270e04d5f5428">
  <xsd:schema xmlns:xsd="http://www.w3.org/2001/XMLSchema" xmlns:xs="http://www.w3.org/2001/XMLSchema" xmlns:p="http://schemas.microsoft.com/office/2006/metadata/properties" xmlns:ns2="ad2c82c2-9c3b-49d0-9c75-900ba54972d9" xmlns:ns3="715c9600-0e69-4eaf-a942-71eeca3aad92" xmlns:ns4="b5a44311-ed64-4a72-909f-c9dc6973bde2" targetNamespace="http://schemas.microsoft.com/office/2006/metadata/properties" ma:root="true" ma:fieldsID="698c9c327f117802d305c8914ca67719" ns2:_="" ns3:_="" ns4:_="">
    <xsd:import namespace="ad2c82c2-9c3b-49d0-9c75-900ba54972d9"/>
    <xsd:import namespace="715c9600-0e69-4eaf-a942-71eeca3aad92"/>
    <xsd:import namespace="b5a44311-ed64-4a72-909f-c9dc6973b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c82c2-9c3b-49d0-9c75-900ba54972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ea1a638-fe8f-4e55-a8a3-ec1a1fdf41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c9600-0e69-4eaf-a942-71eeca3aa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44311-ed64-4a72-909f-c9dc6973bde2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06dd9847-16c5-42fa-90c4-ec1acfc9d1f9}" ma:internalName="TaxCatchAll" ma:showField="CatchAllData" ma:web="715c9600-0e69-4eaf-a942-71eeca3aad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a44311-ed64-4a72-909f-c9dc6973bde2" xsi:nil="true"/>
    <lcf76f155ced4ddcb4097134ff3c332f xmlns="ad2c82c2-9c3b-49d0-9c75-900ba54972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9B2B4FA-2C0E-40C4-A380-10DDB41E24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2c82c2-9c3b-49d0-9c75-900ba54972d9"/>
    <ds:schemaRef ds:uri="715c9600-0e69-4eaf-a942-71eeca3aad92"/>
    <ds:schemaRef ds:uri="b5a44311-ed64-4a72-909f-c9dc6973b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58E50D-9448-49E4-B33A-F83592D61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667EF3-CDF4-4393-A1CF-B99E1EC704C4}">
  <ds:schemaRefs>
    <ds:schemaRef ds:uri="http://schemas.microsoft.com/office/2006/metadata/properties"/>
    <ds:schemaRef ds:uri="http://purl.org/dc/dcmitype/"/>
    <ds:schemaRef ds:uri="http://purl.org/dc/elements/1.1/"/>
    <ds:schemaRef ds:uri="b5a44311-ed64-4a72-909f-c9dc6973bde2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5c9600-0e69-4eaf-a942-71eeca3aad92"/>
    <ds:schemaRef ds:uri="ad2c82c2-9c3b-49d0-9c75-900ba54972d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2579</TotalTime>
  <Application>LibreOffice/7.3.7.2$Linux_X86_64 LibreOffice_project/30$Build-2</Application>
  <AppVersion>15.0000</AppVersion>
  <Words>227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2022-03-29T18:25:58Z</dcterms:created>
  <dc:creator>Ben Janis</dc:creator>
  <dc:description/>
  <dc:language>en-US</dc:language>
  <cp:lastModifiedBy/>
  <dcterms:modified xsi:type="dcterms:W3CDTF">2024-04-18T10:35:03Z</dcterms:modified>
  <cp:revision>158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0x01010079EA518B1AF5D8438D0B58C0CA63D2C4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Custom</vt:lpwstr>
  </property>
  <property fmtid="{D5CDD505-2E9C-101B-9397-08002B2CF9AE}" pid="6" name="Slides">
    <vt:i4>1</vt:i4>
  </property>
</Properties>
</file>