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6459200" cy="21945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8D4D329-3A68-41D4-9B2F-6147E9E2C2F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3000" cy="308484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ADF702-95CE-4B40-9105-E02FA660D13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960047-3393-40FA-8DF6-19F7CFACBC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C40B34-701B-4A10-BEC5-02C8C71CDD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CBC248-6DDD-4C30-AF38-091D2258AF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F6FF5D-46B8-4430-8069-D4E54F1AF9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1D438E-DF4E-4C8A-98AB-D26C96C4EA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C36437-DE3B-4302-B1D5-8BE3E14B41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165D5C-E9FF-4330-B233-E376F27D5E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0CD0D1-429D-429F-A8F2-977D3B9E61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2960" y="875520"/>
            <a:ext cx="14812920" cy="169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762829-452D-4889-BF33-6E1CF04CD8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2A546D-0321-4019-B69B-F2CA61A71F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5D0B15-1CE5-46DD-A243-BFBD8A038F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ABD032-5AB5-4726-B778-938A77EEA0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372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17E239-AABA-4176-9768-7356AB8AEAFE}" type="slidenum">
              <a:rPr b="0" lang="en-US" sz="216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21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479600"/>
            <a:ext cx="7515000" cy="107787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Brute-Force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Shared Secrets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Reuse known keys between deployments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Replay Attack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  Capture and replay authentic messages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Predictable Keys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Key value is 0 due to global variables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 (See the figure below, where the AP tries to authenticate the component)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52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776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Sagar Mohan, Afton Spiegel, and Sai Bhargav Menta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Advised by: Prof. Ziming Zhao and Prof. Hongxin Hu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4640" cy="9396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504000" y="10479600"/>
            <a:ext cx="7515000" cy="107791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Mitigating Bruce-Force Attacks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Mitigating Fault-Injection Attacks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random delays of several hundred CPU cycles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; for example, branching on authentication or password validity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46920" y="951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50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2441600" y="760320"/>
            <a:ext cx="3143880" cy="11984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723600" y="7456320"/>
          <a:ext cx="15086880" cy="1778400"/>
        </p:xfrm>
        <a:graphic>
          <a:graphicData uri="http://schemas.openxmlformats.org/drawingml/2006/table">
            <a:tbl>
              <a:tblPr/>
              <a:tblGrid>
                <a:gridCol w="1467360"/>
                <a:gridCol w="2084760"/>
                <a:gridCol w="2042280"/>
                <a:gridCol w="2180160"/>
                <a:gridCol w="2286000"/>
                <a:gridCol w="2571840"/>
                <a:gridCol w="2454840"/>
              </a:tblGrid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Secrets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AEAD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Hash Key &amp; Salt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</a:tr>
              <a:tr h="560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Stored 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Decrypt the attestation data and boot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Secure attestation PIN and replace token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309200"/>
            <a:ext cx="771660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Attest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Boot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309200"/>
            <a:ext cx="777132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Post-Boot Communication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ensure message integrity, messages are signed with the slave device’s I2C address and a random number provided by the recipient. If the recipient can verify the signature, it trusts the data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PIN and Token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 only store the Argon2 keyed-hash values of the PIN and token. User input is also hashed, and a constant-time comparator is used to verify hash values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229280"/>
            <a:ext cx="15489000" cy="52639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5644800" y="3589200"/>
            <a:ext cx="500040" cy="52488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109160" y="9638280"/>
            <a:ext cx="488520" cy="4986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9243000" y="9659520"/>
            <a:ext cx="393480" cy="414000"/>
          </a:xfrm>
          <a:prstGeom prst="rect">
            <a:avLst/>
          </a:prstGeom>
          <a:ln w="0">
            <a:noFill/>
          </a:ln>
        </p:spPr>
      </p:pic>
      <p:grpSp>
        <p:nvGrpSpPr>
          <p:cNvPr id="62" name=""/>
          <p:cNvGrpSpPr/>
          <p:nvPr/>
        </p:nvGrpSpPr>
        <p:grpSpPr>
          <a:xfrm>
            <a:off x="479880" y="4229280"/>
            <a:ext cx="685800" cy="691920"/>
            <a:chOff x="479880" y="4229280"/>
            <a:chExt cx="685800" cy="691920"/>
          </a:xfrm>
        </p:grpSpPr>
        <p:sp>
          <p:nvSpPr>
            <p:cNvPr id="63" name=""/>
            <p:cNvSpPr/>
            <p:nvPr/>
          </p:nvSpPr>
          <p:spPr>
            <a:xfrm>
              <a:off x="479880" y="4229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"/>
            <p:cNvSpPr/>
            <p:nvPr/>
          </p:nvSpPr>
          <p:spPr>
            <a:xfrm>
              <a:off x="508680" y="4235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" name=""/>
          <p:cNvGrpSpPr/>
          <p:nvPr/>
        </p:nvGrpSpPr>
        <p:grpSpPr>
          <a:xfrm>
            <a:off x="15287400" y="8724960"/>
            <a:ext cx="685800" cy="692280"/>
            <a:chOff x="15287400" y="8724960"/>
            <a:chExt cx="685800" cy="692280"/>
          </a:xfrm>
        </p:grpSpPr>
        <p:sp>
          <p:nvSpPr>
            <p:cNvPr id="66" name=""/>
            <p:cNvSpPr/>
            <p:nvPr/>
          </p:nvSpPr>
          <p:spPr>
            <a:xfrm flipH="1">
              <a:off x="15287400" y="9416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"/>
            <p:cNvSpPr/>
            <p:nvPr/>
          </p:nvSpPr>
          <p:spPr>
            <a:xfrm flipV="1">
              <a:off x="15944400" y="8724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" name=""/>
          <p:cNvGrpSpPr/>
          <p:nvPr/>
        </p:nvGrpSpPr>
        <p:grpSpPr>
          <a:xfrm>
            <a:off x="8400600" y="10421280"/>
            <a:ext cx="685800" cy="691920"/>
            <a:chOff x="8400600" y="10421280"/>
            <a:chExt cx="685800" cy="691920"/>
          </a:xfrm>
        </p:grpSpPr>
        <p:sp>
          <p:nvSpPr>
            <p:cNvPr id="69" name=""/>
            <p:cNvSpPr/>
            <p:nvPr/>
          </p:nvSpPr>
          <p:spPr>
            <a:xfrm>
              <a:off x="8400600" y="1042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>
              <a:off x="8429400" y="1042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" name=""/>
          <p:cNvGrpSpPr/>
          <p:nvPr/>
        </p:nvGrpSpPr>
        <p:grpSpPr>
          <a:xfrm>
            <a:off x="15287760" y="20568960"/>
            <a:ext cx="685800" cy="692280"/>
            <a:chOff x="15287760" y="20568960"/>
            <a:chExt cx="685800" cy="692280"/>
          </a:xfrm>
        </p:grpSpPr>
        <p:sp>
          <p:nvSpPr>
            <p:cNvPr id="72" name=""/>
            <p:cNvSpPr/>
            <p:nvPr/>
          </p:nvSpPr>
          <p:spPr>
            <a:xfrm flipH="1">
              <a:off x="15287760" y="2126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"/>
            <p:cNvSpPr/>
            <p:nvPr/>
          </p:nvSpPr>
          <p:spPr>
            <a:xfrm flipV="1">
              <a:off x="15944760" y="2056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" name=""/>
          <p:cNvGrpSpPr/>
          <p:nvPr/>
        </p:nvGrpSpPr>
        <p:grpSpPr>
          <a:xfrm>
            <a:off x="7355520" y="20568960"/>
            <a:ext cx="685800" cy="692280"/>
            <a:chOff x="7355520" y="20568960"/>
            <a:chExt cx="685800" cy="692280"/>
          </a:xfrm>
        </p:grpSpPr>
        <p:sp>
          <p:nvSpPr>
            <p:cNvPr id="75" name=""/>
            <p:cNvSpPr/>
            <p:nvPr/>
          </p:nvSpPr>
          <p:spPr>
            <a:xfrm flipH="1">
              <a:off x="7355520" y="2126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 flipV="1">
              <a:off x="8012520" y="2056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1902240" y="12555720"/>
            <a:ext cx="4390200" cy="303768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6"/>
          <a:stretch/>
        </p:blipFill>
        <p:spPr>
          <a:xfrm>
            <a:off x="9925920" y="19173600"/>
            <a:ext cx="4475880" cy="161856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7"/>
          <a:stretch/>
        </p:blipFill>
        <p:spPr>
          <a:xfrm>
            <a:off x="705600" y="4347000"/>
            <a:ext cx="332640" cy="33264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8"/>
          <a:stretch/>
        </p:blipFill>
        <p:spPr>
          <a:xfrm>
            <a:off x="671760" y="5848560"/>
            <a:ext cx="367560" cy="36756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9"/>
          <a:stretch/>
        </p:blipFill>
        <p:spPr>
          <a:xfrm>
            <a:off x="8354520" y="4323960"/>
            <a:ext cx="402840" cy="40284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10"/>
          <a:stretch/>
        </p:blipFill>
        <p:spPr>
          <a:xfrm>
            <a:off x="8380800" y="5892480"/>
            <a:ext cx="311400" cy="31140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11"/>
          <a:stretch/>
        </p:blipFill>
        <p:spPr>
          <a:xfrm>
            <a:off x="8689320" y="10917000"/>
            <a:ext cx="248040" cy="2480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12"/>
          <a:stretch/>
        </p:blipFill>
        <p:spPr>
          <a:xfrm>
            <a:off x="8675280" y="11254680"/>
            <a:ext cx="270000" cy="27000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13"/>
          <a:stretch/>
        </p:blipFill>
        <p:spPr>
          <a:xfrm>
            <a:off x="8685360" y="11603880"/>
            <a:ext cx="258120" cy="25812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14"/>
          <a:stretch/>
        </p:blipFill>
        <p:spPr>
          <a:xfrm>
            <a:off x="8727120" y="11978640"/>
            <a:ext cx="203400" cy="211320"/>
          </a:xfrm>
          <a:prstGeom prst="rect">
            <a:avLst/>
          </a:prstGeom>
          <a:ln w="0">
            <a:noFill/>
          </a:ln>
        </p:spPr>
      </p:pic>
      <p:grpSp>
        <p:nvGrpSpPr>
          <p:cNvPr id="87" name=""/>
          <p:cNvGrpSpPr/>
          <p:nvPr/>
        </p:nvGrpSpPr>
        <p:grpSpPr>
          <a:xfrm>
            <a:off x="480960" y="10421280"/>
            <a:ext cx="685800" cy="691920"/>
            <a:chOff x="480960" y="10421280"/>
            <a:chExt cx="685800" cy="691920"/>
          </a:xfrm>
        </p:grpSpPr>
        <p:sp>
          <p:nvSpPr>
            <p:cNvPr id="88" name=""/>
            <p:cNvSpPr/>
            <p:nvPr/>
          </p:nvSpPr>
          <p:spPr>
            <a:xfrm>
              <a:off x="480960" y="1042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509760" y="1042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"/>
          <p:cNvSpPr txBox="1"/>
          <p:nvPr/>
        </p:nvSpPr>
        <p:spPr>
          <a:xfrm>
            <a:off x="514080" y="21359160"/>
            <a:ext cx="15487920" cy="81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The research of Team Cacti is supported in part by a National Centers of Academic Excellence in Cybersecurity grant (H98230-22-1-0307).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518B1AF5D8438D0B58C0CA63D2C4" ma:contentTypeVersion="16" ma:contentTypeDescription="Create a new document." ma:contentTypeScope="" ma:versionID="8716a95de34efb6fc24270e04d5f5428">
  <xsd:schema xmlns:xsd="http://www.w3.org/2001/XMLSchema" xmlns:xs="http://www.w3.org/2001/XMLSchema" xmlns:p="http://schemas.microsoft.com/office/2006/metadata/properties" xmlns:ns2="ad2c82c2-9c3b-49d0-9c75-900ba54972d9" xmlns:ns3="715c9600-0e69-4eaf-a942-71eeca3aad92" xmlns:ns4="b5a44311-ed64-4a72-909f-c9dc6973bde2" targetNamespace="http://schemas.microsoft.com/office/2006/metadata/properties" ma:root="true" ma:fieldsID="698c9c327f117802d305c8914ca67719" ns2:_="" ns3:_="" ns4:_="">
    <xsd:import namespace="ad2c82c2-9c3b-49d0-9c75-900ba54972d9"/>
    <xsd:import namespace="715c9600-0e69-4eaf-a942-71eeca3aad92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c82c2-9c3b-49d0-9c75-900ba5497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c9600-0e69-4eaf-a942-71eeca3aa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6dd9847-16c5-42fa-90c4-ec1acfc9d1f9}" ma:internalName="TaxCatchAll" ma:showField="CatchAllData" ma:web="715c9600-0e69-4eaf-a942-71eeca3aa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d2c82c2-9c3b-49d0-9c75-900ba54972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2B4FA-2C0E-40C4-A380-10DDB41E2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c82c2-9c3b-49d0-9c75-900ba54972d9"/>
    <ds:schemaRef ds:uri="715c9600-0e69-4eaf-a942-71eeca3aad92"/>
    <ds:schemaRef ds:uri="b5a44311-ed64-4a72-909f-c9dc6973b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8E50D-9448-49E4-B33A-F83592D61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67EF3-CDF4-4393-A1CF-B99E1EC704C4}">
  <ds:schemaRefs>
    <ds:schemaRef ds:uri="http://schemas.microsoft.com/office/2006/metadata/properties"/>
    <ds:schemaRef ds:uri="http://purl.org/dc/dcmitype/"/>
    <ds:schemaRef ds:uri="http://purl.org/dc/elements/1.1/"/>
    <ds:schemaRef ds:uri="b5a44311-ed64-4a72-909f-c9dc6973bd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5c9600-0e69-4eaf-a942-71eeca3aad92"/>
    <ds:schemaRef ds:uri="ad2c82c2-9c3b-49d0-9c75-900ba5497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3174</TotalTime>
  <Application>LibreOffice/7.3.7.2$Linux_X86_64 LibreOffice_project/30$Build-2</Application>
  <AppVersion>15.0000</AppVersion>
  <Words>227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2022-03-29T18:25:58Z</dcterms:created>
  <dc:creator>Ben Janis</dc:creator>
  <dc:description/>
  <dc:language>en-US</dc:language>
  <cp:lastModifiedBy/>
  <dcterms:modified xsi:type="dcterms:W3CDTF">2024-04-18T21:53:16Z</dcterms:modified>
  <cp:revision>259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