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6459200" cy="219456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CECD997-D891-4DBB-B737-A52BE96DD49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2271600" y="1143000"/>
            <a:ext cx="2313000" cy="308484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3968AF-CECD-4363-918D-9A60DCEB63C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8F5266-D109-4EE9-AFCF-A1BAEDB1C3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090526-F0AB-4260-803B-B13F16F849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ACB0B3-5338-4FF2-A4C6-E61FAA36DF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3164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39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2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3164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39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AAF24B-CA74-425A-BD3D-A7830B70A88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1D2A6F-41EE-49D6-89CA-14C7E35687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C9E916-65D7-4C3C-9878-21C73CE806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D01925-5A28-4825-81D5-030A14395A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CE9CF0-BEC4-41CD-8940-1B9E5E99E8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22960" y="875520"/>
            <a:ext cx="14812920" cy="1698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85D712-B415-4EE5-87EC-BA726CCDC6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88F54D-3CF0-4948-8D4B-5308443038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424F75-42EB-4423-8FBA-92C6955D61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1D44EC-0DA9-4802-8E68-8D91EC49C9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5452200" y="20340360"/>
            <a:ext cx="555372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1624400" y="20340360"/>
            <a:ext cx="370188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216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321C55-66E0-4F1A-B7AA-E8FADACA3260}" type="slidenum">
              <a:rPr b="0" lang="en-US" sz="216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216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131480" y="20340360"/>
            <a:ext cx="370188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8430840" y="10238400"/>
            <a:ext cx="7515000" cy="98319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Attacks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Brute-Force: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Try all possible PIN codes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Shared Secrets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: Reuse components between deployments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Replay Attack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: Replay captured communication messages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Predictable Keys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: Key value is 0 due to global variables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Exploiting Weak Validation Designs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If a post-boot communication message has a fixed checksum for the same message, it can be captured and replayed, allowing the checksum validation to still succeed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Many teams use pre-boot validation to confirm the authenticity of the AP and components by sending a fixed secret value. However, this value can be intercepted during communication or extracted by malicious firmware, leading to a security breach as the secret is exposed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How to Fix It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the checksum for a message is unique each time, even if the message itself is unchanged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challenge-response mechanism to authenticate, rather than using a fixed value</a:t>
            </a:r>
            <a:endParaRPr b="0" lang="en-US" sz="200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As illustrated in the diagram below, the AP tries to validate the component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Do not reuse the same secret for different validation processes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any random number used in the validation process is unpredictable to enhance security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000"/>
            </a:br>
            <a:endParaRPr b="0" lang="en-US" sz="2000" spc="-1" strike="noStrike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1598400" y="9345600"/>
            <a:ext cx="58352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0" y="500040"/>
            <a:ext cx="16457760" cy="27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7200" spc="-1" strike="noStrike">
                <a:solidFill>
                  <a:srgbClr val="000000"/>
                </a:solidFill>
                <a:latin typeface="Arial Black"/>
                <a:ea typeface="DejaVu Sans"/>
              </a:rPr>
              <a:t>Team Cacti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 Black"/>
                <a:ea typeface="DejaVu Sans"/>
              </a:rPr>
              <a:t>University at Buffalo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Gaoxiang Liu, Zheyuan Ma, Alex Eastman, Xi Tan, MD Armanuzzaman,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Sagar Mohan, Afton Spiegel, and Sai Bhargav Menta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Advised by: Prof. Ziming Zhao and Prof. Hongxin Hu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Rectangle 9"/>
          <p:cNvSpPr/>
          <p:nvPr/>
        </p:nvSpPr>
        <p:spPr>
          <a:xfrm>
            <a:off x="1026720" y="3225240"/>
            <a:ext cx="14354640" cy="93960"/>
          </a:xfrm>
          <a:prstGeom prst="rect">
            <a:avLst/>
          </a:prstGeom>
          <a:solidFill>
            <a:srgbClr val="6241c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1" name="Rectangle 11"/>
          <p:cNvSpPr/>
          <p:nvPr/>
        </p:nvSpPr>
        <p:spPr>
          <a:xfrm>
            <a:off x="504000" y="10238400"/>
            <a:ext cx="7515000" cy="98323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Encrypted Sensitive Data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Flags in the boot message and attestation data are encrypted and stored securely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Only the AP holds the decryption key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Even if attackers can read a component's flash memory and SRAM, the flags remain secure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Memory Wiping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After using sensitive data like keys, fill the memory location with zeros to securely erase it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Bruce-Force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Argon2 keyed-hash algorithm for the inputted PIN and Token; this method is intentionally slow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a deliberate delay during the checking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Longer delay after a failed attempt, the delay is still in effective even reseting the board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 longer delay after a failed PIN or Token attempt, which remains effective even after resetting the board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Fault-Injection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random delays in hundreds of CPU cycles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Execute important conditional expression twice, such as authentication and password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9646920" y="9335160"/>
            <a:ext cx="5691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Offensive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6188040" y="3486600"/>
            <a:ext cx="4995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Design Overview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12441600" y="760320"/>
            <a:ext cx="3143880" cy="11984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"/>
          <p:cNvGraphicFramePr/>
          <p:nvPr/>
        </p:nvGraphicFramePr>
        <p:xfrm>
          <a:off x="723600" y="7276320"/>
          <a:ext cx="15086880" cy="1778400"/>
        </p:xfrm>
        <a:graphic>
          <a:graphicData uri="http://schemas.openxmlformats.org/drawingml/2006/table">
            <a:tbl>
              <a:tblPr/>
              <a:tblGrid>
                <a:gridCol w="1467360"/>
                <a:gridCol w="2084760"/>
                <a:gridCol w="2042280"/>
                <a:gridCol w="2180160"/>
                <a:gridCol w="2286000"/>
                <a:gridCol w="2571840"/>
                <a:gridCol w="2454840"/>
              </a:tblGrid>
              <a:tr h="57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Secrets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Key1_Public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Key1_Private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Key2_Public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Key2_Private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AEAD 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Hash Key &amp; Salt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</a:tr>
              <a:tr h="560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Stored 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Decrypt the attestation data and boot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For attestation PIN and replace Token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1"/>
          <p:cNvSpPr/>
          <p:nvPr/>
        </p:nvSpPr>
        <p:spPr>
          <a:xfrm>
            <a:off x="511920" y="4417200"/>
            <a:ext cx="7716600" cy="24397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Attest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signs a component's random number and sends back the signature for validation. After validation, the component sends encrypted attestation data to the AP for decryption.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Boot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verifies each component by having it sign a random number; the components then validate the AP similarly. On successful validation, both the AP and components boot up.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7" name="Rectangle 2"/>
          <p:cNvSpPr/>
          <p:nvPr/>
        </p:nvSpPr>
        <p:spPr>
          <a:xfrm>
            <a:off x="8229600" y="4417200"/>
            <a:ext cx="7771320" cy="24397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Post-Boot Communication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 ensure message integrity, the sender must sign the message, including the slave device's I2C address and a random number provided by the receiver, allowing the receiver to validate it.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PIN and Token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Store only the Argon2 keyed-hash values of the PIN and Token. Apply the same hashing algorithm to user input and use constant-time comparison to verify hash values.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11920" y="4337280"/>
            <a:ext cx="15489000" cy="49060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9" name="Rectangle 4"/>
          <p:cNvSpPr/>
          <p:nvPr/>
        </p:nvSpPr>
        <p:spPr>
          <a:xfrm>
            <a:off x="484920" y="20310480"/>
            <a:ext cx="15516000" cy="1310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                    ①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Although brute-force is a slow approach, almost half of the PIN extract flags snagged by our team used brute-force. ② The attack boards this year does not support resetting, which serves as a defense mechanism for brute-force attack. Otherwise, we could brute-force more PIN code! ➂ A complex design may not mean a high security, all thanks to the same secrets shared between deployments! ④ Defense points helped us a lot this year! ⑤ Snatched 72 flags during the attack phase, not too shabby!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" name="TextBox 12"/>
          <p:cNvSpPr/>
          <p:nvPr/>
        </p:nvSpPr>
        <p:spPr>
          <a:xfrm>
            <a:off x="576360" y="20251800"/>
            <a:ext cx="1818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6241c5"/>
                </a:solidFill>
                <a:latin typeface="Arial Black"/>
                <a:ea typeface="DejaVu Sans"/>
              </a:rPr>
              <a:t>Fun Facts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5644800" y="3625200"/>
            <a:ext cx="500040" cy="52488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1109160" y="9458280"/>
            <a:ext cx="488520" cy="49860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9243000" y="9479520"/>
            <a:ext cx="393480" cy="414000"/>
          </a:xfrm>
          <a:prstGeom prst="rect">
            <a:avLst/>
          </a:prstGeom>
          <a:ln w="0">
            <a:noFill/>
          </a:ln>
        </p:spPr>
      </p:pic>
      <p:grpSp>
        <p:nvGrpSpPr>
          <p:cNvPr id="64" name=""/>
          <p:cNvGrpSpPr/>
          <p:nvPr/>
        </p:nvGrpSpPr>
        <p:grpSpPr>
          <a:xfrm>
            <a:off x="479880" y="4337280"/>
            <a:ext cx="685800" cy="691920"/>
            <a:chOff x="479880" y="4337280"/>
            <a:chExt cx="685800" cy="691920"/>
          </a:xfrm>
        </p:grpSpPr>
        <p:sp>
          <p:nvSpPr>
            <p:cNvPr id="65" name=""/>
            <p:cNvSpPr/>
            <p:nvPr/>
          </p:nvSpPr>
          <p:spPr>
            <a:xfrm>
              <a:off x="479880" y="4337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"/>
            <p:cNvSpPr/>
            <p:nvPr/>
          </p:nvSpPr>
          <p:spPr>
            <a:xfrm>
              <a:off x="508680" y="4343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" name=""/>
          <p:cNvGrpSpPr/>
          <p:nvPr/>
        </p:nvGrpSpPr>
        <p:grpSpPr>
          <a:xfrm>
            <a:off x="15287400" y="8544960"/>
            <a:ext cx="685800" cy="692280"/>
            <a:chOff x="15287400" y="8544960"/>
            <a:chExt cx="685800" cy="692280"/>
          </a:xfrm>
        </p:grpSpPr>
        <p:sp>
          <p:nvSpPr>
            <p:cNvPr id="68" name=""/>
            <p:cNvSpPr/>
            <p:nvPr/>
          </p:nvSpPr>
          <p:spPr>
            <a:xfrm flipH="1">
              <a:off x="15287400" y="9236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"/>
            <p:cNvSpPr/>
            <p:nvPr/>
          </p:nvSpPr>
          <p:spPr>
            <a:xfrm flipV="1">
              <a:off x="15944400" y="8544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" name=""/>
          <p:cNvGrpSpPr/>
          <p:nvPr/>
        </p:nvGrpSpPr>
        <p:grpSpPr>
          <a:xfrm>
            <a:off x="480240" y="10241280"/>
            <a:ext cx="685800" cy="691920"/>
            <a:chOff x="480240" y="10241280"/>
            <a:chExt cx="685800" cy="691920"/>
          </a:xfrm>
        </p:grpSpPr>
        <p:sp>
          <p:nvSpPr>
            <p:cNvPr id="71" name=""/>
            <p:cNvSpPr/>
            <p:nvPr/>
          </p:nvSpPr>
          <p:spPr>
            <a:xfrm>
              <a:off x="480240" y="1024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"/>
            <p:cNvSpPr/>
            <p:nvPr/>
          </p:nvSpPr>
          <p:spPr>
            <a:xfrm>
              <a:off x="509040" y="1024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" name=""/>
          <p:cNvGrpSpPr/>
          <p:nvPr/>
        </p:nvGrpSpPr>
        <p:grpSpPr>
          <a:xfrm>
            <a:off x="8400600" y="10241280"/>
            <a:ext cx="685800" cy="691920"/>
            <a:chOff x="8400600" y="10241280"/>
            <a:chExt cx="685800" cy="691920"/>
          </a:xfrm>
        </p:grpSpPr>
        <p:sp>
          <p:nvSpPr>
            <p:cNvPr id="74" name=""/>
            <p:cNvSpPr/>
            <p:nvPr/>
          </p:nvSpPr>
          <p:spPr>
            <a:xfrm>
              <a:off x="8400600" y="1024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"/>
            <p:cNvSpPr/>
            <p:nvPr/>
          </p:nvSpPr>
          <p:spPr>
            <a:xfrm>
              <a:off x="8429400" y="1024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" name=""/>
          <p:cNvGrpSpPr/>
          <p:nvPr/>
        </p:nvGrpSpPr>
        <p:grpSpPr>
          <a:xfrm>
            <a:off x="15287760" y="19380960"/>
            <a:ext cx="685800" cy="692280"/>
            <a:chOff x="15287760" y="19380960"/>
            <a:chExt cx="685800" cy="692280"/>
          </a:xfrm>
        </p:grpSpPr>
        <p:sp>
          <p:nvSpPr>
            <p:cNvPr id="77" name=""/>
            <p:cNvSpPr/>
            <p:nvPr/>
          </p:nvSpPr>
          <p:spPr>
            <a:xfrm flipH="1">
              <a:off x="15287760" y="20072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"/>
            <p:cNvSpPr/>
            <p:nvPr/>
          </p:nvSpPr>
          <p:spPr>
            <a:xfrm flipV="1">
              <a:off x="15944760" y="19380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" name=""/>
          <p:cNvGrpSpPr/>
          <p:nvPr/>
        </p:nvGrpSpPr>
        <p:grpSpPr>
          <a:xfrm>
            <a:off x="7355520" y="19380960"/>
            <a:ext cx="685800" cy="692280"/>
            <a:chOff x="7355520" y="19380960"/>
            <a:chExt cx="685800" cy="692280"/>
          </a:xfrm>
        </p:grpSpPr>
        <p:sp>
          <p:nvSpPr>
            <p:cNvPr id="80" name=""/>
            <p:cNvSpPr/>
            <p:nvPr/>
          </p:nvSpPr>
          <p:spPr>
            <a:xfrm flipH="1">
              <a:off x="7355520" y="20072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 flipV="1">
              <a:off x="8012520" y="19380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"/>
          <p:cNvGrpSpPr/>
          <p:nvPr/>
        </p:nvGrpSpPr>
        <p:grpSpPr>
          <a:xfrm>
            <a:off x="15288120" y="20928960"/>
            <a:ext cx="685800" cy="692280"/>
            <a:chOff x="15288120" y="20928960"/>
            <a:chExt cx="685800" cy="692280"/>
          </a:xfrm>
        </p:grpSpPr>
        <p:sp>
          <p:nvSpPr>
            <p:cNvPr id="83" name=""/>
            <p:cNvSpPr/>
            <p:nvPr/>
          </p:nvSpPr>
          <p:spPr>
            <a:xfrm flipH="1">
              <a:off x="15288120" y="21620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"/>
            <p:cNvSpPr/>
            <p:nvPr/>
          </p:nvSpPr>
          <p:spPr>
            <a:xfrm flipV="1">
              <a:off x="15945120" y="20928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" name=""/>
          <p:cNvGrpSpPr/>
          <p:nvPr/>
        </p:nvGrpSpPr>
        <p:grpSpPr>
          <a:xfrm>
            <a:off x="480600" y="20249280"/>
            <a:ext cx="685800" cy="691920"/>
            <a:chOff x="480600" y="20249280"/>
            <a:chExt cx="685800" cy="691920"/>
          </a:xfrm>
        </p:grpSpPr>
        <p:sp>
          <p:nvSpPr>
            <p:cNvPr id="86" name=""/>
            <p:cNvSpPr/>
            <p:nvPr/>
          </p:nvSpPr>
          <p:spPr>
            <a:xfrm>
              <a:off x="480600" y="20249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"/>
            <p:cNvSpPr/>
            <p:nvPr/>
          </p:nvSpPr>
          <p:spPr>
            <a:xfrm>
              <a:off x="509400" y="20255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8" name="" descr=""/>
          <p:cNvPicPr/>
          <p:nvPr/>
        </p:nvPicPr>
        <p:blipFill>
          <a:blip r:embed="rId5"/>
          <a:stretch/>
        </p:blipFill>
        <p:spPr>
          <a:xfrm>
            <a:off x="1902240" y="12187800"/>
            <a:ext cx="4390200" cy="303768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6"/>
          <a:stretch/>
        </p:blipFill>
        <p:spPr>
          <a:xfrm>
            <a:off x="9925560" y="18288000"/>
            <a:ext cx="4475880" cy="161856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7"/>
          <a:stretch/>
        </p:blipFill>
        <p:spPr>
          <a:xfrm>
            <a:off x="705600" y="4455000"/>
            <a:ext cx="332640" cy="33264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8"/>
          <a:stretch/>
        </p:blipFill>
        <p:spPr>
          <a:xfrm>
            <a:off x="671760" y="5812560"/>
            <a:ext cx="331920" cy="33192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9"/>
          <a:stretch/>
        </p:blipFill>
        <p:spPr>
          <a:xfrm>
            <a:off x="8354520" y="4395960"/>
            <a:ext cx="463320" cy="46332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10"/>
          <a:stretch/>
        </p:blipFill>
        <p:spPr>
          <a:xfrm>
            <a:off x="8380800" y="5784480"/>
            <a:ext cx="354960" cy="35496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11"/>
          <a:stretch/>
        </p:blipFill>
        <p:spPr>
          <a:xfrm>
            <a:off x="8653320" y="10629000"/>
            <a:ext cx="248040" cy="24804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12"/>
          <a:stretch/>
        </p:blipFill>
        <p:spPr>
          <a:xfrm>
            <a:off x="8639280" y="10894680"/>
            <a:ext cx="270000" cy="27000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13"/>
          <a:stretch/>
        </p:blipFill>
        <p:spPr>
          <a:xfrm>
            <a:off x="8649360" y="11243880"/>
            <a:ext cx="258120" cy="25812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14"/>
          <a:stretch/>
        </p:blipFill>
        <p:spPr>
          <a:xfrm>
            <a:off x="8705520" y="11546640"/>
            <a:ext cx="203400" cy="21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518B1AF5D8438D0B58C0CA63D2C4" ma:contentTypeVersion="16" ma:contentTypeDescription="Create a new document." ma:contentTypeScope="" ma:versionID="8716a95de34efb6fc24270e04d5f5428">
  <xsd:schema xmlns:xsd="http://www.w3.org/2001/XMLSchema" xmlns:xs="http://www.w3.org/2001/XMLSchema" xmlns:p="http://schemas.microsoft.com/office/2006/metadata/properties" xmlns:ns2="ad2c82c2-9c3b-49d0-9c75-900ba54972d9" xmlns:ns3="715c9600-0e69-4eaf-a942-71eeca3aad92" xmlns:ns4="b5a44311-ed64-4a72-909f-c9dc6973bde2" targetNamespace="http://schemas.microsoft.com/office/2006/metadata/properties" ma:root="true" ma:fieldsID="698c9c327f117802d305c8914ca67719" ns2:_="" ns3:_="" ns4:_="">
    <xsd:import namespace="ad2c82c2-9c3b-49d0-9c75-900ba54972d9"/>
    <xsd:import namespace="715c9600-0e69-4eaf-a942-71eeca3aad92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c82c2-9c3b-49d0-9c75-900ba54972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c9600-0e69-4eaf-a942-71eeca3aa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06dd9847-16c5-42fa-90c4-ec1acfc9d1f9}" ma:internalName="TaxCatchAll" ma:showField="CatchAllData" ma:web="715c9600-0e69-4eaf-a942-71eeca3aad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d2c82c2-9c3b-49d0-9c75-900ba54972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B2B4FA-2C0E-40C4-A380-10DDB41E2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2c82c2-9c3b-49d0-9c75-900ba54972d9"/>
    <ds:schemaRef ds:uri="715c9600-0e69-4eaf-a942-71eeca3aad92"/>
    <ds:schemaRef ds:uri="b5a44311-ed64-4a72-909f-c9dc6973b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58E50D-9448-49E4-B33A-F83592D61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667EF3-CDF4-4393-A1CF-B99E1EC704C4}">
  <ds:schemaRefs>
    <ds:schemaRef ds:uri="http://schemas.microsoft.com/office/2006/metadata/properties"/>
    <ds:schemaRef ds:uri="http://purl.org/dc/dcmitype/"/>
    <ds:schemaRef ds:uri="http://purl.org/dc/elements/1.1/"/>
    <ds:schemaRef ds:uri="b5a44311-ed64-4a72-909f-c9dc6973bde2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5c9600-0e69-4eaf-a942-71eeca3aad92"/>
    <ds:schemaRef ds:uri="ad2c82c2-9c3b-49d0-9c75-900ba54972d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2786</TotalTime>
  <Application>LibreOffice/7.3.7.2$Linux_X86_64 LibreOffice_project/30$Build-2</Application>
  <AppVersion>15.0000</AppVersion>
  <Words>227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2022-03-29T18:25:58Z</dcterms:created>
  <dc:creator>Ben Janis</dc:creator>
  <dc:description/>
  <dc:language>en-US</dc:language>
  <cp:lastModifiedBy/>
  <dcterms:modified xsi:type="dcterms:W3CDTF">2024-04-18T15:25:00Z</dcterms:modified>
  <cp:revision>198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0x01010079EA518B1AF5D8438D0B58C0CA63D2C4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Custom</vt:lpwstr>
  </property>
  <property fmtid="{D5CDD505-2E9C-101B-9397-08002B2CF9AE}" pid="6" name="Slides">
    <vt:i4>1</vt:i4>
  </property>
</Properties>
</file>