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65" r:id="rId4"/>
    <p:sldId id="263" r:id="rId5"/>
    <p:sldId id="259" r:id="rId6"/>
    <p:sldId id="260" r:id="rId7"/>
    <p:sldId id="266" r:id="rId8"/>
    <p:sldId id="262" r:id="rId9"/>
    <p:sldId id="267" r:id="rId10"/>
    <p:sldId id="268" r:id="rId11"/>
    <p:sldId id="269" r:id="rId12"/>
    <p:sldId id="264" r:id="rId13"/>
    <p:sldId id="270" r:id="rId1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0" autoAdjust="0"/>
    <p:restoredTop sz="94660"/>
  </p:normalViewPr>
  <p:slideViewPr>
    <p:cSldViewPr>
      <p:cViewPr varScale="1">
        <p:scale>
          <a:sx n="103" d="100"/>
          <a:sy n="103" d="100"/>
        </p:scale>
        <p:origin x="1014" y="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F1B76-673D-4253-AE06-39087F76A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F20040-E36C-4644-8BEC-0CB94C326090}">
      <dgm:prSet/>
      <dgm:spPr/>
      <dgm:t>
        <a:bodyPr/>
        <a:lstStyle/>
        <a:p>
          <a:pPr rtl="0"/>
          <a:r>
            <a:rPr lang="en-US" dirty="0" smtClean="0"/>
            <a:t>1. Introductions</a:t>
          </a:r>
          <a:endParaRPr lang="en-US" dirty="0"/>
        </a:p>
      </dgm:t>
    </dgm:pt>
    <dgm:pt modelId="{429FF174-A555-46D3-802F-812E01D150BE}" type="parTrans" cxnId="{1D742138-A920-4F7D-BE2E-083FEB7C9009}">
      <dgm:prSet/>
      <dgm:spPr/>
      <dgm:t>
        <a:bodyPr/>
        <a:lstStyle/>
        <a:p>
          <a:endParaRPr lang="en-US"/>
        </a:p>
      </dgm:t>
    </dgm:pt>
    <dgm:pt modelId="{F770D417-BB56-449F-B8E3-760C9B46D27F}" type="sibTrans" cxnId="{1D742138-A920-4F7D-BE2E-083FEB7C9009}">
      <dgm:prSet/>
      <dgm:spPr/>
      <dgm:t>
        <a:bodyPr/>
        <a:lstStyle/>
        <a:p>
          <a:endParaRPr lang="en-US"/>
        </a:p>
      </dgm:t>
    </dgm:pt>
    <dgm:pt modelId="{ADAC4F4C-B918-4632-A541-CD5E54FF84C8}">
      <dgm:prSet/>
      <dgm:spPr/>
      <dgm:t>
        <a:bodyPr/>
        <a:lstStyle/>
        <a:p>
          <a:pPr rtl="0"/>
          <a:r>
            <a:rPr lang="en-US" dirty="0" smtClean="0"/>
            <a:t>Mentors</a:t>
          </a:r>
          <a:endParaRPr lang="en-US" dirty="0"/>
        </a:p>
      </dgm:t>
    </dgm:pt>
    <dgm:pt modelId="{B70BAD26-0E4D-4976-9B04-D10B8BA21CC5}" type="parTrans" cxnId="{A9D699BC-DA22-4D48-81BD-738A8F43AED2}">
      <dgm:prSet/>
      <dgm:spPr/>
      <dgm:t>
        <a:bodyPr/>
        <a:lstStyle/>
        <a:p>
          <a:endParaRPr lang="en-US"/>
        </a:p>
      </dgm:t>
    </dgm:pt>
    <dgm:pt modelId="{7FDF6D9D-ABE0-43E0-8D6C-4E7BE11CEAD7}" type="sibTrans" cxnId="{A9D699BC-DA22-4D48-81BD-738A8F43AED2}">
      <dgm:prSet/>
      <dgm:spPr/>
      <dgm:t>
        <a:bodyPr/>
        <a:lstStyle/>
        <a:p>
          <a:endParaRPr lang="en-US"/>
        </a:p>
      </dgm:t>
    </dgm:pt>
    <dgm:pt modelId="{288F4D88-EA32-4D70-BF58-775535039D00}">
      <dgm:prSet/>
      <dgm:spPr/>
      <dgm:t>
        <a:bodyPr/>
        <a:lstStyle/>
        <a:p>
          <a:pPr rtl="0"/>
          <a:r>
            <a:rPr lang="en-US" dirty="0" smtClean="0"/>
            <a:t>2. Today’s Class</a:t>
          </a:r>
          <a:endParaRPr lang="en-US" dirty="0"/>
        </a:p>
      </dgm:t>
    </dgm:pt>
    <dgm:pt modelId="{80AFA734-B5AE-4969-AC48-0171B9721C2E}" type="parTrans" cxnId="{4A2A5DD4-878F-4191-B411-5238829C7AA8}">
      <dgm:prSet/>
      <dgm:spPr/>
      <dgm:t>
        <a:bodyPr/>
        <a:lstStyle/>
        <a:p>
          <a:endParaRPr lang="en-US"/>
        </a:p>
      </dgm:t>
    </dgm:pt>
    <dgm:pt modelId="{97A436D2-3743-4F1B-9ECA-9EA3929CAFB6}" type="sibTrans" cxnId="{4A2A5DD4-878F-4191-B411-5238829C7AA8}">
      <dgm:prSet/>
      <dgm:spPr/>
      <dgm:t>
        <a:bodyPr/>
        <a:lstStyle/>
        <a:p>
          <a:endParaRPr lang="en-US"/>
        </a:p>
      </dgm:t>
    </dgm:pt>
    <dgm:pt modelId="{945B93DD-3D5C-4220-927E-1514D5CA3BA5}">
      <dgm:prSet/>
      <dgm:spPr/>
      <dgm:t>
        <a:bodyPr/>
        <a:lstStyle/>
        <a:p>
          <a:pPr rtl="0"/>
          <a:r>
            <a:rPr lang="en-US" dirty="0" smtClean="0"/>
            <a:t>What are we going to learn?</a:t>
          </a:r>
          <a:endParaRPr lang="en-US" dirty="0"/>
        </a:p>
      </dgm:t>
    </dgm:pt>
    <dgm:pt modelId="{0CBF4F0C-E3B2-433D-B59E-C0D0A4119300}" type="parTrans" cxnId="{1EC146F9-21D2-48B3-A178-3571FA123FA6}">
      <dgm:prSet/>
      <dgm:spPr/>
      <dgm:t>
        <a:bodyPr/>
        <a:lstStyle/>
        <a:p>
          <a:endParaRPr lang="en-US"/>
        </a:p>
      </dgm:t>
    </dgm:pt>
    <dgm:pt modelId="{6C7470D8-80CC-4832-BF9B-F0AC437A2398}" type="sibTrans" cxnId="{1EC146F9-21D2-48B3-A178-3571FA123FA6}">
      <dgm:prSet/>
      <dgm:spPr/>
      <dgm:t>
        <a:bodyPr/>
        <a:lstStyle/>
        <a:p>
          <a:endParaRPr lang="en-US"/>
        </a:p>
      </dgm:t>
    </dgm:pt>
    <dgm:pt modelId="{441240FD-058D-479F-8A04-57532C367FFA}">
      <dgm:prSet/>
      <dgm:spPr/>
      <dgm:t>
        <a:bodyPr/>
        <a:lstStyle/>
        <a:p>
          <a:pPr rtl="0"/>
          <a:r>
            <a:rPr lang="en-US" dirty="0" smtClean="0"/>
            <a:t>4. Reference</a:t>
          </a:r>
          <a:endParaRPr lang="en-US" dirty="0"/>
        </a:p>
      </dgm:t>
    </dgm:pt>
    <dgm:pt modelId="{772818F3-5652-4A55-B021-24110C34BFF1}" type="parTrans" cxnId="{E29D1DA8-C44E-4545-A2EA-C5B8C4AB2563}">
      <dgm:prSet/>
      <dgm:spPr/>
      <dgm:t>
        <a:bodyPr/>
        <a:lstStyle/>
        <a:p>
          <a:endParaRPr lang="en-US"/>
        </a:p>
      </dgm:t>
    </dgm:pt>
    <dgm:pt modelId="{BE6152FF-5523-4CFB-A6E9-7EF5C720BFC2}" type="sibTrans" cxnId="{E29D1DA8-C44E-4545-A2EA-C5B8C4AB2563}">
      <dgm:prSet/>
      <dgm:spPr/>
      <dgm:t>
        <a:bodyPr/>
        <a:lstStyle/>
        <a:p>
          <a:endParaRPr lang="en-US"/>
        </a:p>
      </dgm:t>
    </dgm:pt>
    <dgm:pt modelId="{9F5BC3F0-3732-45CE-B3F8-F063D1918F43}">
      <dgm:prSet/>
      <dgm:spPr/>
      <dgm:t>
        <a:bodyPr/>
        <a:lstStyle/>
        <a:p>
          <a:pPr rtl="0"/>
          <a:r>
            <a:rPr lang="en-US" dirty="0" smtClean="0"/>
            <a:t>What’s running where?</a:t>
          </a:r>
          <a:endParaRPr lang="en-US" dirty="0"/>
        </a:p>
      </dgm:t>
    </dgm:pt>
    <dgm:pt modelId="{3C4DCFCE-43F3-411C-8F92-4CAE792455BA}" type="parTrans" cxnId="{A895FE73-928E-424A-BC94-09EB30BA7F5B}">
      <dgm:prSet/>
      <dgm:spPr/>
      <dgm:t>
        <a:bodyPr/>
        <a:lstStyle/>
        <a:p>
          <a:endParaRPr lang="en-US"/>
        </a:p>
      </dgm:t>
    </dgm:pt>
    <dgm:pt modelId="{BA405EC3-B90C-48B7-A690-0B4DED84D336}" type="sibTrans" cxnId="{A895FE73-928E-424A-BC94-09EB30BA7F5B}">
      <dgm:prSet/>
      <dgm:spPr/>
      <dgm:t>
        <a:bodyPr/>
        <a:lstStyle/>
        <a:p>
          <a:endParaRPr lang="en-US"/>
        </a:p>
      </dgm:t>
    </dgm:pt>
    <dgm:pt modelId="{D8CDE34B-4126-496D-BCF4-B344D1DB2C3D}">
      <dgm:prSet/>
      <dgm:spPr/>
      <dgm:t>
        <a:bodyPr/>
        <a:lstStyle/>
        <a:p>
          <a:pPr rtl="0"/>
          <a:r>
            <a:rPr lang="en-US" dirty="0" smtClean="0"/>
            <a:t>Getting connected</a:t>
          </a:r>
          <a:endParaRPr lang="en-US" dirty="0"/>
        </a:p>
      </dgm:t>
    </dgm:pt>
    <dgm:pt modelId="{AE62A2AF-1EB4-425A-B079-02B9263E184E}" type="parTrans" cxnId="{C40CA021-C9A0-46A2-AA77-370756FC917A}">
      <dgm:prSet/>
      <dgm:spPr/>
      <dgm:t>
        <a:bodyPr/>
        <a:lstStyle/>
        <a:p>
          <a:endParaRPr lang="en-US"/>
        </a:p>
      </dgm:t>
    </dgm:pt>
    <dgm:pt modelId="{293C0AC3-F005-48DB-86D1-40B9642C033B}" type="sibTrans" cxnId="{C40CA021-C9A0-46A2-AA77-370756FC917A}">
      <dgm:prSet/>
      <dgm:spPr/>
      <dgm:t>
        <a:bodyPr/>
        <a:lstStyle/>
        <a:p>
          <a:endParaRPr lang="en-US"/>
        </a:p>
      </dgm:t>
    </dgm:pt>
    <dgm:pt modelId="{F2905ED6-A90B-4709-BC56-09443224A0D8}">
      <dgm:prSet/>
      <dgm:spPr/>
      <dgm:t>
        <a:bodyPr/>
        <a:lstStyle/>
        <a:p>
          <a:pPr rtl="0"/>
          <a:r>
            <a:rPr lang="en-US" dirty="0" smtClean="0"/>
            <a:t>How does the class work?</a:t>
          </a:r>
          <a:endParaRPr lang="en-US" dirty="0"/>
        </a:p>
      </dgm:t>
    </dgm:pt>
    <dgm:pt modelId="{EADB9611-68D6-4463-9FAF-AFA27D2A681F}" type="parTrans" cxnId="{CBA9EBD3-1677-450A-91A7-FB0952DE5252}">
      <dgm:prSet/>
      <dgm:spPr/>
      <dgm:t>
        <a:bodyPr/>
        <a:lstStyle/>
        <a:p>
          <a:endParaRPr lang="en-US"/>
        </a:p>
      </dgm:t>
    </dgm:pt>
    <dgm:pt modelId="{FB24C2B7-848B-4D0B-B39C-1E5BBAA5A882}" type="sibTrans" cxnId="{CBA9EBD3-1677-450A-91A7-FB0952DE5252}">
      <dgm:prSet/>
      <dgm:spPr/>
      <dgm:t>
        <a:bodyPr/>
        <a:lstStyle/>
        <a:p>
          <a:endParaRPr lang="en-US"/>
        </a:p>
      </dgm:t>
    </dgm:pt>
    <dgm:pt modelId="{4A8E31F1-8812-402E-9718-063ADF3579CE}">
      <dgm:prSet/>
      <dgm:spPr/>
      <dgm:t>
        <a:bodyPr/>
        <a:lstStyle/>
        <a:p>
          <a:pPr rtl="0"/>
          <a:r>
            <a:rPr lang="en-US" dirty="0" smtClean="0"/>
            <a:t>Exercises</a:t>
          </a:r>
          <a:endParaRPr lang="en-US" dirty="0"/>
        </a:p>
      </dgm:t>
    </dgm:pt>
    <dgm:pt modelId="{6219D785-B039-443E-AC73-833D33C3EA8A}" type="parTrans" cxnId="{5915E343-A56F-4107-81E0-7DBBE5B04B4B}">
      <dgm:prSet/>
      <dgm:spPr/>
      <dgm:t>
        <a:bodyPr/>
        <a:lstStyle/>
        <a:p>
          <a:endParaRPr lang="en-US"/>
        </a:p>
      </dgm:t>
    </dgm:pt>
    <dgm:pt modelId="{474CC040-AFA5-4883-BB4F-15FC86630BB0}" type="sibTrans" cxnId="{5915E343-A56F-4107-81E0-7DBBE5B04B4B}">
      <dgm:prSet/>
      <dgm:spPr/>
      <dgm:t>
        <a:bodyPr/>
        <a:lstStyle/>
        <a:p>
          <a:endParaRPr lang="en-US"/>
        </a:p>
      </dgm:t>
    </dgm:pt>
    <dgm:pt modelId="{C4663690-EFF8-44D5-8C1C-317B88C66764}">
      <dgm:prSet/>
      <dgm:spPr/>
      <dgm:t>
        <a:bodyPr/>
        <a:lstStyle/>
        <a:p>
          <a:pPr rtl="0"/>
          <a:r>
            <a:rPr lang="en-US" smtClean="0"/>
            <a:t>Students</a:t>
          </a:r>
          <a:endParaRPr lang="en-US" dirty="0"/>
        </a:p>
      </dgm:t>
    </dgm:pt>
    <dgm:pt modelId="{31032043-DA1C-4483-9CF4-694DEE3A4377}" type="parTrans" cxnId="{D314BF22-1D61-414F-A88D-2C5060B85204}">
      <dgm:prSet/>
      <dgm:spPr/>
      <dgm:t>
        <a:bodyPr/>
        <a:lstStyle/>
        <a:p>
          <a:endParaRPr lang="en-US"/>
        </a:p>
      </dgm:t>
    </dgm:pt>
    <dgm:pt modelId="{38D98F43-8FCE-4940-8E5B-B93F0CC27932}" type="sibTrans" cxnId="{D314BF22-1D61-414F-A88D-2C5060B85204}">
      <dgm:prSet/>
      <dgm:spPr/>
      <dgm:t>
        <a:bodyPr/>
        <a:lstStyle/>
        <a:p>
          <a:endParaRPr lang="en-US"/>
        </a:p>
      </dgm:t>
    </dgm:pt>
    <dgm:pt modelId="{407413AD-4DF3-48F5-98C2-A4DA61B83C1E}">
      <dgm:prSet/>
      <dgm:spPr/>
      <dgm:t>
        <a:bodyPr/>
        <a:lstStyle/>
        <a:p>
          <a:r>
            <a:rPr lang="en-US" dirty="0" smtClean="0"/>
            <a:t>3. Our Programming Environment</a:t>
          </a:r>
          <a:endParaRPr lang="en-US" dirty="0"/>
        </a:p>
      </dgm:t>
    </dgm:pt>
    <dgm:pt modelId="{F7FDF4C2-16E1-4E8A-B78E-30F7DA4E852E}" type="parTrans" cxnId="{04F21158-C019-4644-99F9-FBCD4D502E29}">
      <dgm:prSet/>
      <dgm:spPr/>
      <dgm:t>
        <a:bodyPr/>
        <a:lstStyle/>
        <a:p>
          <a:endParaRPr lang="en-US"/>
        </a:p>
      </dgm:t>
    </dgm:pt>
    <dgm:pt modelId="{DE94897A-C7FB-4877-861F-D3E61ED19545}" type="sibTrans" cxnId="{04F21158-C019-4644-99F9-FBCD4D502E29}">
      <dgm:prSet/>
      <dgm:spPr/>
      <dgm:t>
        <a:bodyPr/>
        <a:lstStyle/>
        <a:p>
          <a:endParaRPr lang="en-US"/>
        </a:p>
      </dgm:t>
    </dgm:pt>
    <dgm:pt modelId="{CA4E4E70-4E8C-4321-BC5C-F3E79D4E37A8}">
      <dgm:prSet/>
      <dgm:spPr/>
      <dgm:t>
        <a:bodyPr/>
        <a:lstStyle/>
        <a:p>
          <a:pPr rtl="0"/>
          <a:r>
            <a:rPr lang="en-US" dirty="0" smtClean="0"/>
            <a:t>Useful URLs</a:t>
          </a:r>
          <a:endParaRPr lang="en-US" dirty="0"/>
        </a:p>
      </dgm:t>
    </dgm:pt>
    <dgm:pt modelId="{AC0656C4-9CFB-4C0E-A843-344DA526E1F6}" type="parTrans" cxnId="{FF6DDC64-EE3D-4016-AB33-B795BB437C8B}">
      <dgm:prSet/>
      <dgm:spPr/>
      <dgm:t>
        <a:bodyPr/>
        <a:lstStyle/>
        <a:p>
          <a:endParaRPr lang="en-US"/>
        </a:p>
      </dgm:t>
    </dgm:pt>
    <dgm:pt modelId="{0863449D-E08D-4555-BD35-6FC396DA1C2A}" type="sibTrans" cxnId="{FF6DDC64-EE3D-4016-AB33-B795BB437C8B}">
      <dgm:prSet/>
      <dgm:spPr/>
      <dgm:t>
        <a:bodyPr/>
        <a:lstStyle/>
        <a:p>
          <a:endParaRPr lang="en-US"/>
        </a:p>
      </dgm:t>
    </dgm:pt>
    <dgm:pt modelId="{BDA7A11C-8331-4E63-AD05-84DE4BDCCF29}" type="pres">
      <dgm:prSet presAssocID="{0BDF1B76-673D-4253-AE06-39087F76A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DD534F-2AA2-477D-945E-78383463B7C2}" type="pres">
      <dgm:prSet presAssocID="{95F20040-E36C-4644-8BEC-0CB94C3260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33FB5-29D2-4C4D-BF9D-D6BB85D11003}" type="pres">
      <dgm:prSet presAssocID="{F770D417-BB56-449F-B8E3-760C9B46D27F}" presName="sibTrans" presStyleCnt="0"/>
      <dgm:spPr/>
    </dgm:pt>
    <dgm:pt modelId="{4E2D6E7C-ACD4-44B5-BB0A-F162182F5BB3}" type="pres">
      <dgm:prSet presAssocID="{288F4D88-EA32-4D70-BF58-775535039D0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8AD22-311E-4446-92D3-8370CABA6690}" type="pres">
      <dgm:prSet presAssocID="{97A436D2-3743-4F1B-9ECA-9EA3929CAFB6}" presName="sibTrans" presStyleCnt="0"/>
      <dgm:spPr/>
    </dgm:pt>
    <dgm:pt modelId="{13CA1622-1E80-499C-A529-CF36AE398313}" type="pres">
      <dgm:prSet presAssocID="{407413AD-4DF3-48F5-98C2-A4DA61B83C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AA593-3A22-4E69-A379-8809999FAAFC}" type="pres">
      <dgm:prSet presAssocID="{DE94897A-C7FB-4877-861F-D3E61ED19545}" presName="sibTrans" presStyleCnt="0"/>
      <dgm:spPr/>
    </dgm:pt>
    <dgm:pt modelId="{69D102E8-8AFF-412E-8443-D8538C2ABAF9}" type="pres">
      <dgm:prSet presAssocID="{441240FD-058D-479F-8A04-57532C367F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C5EA94-4984-497A-A204-D6E38B8EBEC1}" type="presOf" srcId="{CA4E4E70-4E8C-4321-BC5C-F3E79D4E37A8}" destId="{69D102E8-8AFF-412E-8443-D8538C2ABAF9}" srcOrd="0" destOrd="2" presId="urn:microsoft.com/office/officeart/2005/8/layout/default"/>
    <dgm:cxn modelId="{04F21158-C019-4644-99F9-FBCD4D502E29}" srcId="{0BDF1B76-673D-4253-AE06-39087F76A50C}" destId="{407413AD-4DF3-48F5-98C2-A4DA61B83C1E}" srcOrd="2" destOrd="0" parTransId="{F7FDF4C2-16E1-4E8A-B78E-30F7DA4E852E}" sibTransId="{DE94897A-C7FB-4877-861F-D3E61ED19545}"/>
    <dgm:cxn modelId="{82ECD7B8-AF9A-4659-9547-719E119D1388}" type="presOf" srcId="{288F4D88-EA32-4D70-BF58-775535039D00}" destId="{4E2D6E7C-ACD4-44B5-BB0A-F162182F5BB3}" srcOrd="0" destOrd="0" presId="urn:microsoft.com/office/officeart/2005/8/layout/default"/>
    <dgm:cxn modelId="{E29D1DA8-C44E-4545-A2EA-C5B8C4AB2563}" srcId="{0BDF1B76-673D-4253-AE06-39087F76A50C}" destId="{441240FD-058D-479F-8A04-57532C367FFA}" srcOrd="3" destOrd="0" parTransId="{772818F3-5652-4A55-B021-24110C34BFF1}" sibTransId="{BE6152FF-5523-4CFB-A6E9-7EF5C720BFC2}"/>
    <dgm:cxn modelId="{E6ADAB4C-27DB-47D5-B435-26379BCAE201}" type="presOf" srcId="{ADAC4F4C-B918-4632-A541-CD5E54FF84C8}" destId="{0BDD534F-2AA2-477D-945E-78383463B7C2}" srcOrd="0" destOrd="1" presId="urn:microsoft.com/office/officeart/2005/8/layout/default"/>
    <dgm:cxn modelId="{EF15C955-FF7E-4476-B41A-80D5AE6E5084}" type="presOf" srcId="{D8CDE34B-4126-496D-BCF4-B344D1DB2C3D}" destId="{13CA1622-1E80-499C-A529-CF36AE398313}" srcOrd="0" destOrd="2" presId="urn:microsoft.com/office/officeart/2005/8/layout/default"/>
    <dgm:cxn modelId="{1D742138-A920-4F7D-BE2E-083FEB7C9009}" srcId="{0BDF1B76-673D-4253-AE06-39087F76A50C}" destId="{95F20040-E36C-4644-8BEC-0CB94C326090}" srcOrd="0" destOrd="0" parTransId="{429FF174-A555-46D3-802F-812E01D150BE}" sibTransId="{F770D417-BB56-449F-B8E3-760C9B46D27F}"/>
    <dgm:cxn modelId="{378C319D-6749-48AC-B0AB-8257398BCF6F}" type="presOf" srcId="{95F20040-E36C-4644-8BEC-0CB94C326090}" destId="{0BDD534F-2AA2-477D-945E-78383463B7C2}" srcOrd="0" destOrd="0" presId="urn:microsoft.com/office/officeart/2005/8/layout/default"/>
    <dgm:cxn modelId="{D795BEB5-6F23-40E7-B23D-88EE7FFFE441}" type="presOf" srcId="{945B93DD-3D5C-4220-927E-1514D5CA3BA5}" destId="{4E2D6E7C-ACD4-44B5-BB0A-F162182F5BB3}" srcOrd="0" destOrd="1" presId="urn:microsoft.com/office/officeart/2005/8/layout/default"/>
    <dgm:cxn modelId="{592CD926-6B55-4A17-820F-DAE670726B06}" type="presOf" srcId="{407413AD-4DF3-48F5-98C2-A4DA61B83C1E}" destId="{13CA1622-1E80-499C-A529-CF36AE398313}" srcOrd="0" destOrd="0" presId="urn:microsoft.com/office/officeart/2005/8/layout/default"/>
    <dgm:cxn modelId="{38C98B98-9517-47F4-A133-3496F7DBC1A8}" type="presOf" srcId="{0BDF1B76-673D-4253-AE06-39087F76A50C}" destId="{BDA7A11C-8331-4E63-AD05-84DE4BDCCF29}" srcOrd="0" destOrd="0" presId="urn:microsoft.com/office/officeart/2005/8/layout/default"/>
    <dgm:cxn modelId="{5915E343-A56F-4107-81E0-7DBBE5B04B4B}" srcId="{441240FD-058D-479F-8A04-57532C367FFA}" destId="{4A8E31F1-8812-402E-9718-063ADF3579CE}" srcOrd="0" destOrd="0" parTransId="{6219D785-B039-443E-AC73-833D33C3EA8A}" sibTransId="{474CC040-AFA5-4883-BB4F-15FC86630BB0}"/>
    <dgm:cxn modelId="{A895FE73-928E-424A-BC94-09EB30BA7F5B}" srcId="{407413AD-4DF3-48F5-98C2-A4DA61B83C1E}" destId="{9F5BC3F0-3732-45CE-B3F8-F063D1918F43}" srcOrd="0" destOrd="0" parTransId="{3C4DCFCE-43F3-411C-8F92-4CAE792455BA}" sibTransId="{BA405EC3-B90C-48B7-A690-0B4DED84D336}"/>
    <dgm:cxn modelId="{D314BF22-1D61-414F-A88D-2C5060B85204}" srcId="{95F20040-E36C-4644-8BEC-0CB94C326090}" destId="{C4663690-EFF8-44D5-8C1C-317B88C66764}" srcOrd="1" destOrd="0" parTransId="{31032043-DA1C-4483-9CF4-694DEE3A4377}" sibTransId="{38D98F43-8FCE-4940-8E5B-B93F0CC27932}"/>
    <dgm:cxn modelId="{AB11D470-C760-4832-90D8-545CB1159134}" type="presOf" srcId="{441240FD-058D-479F-8A04-57532C367FFA}" destId="{69D102E8-8AFF-412E-8443-D8538C2ABAF9}" srcOrd="0" destOrd="0" presId="urn:microsoft.com/office/officeart/2005/8/layout/default"/>
    <dgm:cxn modelId="{A950BDE8-65CA-4742-ACAA-86E87C34029F}" type="presOf" srcId="{9F5BC3F0-3732-45CE-B3F8-F063D1918F43}" destId="{13CA1622-1E80-499C-A529-CF36AE398313}" srcOrd="0" destOrd="1" presId="urn:microsoft.com/office/officeart/2005/8/layout/default"/>
    <dgm:cxn modelId="{DB7C9475-4EC5-404B-840D-75757DDB8EF0}" type="presOf" srcId="{4A8E31F1-8812-402E-9718-063ADF3579CE}" destId="{69D102E8-8AFF-412E-8443-D8538C2ABAF9}" srcOrd="0" destOrd="1" presId="urn:microsoft.com/office/officeart/2005/8/layout/default"/>
    <dgm:cxn modelId="{A9D699BC-DA22-4D48-81BD-738A8F43AED2}" srcId="{95F20040-E36C-4644-8BEC-0CB94C326090}" destId="{ADAC4F4C-B918-4632-A541-CD5E54FF84C8}" srcOrd="0" destOrd="0" parTransId="{B70BAD26-0E4D-4976-9B04-D10B8BA21CC5}" sibTransId="{7FDF6D9D-ABE0-43E0-8D6C-4E7BE11CEAD7}"/>
    <dgm:cxn modelId="{4A2A5DD4-878F-4191-B411-5238829C7AA8}" srcId="{0BDF1B76-673D-4253-AE06-39087F76A50C}" destId="{288F4D88-EA32-4D70-BF58-775535039D00}" srcOrd="1" destOrd="0" parTransId="{80AFA734-B5AE-4969-AC48-0171B9721C2E}" sibTransId="{97A436D2-3743-4F1B-9ECA-9EA3929CAFB6}"/>
    <dgm:cxn modelId="{FF6DDC64-EE3D-4016-AB33-B795BB437C8B}" srcId="{441240FD-058D-479F-8A04-57532C367FFA}" destId="{CA4E4E70-4E8C-4321-BC5C-F3E79D4E37A8}" srcOrd="1" destOrd="0" parTransId="{AC0656C4-9CFB-4C0E-A843-344DA526E1F6}" sibTransId="{0863449D-E08D-4555-BD35-6FC396DA1C2A}"/>
    <dgm:cxn modelId="{CF3CAE25-7ACF-4288-BFC9-14537BB4B386}" type="presOf" srcId="{F2905ED6-A90B-4709-BC56-09443224A0D8}" destId="{4E2D6E7C-ACD4-44B5-BB0A-F162182F5BB3}" srcOrd="0" destOrd="2" presId="urn:microsoft.com/office/officeart/2005/8/layout/default"/>
    <dgm:cxn modelId="{1EC146F9-21D2-48B3-A178-3571FA123FA6}" srcId="{288F4D88-EA32-4D70-BF58-775535039D00}" destId="{945B93DD-3D5C-4220-927E-1514D5CA3BA5}" srcOrd="0" destOrd="0" parTransId="{0CBF4F0C-E3B2-433D-B59E-C0D0A4119300}" sibTransId="{6C7470D8-80CC-4832-BF9B-F0AC437A2398}"/>
    <dgm:cxn modelId="{7F524A3A-4BB5-42D6-AF81-34D86C70D758}" type="presOf" srcId="{C4663690-EFF8-44D5-8C1C-317B88C66764}" destId="{0BDD534F-2AA2-477D-945E-78383463B7C2}" srcOrd="0" destOrd="2" presId="urn:microsoft.com/office/officeart/2005/8/layout/default"/>
    <dgm:cxn modelId="{CBA9EBD3-1677-450A-91A7-FB0952DE5252}" srcId="{288F4D88-EA32-4D70-BF58-775535039D00}" destId="{F2905ED6-A90B-4709-BC56-09443224A0D8}" srcOrd="1" destOrd="0" parTransId="{EADB9611-68D6-4463-9FAF-AFA27D2A681F}" sibTransId="{FB24C2B7-848B-4D0B-B39C-1E5BBAA5A882}"/>
    <dgm:cxn modelId="{C40CA021-C9A0-46A2-AA77-370756FC917A}" srcId="{407413AD-4DF3-48F5-98C2-A4DA61B83C1E}" destId="{D8CDE34B-4126-496D-BCF4-B344D1DB2C3D}" srcOrd="1" destOrd="0" parTransId="{AE62A2AF-1EB4-425A-B079-02B9263E184E}" sibTransId="{293C0AC3-F005-48DB-86D1-40B9642C033B}"/>
    <dgm:cxn modelId="{B96C7D92-1651-47BA-92A4-A07774DEF13D}" type="presParOf" srcId="{BDA7A11C-8331-4E63-AD05-84DE4BDCCF29}" destId="{0BDD534F-2AA2-477D-945E-78383463B7C2}" srcOrd="0" destOrd="0" presId="urn:microsoft.com/office/officeart/2005/8/layout/default"/>
    <dgm:cxn modelId="{9FFF5C11-FC83-4B1B-965E-43D7411A1A1B}" type="presParOf" srcId="{BDA7A11C-8331-4E63-AD05-84DE4BDCCF29}" destId="{56033FB5-29D2-4C4D-BF9D-D6BB85D11003}" srcOrd="1" destOrd="0" presId="urn:microsoft.com/office/officeart/2005/8/layout/default"/>
    <dgm:cxn modelId="{FBE68437-27B5-41C3-BA56-591F66CA4B2E}" type="presParOf" srcId="{BDA7A11C-8331-4E63-AD05-84DE4BDCCF29}" destId="{4E2D6E7C-ACD4-44B5-BB0A-F162182F5BB3}" srcOrd="2" destOrd="0" presId="urn:microsoft.com/office/officeart/2005/8/layout/default"/>
    <dgm:cxn modelId="{2DF06476-C6AE-4AEE-B9C4-9C54376D96D0}" type="presParOf" srcId="{BDA7A11C-8331-4E63-AD05-84DE4BDCCF29}" destId="{DB48AD22-311E-4446-92D3-8370CABA6690}" srcOrd="3" destOrd="0" presId="urn:microsoft.com/office/officeart/2005/8/layout/default"/>
    <dgm:cxn modelId="{DDA3F5F1-7BE4-4770-87D5-8EDA69FAB425}" type="presParOf" srcId="{BDA7A11C-8331-4E63-AD05-84DE4BDCCF29}" destId="{13CA1622-1E80-499C-A529-CF36AE398313}" srcOrd="4" destOrd="0" presId="urn:microsoft.com/office/officeart/2005/8/layout/default"/>
    <dgm:cxn modelId="{52D40D43-7FA3-40D5-84B2-F4315C9F3664}" type="presParOf" srcId="{BDA7A11C-8331-4E63-AD05-84DE4BDCCF29}" destId="{E8AAA593-3A22-4E69-A379-8809999FAAFC}" srcOrd="5" destOrd="0" presId="urn:microsoft.com/office/officeart/2005/8/layout/default"/>
    <dgm:cxn modelId="{517B8EF4-D0F4-4DFE-AEF7-A83A7B79012A}" type="presParOf" srcId="{BDA7A11C-8331-4E63-AD05-84DE4BDCCF29}" destId="{69D102E8-8AFF-412E-8443-D8538C2ABA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511935"/>
            <a:ext cx="8652536" cy="2124409"/>
          </a:xfrm>
        </p:spPr>
        <p:txBody>
          <a:bodyPr anchor="b">
            <a:noAutofit/>
          </a:bodyPr>
          <a:lstStyle>
            <a:lvl1pPr>
              <a:defRPr sz="6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863834"/>
            <a:ext cx="7056438" cy="193191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December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56047" y="3746239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562"/>
            <a:ext cx="2362156" cy="1394340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51419" y="923961"/>
            <a:ext cx="6509180" cy="6063234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2351899"/>
            <a:ext cx="2358866" cy="467691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671971"/>
            <a:ext cx="2268141" cy="6467722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36411" cy="64677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l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2255837"/>
            <a:ext cx="9072563" cy="48838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04031" y="1751011"/>
            <a:ext cx="9067800" cy="504825"/>
          </a:xfrm>
        </p:spPr>
        <p:txBody>
          <a:bodyPr/>
          <a:lstStyle>
            <a:lvl1pPr marL="0" indent="0">
              <a:buNone/>
              <a:defRPr b="1">
                <a:solidFill>
                  <a:schemeClr val="bg2">
                    <a:lumMod val="25000"/>
                  </a:schemeClr>
                </a:solidFill>
              </a:defRPr>
            </a:lvl1pPr>
            <a:lvl2pPr marL="302383" indent="0">
              <a:buNone/>
              <a:defRPr/>
            </a:lvl2pPr>
            <a:lvl3pPr marL="604765" indent="0">
              <a:buNone/>
              <a:defRPr/>
            </a:lvl3pPr>
            <a:lvl4pPr marL="907148" indent="0">
              <a:buNone/>
              <a:defRPr/>
            </a:lvl4pPr>
            <a:lvl5pPr marL="115913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14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2603888"/>
            <a:ext cx="8568531" cy="2425396"/>
          </a:xfrm>
        </p:spPr>
        <p:txBody>
          <a:bodyPr anchor="b">
            <a:normAutofit/>
          </a:bodyPr>
          <a:lstStyle>
            <a:lvl1pPr algn="l">
              <a:defRPr sz="53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5100261"/>
            <a:ext cx="8568531" cy="1653678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06450" y="5070022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200" b="0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1925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1925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45262" y="4459771"/>
            <a:ext cx="5190977" cy="87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December 20,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122"/>
            <a:ext cx="2358866" cy="1390980"/>
          </a:xfrm>
        </p:spPr>
        <p:txBody>
          <a:bodyPr anchor="b">
            <a:no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203" y="873121"/>
            <a:ext cx="6300391" cy="614853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348539"/>
            <a:ext cx="2358866" cy="4677800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137" y="3946514"/>
            <a:ext cx="6148536" cy="17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376"/>
            <a:ext cx="10080625" cy="2519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080625" cy="40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20159"/>
            <a:ext cx="3192198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235" y="20159"/>
            <a:ext cx="4536281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521" y="20159"/>
            <a:ext cx="1176073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500" b="1">
                <a:solidFill>
                  <a:srgbClr val="FFFFFF"/>
                </a:solidFill>
              </a:defRPr>
            </a:lvl1pPr>
          </a:lstStyle>
          <a:p>
            <a:pPr algn="r"/>
            <a:fld id="{31113680-4C23-490E-B932-F6B459F0378D}" type="slidenum">
              <a:rPr lang="en-US" sz="1400" smtClean="0">
                <a:latin typeface="Times New Roman"/>
              </a:rPr>
              <a:t>‹#›</a:t>
            </a:fld>
            <a:fld id="{679D9172-90B0-4C35-AA0C-23E256073BA6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1007943" rtl="0" eaLnBrk="1" latinLnBrk="0" hangingPunct="1">
        <a:spcBef>
          <a:spcPct val="0"/>
        </a:spcBef>
        <a:buNone/>
        <a:defRPr sz="4400" kern="1200" spc="-11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589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354" indent="-201589" algn="l" defTabSz="100794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26" indent="-151191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1915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503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15092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16681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gDoaiSKq6OOSk1GditlkGJnt8qdZ119eW67L-UTkFRI/edit?usp=sharing" TargetMode="External"/><Relationship Id="rId2" Type="http://schemas.openxmlformats.org/officeDocument/2006/relationships/hyperlink" Target="https://docs.python.org/2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cheatography.com/davechild/cheat-sheets/python/" TargetMode="External"/><Relationship Id="rId4" Type="http://schemas.openxmlformats.org/officeDocument/2006/relationships/hyperlink" Target="http://www.stuffaboutcode.com/p/minecraft-api-referenc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t.umn.edu/wifi-setup-guide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Python Minecraft Coder Dojo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20, 2014</a:t>
            </a:r>
          </a:p>
          <a:p>
            <a:r>
              <a:rPr lang="en-US" dirty="0" smtClean="0"/>
              <a:t>Class Kickoff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Programming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Step 4: Connect to your Minecraft Server: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4031" y="2255837"/>
            <a:ext cx="5755481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Launch Minecraft on your PC.</a:t>
            </a:r>
          </a:p>
          <a:p>
            <a:pPr lvl="1"/>
            <a:r>
              <a:rPr lang="en-US" dirty="0" smtClean="0"/>
              <a:t>Create a profile and make sure it uses version </a:t>
            </a:r>
            <a:r>
              <a:rPr lang="en-US" b="1" dirty="0" smtClean="0">
                <a:solidFill>
                  <a:schemeClr val="tx2"/>
                </a:solidFill>
              </a:rPr>
              <a:t>1.7.10</a:t>
            </a:r>
            <a:r>
              <a:rPr lang="en-US" dirty="0" smtClean="0"/>
              <a:t> of the game (see right).</a:t>
            </a:r>
          </a:p>
          <a:p>
            <a:r>
              <a:rPr lang="en-US" dirty="0" smtClean="0"/>
              <a:t>Click “</a:t>
            </a:r>
            <a:r>
              <a:rPr lang="en-US" b="1" dirty="0" smtClean="0">
                <a:solidFill>
                  <a:schemeClr val="tx2"/>
                </a:solidFill>
              </a:rPr>
              <a:t>Play</a:t>
            </a:r>
            <a:r>
              <a:rPr lang="en-US" dirty="0" smtClean="0"/>
              <a:t>” to launch the profile.</a:t>
            </a:r>
          </a:p>
          <a:p>
            <a:pPr lvl="1"/>
            <a:r>
              <a:rPr lang="en-US" dirty="0" smtClean="0"/>
              <a:t>Choose “</a:t>
            </a:r>
            <a:r>
              <a:rPr lang="en-US" b="1" dirty="0" smtClean="0">
                <a:solidFill>
                  <a:schemeClr val="tx2"/>
                </a:solidFill>
              </a:rPr>
              <a:t>Multiplayer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Then “</a:t>
            </a:r>
            <a:r>
              <a:rPr lang="en-US" b="1" dirty="0" smtClean="0">
                <a:solidFill>
                  <a:schemeClr val="tx2"/>
                </a:solidFill>
              </a:rPr>
              <a:t>Direct Connect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 the </a:t>
            </a:r>
            <a:r>
              <a:rPr lang="en-US" b="1" dirty="0" smtClean="0">
                <a:solidFill>
                  <a:schemeClr val="tx2"/>
                </a:solidFill>
              </a:rPr>
              <a:t>Server Address</a:t>
            </a:r>
            <a:r>
              <a:rPr lang="en-US" dirty="0" smtClean="0"/>
              <a:t> field, enter the Minecraft Server address from your Connection Card, including the port number at the end.</a:t>
            </a:r>
          </a:p>
          <a:p>
            <a:pPr lvl="1"/>
            <a:r>
              <a:rPr lang="en-US" dirty="0" smtClean="0"/>
              <a:t>Then click “</a:t>
            </a:r>
            <a:r>
              <a:rPr lang="en-US" b="1" dirty="0" smtClean="0">
                <a:solidFill>
                  <a:schemeClr val="tx2"/>
                </a:solidFill>
              </a:rPr>
              <a:t>Join Server</a:t>
            </a:r>
            <a:r>
              <a:rPr lang="en-US" dirty="0" smtClean="0"/>
              <a:t>”.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36" y="6399212"/>
            <a:ext cx="8029575" cy="7334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982636" y="6294437"/>
            <a:ext cx="2248676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12" y="2255836"/>
            <a:ext cx="3198121" cy="3067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411912" y="4084637"/>
            <a:ext cx="3352799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Programming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Step 5: Test the connection between Python and Minecraft: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4031" y="2255837"/>
            <a:ext cx="5755481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IPython</a:t>
            </a:r>
            <a:r>
              <a:rPr lang="en-US" dirty="0" smtClean="0"/>
              <a:t>, click on “</a:t>
            </a:r>
            <a:r>
              <a:rPr lang="en-US" b="1" dirty="0" smtClean="0">
                <a:solidFill>
                  <a:schemeClr val="tx2"/>
                </a:solidFill>
              </a:rPr>
              <a:t>Exercise 1 – Hello World!</a:t>
            </a:r>
            <a:r>
              <a:rPr lang="en-US" dirty="0" smtClean="0"/>
              <a:t>” to open the notebook.</a:t>
            </a:r>
          </a:p>
          <a:p>
            <a:r>
              <a:rPr lang="en-US" dirty="0" smtClean="0"/>
              <a:t>Choose </a:t>
            </a:r>
            <a:r>
              <a:rPr lang="en-US" b="1" dirty="0" smtClean="0">
                <a:solidFill>
                  <a:schemeClr val="tx2"/>
                </a:solidFill>
              </a:rPr>
              <a:t>Cell </a:t>
            </a:r>
            <a:r>
              <a:rPr lang="en-US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Run All</a:t>
            </a:r>
            <a:r>
              <a:rPr lang="en-US" dirty="0" smtClean="0">
                <a:sym typeface="Wingdings" panose="05000000000000000000" pitchFamily="2" charset="2"/>
              </a:rPr>
              <a:t> from the menu.</a:t>
            </a:r>
          </a:p>
          <a:p>
            <a:r>
              <a:rPr lang="en-US" dirty="0" smtClean="0"/>
              <a:t>In the Minecraft game, look for the “</a:t>
            </a:r>
            <a:r>
              <a:rPr lang="en-US" b="1" dirty="0" smtClean="0">
                <a:solidFill>
                  <a:schemeClr val="tx2"/>
                </a:solidFill>
              </a:rPr>
              <a:t>Hello Minecraft!</a:t>
            </a:r>
            <a:r>
              <a:rPr lang="en-US" dirty="0" smtClean="0"/>
              <a:t>” message.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1980" y="2255836"/>
            <a:ext cx="3596695" cy="2667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7397705" y="2826840"/>
            <a:ext cx="900545" cy="206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112" y="5151437"/>
            <a:ext cx="3533775" cy="19861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49912" y="6761029"/>
            <a:ext cx="900545" cy="187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1: Hello World!</a:t>
            </a:r>
          </a:p>
          <a:p>
            <a:r>
              <a:rPr lang="en-US" dirty="0"/>
              <a:t>Exercise 2: </a:t>
            </a:r>
            <a:r>
              <a:rPr lang="en-US" dirty="0" smtClean="0"/>
              <a:t>Getting Started with </a:t>
            </a:r>
            <a:r>
              <a:rPr lang="en-US" dirty="0" err="1" smtClean="0"/>
              <a:t>IPython</a:t>
            </a:r>
            <a:endParaRPr lang="en-US" dirty="0"/>
          </a:p>
          <a:p>
            <a:r>
              <a:rPr lang="en-US" dirty="0" smtClean="0"/>
              <a:t>Exercise 3: Basic </a:t>
            </a:r>
            <a:r>
              <a:rPr lang="en-US" dirty="0"/>
              <a:t>Python </a:t>
            </a:r>
            <a:r>
              <a:rPr lang="en-US" dirty="0" smtClean="0"/>
              <a:t>Syntax</a:t>
            </a:r>
            <a:endParaRPr lang="en-US" dirty="0"/>
          </a:p>
          <a:p>
            <a:r>
              <a:rPr lang="en-US" dirty="0" smtClean="0"/>
              <a:t>Exercise 4: Change </a:t>
            </a:r>
            <a:r>
              <a:rPr lang="en-US" dirty="0"/>
              <a:t>the Minecraft world using Python</a:t>
            </a:r>
          </a:p>
          <a:p>
            <a:r>
              <a:rPr lang="en-US" dirty="0" smtClean="0"/>
              <a:t>Exercise 5: Minecraft changes trigger </a:t>
            </a:r>
            <a:r>
              <a:rPr lang="en-US" dirty="0"/>
              <a:t>activity 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docs:</a:t>
            </a:r>
          </a:p>
          <a:p>
            <a:pPr lvl="1"/>
            <a:r>
              <a:rPr lang="en-US" dirty="0" smtClean="0"/>
              <a:t>Everything you could possibly want to know about Python.</a:t>
            </a:r>
          </a:p>
          <a:p>
            <a:pPr lvl="1"/>
            <a:r>
              <a:rPr lang="en-US" dirty="0">
                <a:hlinkClick r:id="rId2"/>
              </a:rPr>
              <a:t>https://docs.python.org/2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Minecraft PI Worksheet:</a:t>
            </a:r>
          </a:p>
          <a:p>
            <a:pPr lvl="1"/>
            <a:r>
              <a:rPr lang="en-US" dirty="0" smtClean="0"/>
              <a:t>A simple overview of programming Minecraft with Python.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docs.google.com/document/d/1gDoaiSKq6OOSk1GditlkGJnt8qdZ119eW67L-UTkFRI/edit?usp=sharing</a:t>
            </a:r>
            <a:r>
              <a:rPr lang="en-US" dirty="0" smtClean="0"/>
              <a:t> </a:t>
            </a:r>
          </a:p>
          <a:p>
            <a:r>
              <a:rPr lang="en-US" dirty="0"/>
              <a:t>Python Minecraft </a:t>
            </a:r>
            <a:r>
              <a:rPr lang="en-US" dirty="0" smtClean="0"/>
              <a:t>API:</a:t>
            </a:r>
          </a:p>
          <a:p>
            <a:pPr lvl="1"/>
            <a:r>
              <a:rPr lang="en-US" dirty="0" smtClean="0"/>
              <a:t>A useful summary of all the things possible in the Python Minecraft API.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www.stuffaboutcode.com/p/minecraft-api-reference.html</a:t>
            </a:r>
            <a:r>
              <a:rPr lang="en-US" dirty="0" smtClean="0"/>
              <a:t> </a:t>
            </a:r>
          </a:p>
          <a:p>
            <a:r>
              <a:rPr lang="en-US" dirty="0"/>
              <a:t>Python cheat sheet:</a:t>
            </a:r>
          </a:p>
          <a:p>
            <a:pPr lvl="1"/>
            <a:r>
              <a:rPr lang="en-US" dirty="0" smtClean="0"/>
              <a:t>A concise reference for some common Python syntax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http://www.cheatography.com/davechild/cheat-sheets/python/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Useful URLs: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941837"/>
              </p:ext>
            </p:extLst>
          </p:nvPr>
        </p:nvGraphicFramePr>
        <p:xfrm>
          <a:off x="504031" y="1763924"/>
          <a:ext cx="9072563" cy="5375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Mentors for today:</a:t>
            </a:r>
          </a:p>
          <a:p>
            <a:pPr lvl="1"/>
            <a:r>
              <a:rPr lang="en-US" dirty="0" smtClean="0"/>
              <a:t>Mike McCallister</a:t>
            </a:r>
          </a:p>
          <a:p>
            <a:pPr lvl="1"/>
            <a:r>
              <a:rPr lang="en-US" dirty="0" smtClean="0"/>
              <a:t>Nick </a:t>
            </a:r>
            <a:r>
              <a:rPr lang="en-US" dirty="0" err="1" smtClean="0"/>
              <a:t>LaMuro</a:t>
            </a:r>
            <a:endParaRPr lang="en-US" dirty="0" smtClean="0"/>
          </a:p>
          <a:p>
            <a:pPr lvl="1"/>
            <a:r>
              <a:rPr lang="en-US" dirty="0" smtClean="0"/>
              <a:t>Curtis </a:t>
            </a:r>
            <a:r>
              <a:rPr lang="en-US" dirty="0" err="1" smtClean="0"/>
              <a:t>Griesel</a:t>
            </a:r>
            <a:endParaRPr lang="en-US" dirty="0" smtClean="0"/>
          </a:p>
          <a:p>
            <a:r>
              <a:rPr lang="en-US" dirty="0" smtClean="0"/>
              <a:t>Nine students:</a:t>
            </a:r>
          </a:p>
          <a:p>
            <a:pPr lvl="1"/>
            <a:r>
              <a:rPr lang="en-US" dirty="0" smtClean="0"/>
              <a:t>Name?</a:t>
            </a:r>
          </a:p>
          <a:p>
            <a:pPr lvl="1"/>
            <a:r>
              <a:rPr lang="en-US" dirty="0" smtClean="0"/>
              <a:t>Grade?</a:t>
            </a:r>
          </a:p>
          <a:p>
            <a:pPr lvl="1"/>
            <a:r>
              <a:rPr lang="en-US" dirty="0" smtClean="0"/>
              <a:t>Have you done this class before?</a:t>
            </a:r>
          </a:p>
          <a:p>
            <a:r>
              <a:rPr lang="en-US" dirty="0"/>
              <a:t>Questions for everyone:</a:t>
            </a:r>
          </a:p>
          <a:p>
            <a:pPr lvl="1"/>
            <a:r>
              <a:rPr lang="en-US" dirty="0"/>
              <a:t>What is your programming background?</a:t>
            </a:r>
          </a:p>
          <a:p>
            <a:pPr lvl="1"/>
            <a:r>
              <a:rPr lang="en-US" dirty="0"/>
              <a:t>What do you want to get out of today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2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read, write, and run code in </a:t>
            </a:r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smtClean="0"/>
              <a:t>Basic Python syntax</a:t>
            </a:r>
          </a:p>
          <a:p>
            <a:r>
              <a:rPr lang="en-US" dirty="0" smtClean="0"/>
              <a:t>How to change the Minecraft world using Python</a:t>
            </a:r>
          </a:p>
          <a:p>
            <a:r>
              <a:rPr lang="en-US" dirty="0" smtClean="0"/>
              <a:t>How to have the Minecraft world trigger activity in Python</a:t>
            </a:r>
          </a:p>
          <a:p>
            <a:r>
              <a:rPr lang="en-US" smtClean="0"/>
              <a:t>Anything </a:t>
            </a:r>
            <a:r>
              <a:rPr lang="en-US" dirty="0" smtClean="0"/>
              <a:t>else you want!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4770437"/>
            <a:ext cx="9072563" cy="228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one rule is...</a:t>
            </a:r>
          </a:p>
          <a:p>
            <a:r>
              <a:rPr lang="en-US" dirty="0"/>
              <a:t>Be cool by:</a:t>
            </a:r>
          </a:p>
          <a:p>
            <a:pPr lvl="1"/>
            <a:r>
              <a:rPr lang="en-US" b="1" dirty="0" smtClean="0"/>
              <a:t>Helping </a:t>
            </a:r>
            <a:r>
              <a:rPr lang="en-US" b="1" dirty="0"/>
              <a:t>each other.</a:t>
            </a:r>
            <a:r>
              <a:rPr lang="en-US" dirty="0"/>
              <a:t> Check with other students before asking a mentor for help. “Ask three, then me.”</a:t>
            </a:r>
          </a:p>
          <a:p>
            <a:pPr lvl="1"/>
            <a:r>
              <a:rPr lang="en-US" b="1" dirty="0" smtClean="0"/>
              <a:t>Learning </a:t>
            </a:r>
            <a:r>
              <a:rPr lang="en-US" b="1" dirty="0"/>
              <a:t>Python.</a:t>
            </a:r>
            <a:r>
              <a:rPr lang="en-US" dirty="0"/>
              <a:t> Today's focus is on programming, not the game. Remember, this is a Coder Dojo, not a LAN party!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4031" y="1751011"/>
            <a:ext cx="9067800" cy="504825"/>
          </a:xfrm>
        </p:spPr>
        <p:txBody>
          <a:bodyPr/>
          <a:lstStyle/>
          <a:p>
            <a:r>
              <a:rPr lang="en-US" dirty="0" smtClean="0"/>
              <a:t>How does the class work?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96912" y="2408237"/>
            <a:ext cx="8864600" cy="838200"/>
            <a:chOff x="696912" y="4823910"/>
            <a:chExt cx="8864600" cy="838200"/>
          </a:xfrm>
        </p:grpSpPr>
        <p:sp>
          <p:nvSpPr>
            <p:cNvPr id="38" name="Flowchart: Decision 37"/>
            <p:cNvSpPr/>
            <p:nvPr/>
          </p:nvSpPr>
          <p:spPr>
            <a:xfrm>
              <a:off x="4964112" y="4823910"/>
              <a:ext cx="1447800" cy="8382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/>
                <a:t>Completed?</a:t>
              </a:r>
              <a:endParaRPr lang="en-US" sz="1200" dirty="0"/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6691312" y="4823910"/>
              <a:ext cx="1447800" cy="8382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All Done?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6912" y="4931859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Get Connected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1712" y="4931859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Work On It</a:t>
              </a:r>
              <a:endParaRPr lang="en-US" sz="1200" dirty="0"/>
            </a:p>
          </p:txBody>
        </p:sp>
        <p:cxnSp>
          <p:nvCxnSpPr>
            <p:cNvPr id="14" name="Elbow Connector 13"/>
            <p:cNvCxnSpPr>
              <a:stCxn id="38" idx="2"/>
              <a:endCxn id="10" idx="2"/>
            </p:cNvCxnSpPr>
            <p:nvPr/>
          </p:nvCxnSpPr>
          <p:spPr>
            <a:xfrm rot="5400000" flipH="1">
              <a:off x="4840286" y="4814385"/>
              <a:ext cx="120651" cy="1574800"/>
            </a:xfrm>
            <a:prstGeom prst="bentConnector3">
              <a:avLst>
                <a:gd name="adj1" fmla="val -189472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3"/>
              <a:endCxn id="42" idx="1"/>
            </p:cNvCxnSpPr>
            <p:nvPr/>
          </p:nvCxnSpPr>
          <p:spPr>
            <a:xfrm>
              <a:off x="1839912" y="5236659"/>
              <a:ext cx="279400" cy="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3"/>
              <a:endCxn id="38" idx="1"/>
            </p:cNvCxnSpPr>
            <p:nvPr/>
          </p:nvCxnSpPr>
          <p:spPr>
            <a:xfrm>
              <a:off x="4684712" y="5236659"/>
              <a:ext cx="279400" cy="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119312" y="493821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Pick an Exercise</a:t>
              </a:r>
              <a:endParaRPr lang="en-US" sz="1200" dirty="0"/>
            </a:p>
          </p:txBody>
        </p:sp>
        <p:cxnSp>
          <p:nvCxnSpPr>
            <p:cNvPr id="44" name="Straight Arrow Connector 43"/>
            <p:cNvCxnSpPr>
              <a:stCxn id="42" idx="3"/>
              <a:endCxn id="10" idx="1"/>
            </p:cNvCxnSpPr>
            <p:nvPr/>
          </p:nvCxnSpPr>
          <p:spPr>
            <a:xfrm flipV="1">
              <a:off x="3262312" y="5236659"/>
              <a:ext cx="279400" cy="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8" idx="3"/>
              <a:endCxn id="51" idx="1"/>
            </p:cNvCxnSpPr>
            <p:nvPr/>
          </p:nvCxnSpPr>
          <p:spPr>
            <a:xfrm>
              <a:off x="6411912" y="5243010"/>
              <a:ext cx="279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51" idx="2"/>
              <a:endCxn id="42" idx="2"/>
            </p:cNvCxnSpPr>
            <p:nvPr/>
          </p:nvCxnSpPr>
          <p:spPr>
            <a:xfrm rot="5400000" flipH="1">
              <a:off x="4995862" y="3242760"/>
              <a:ext cx="114300" cy="4724400"/>
            </a:xfrm>
            <a:prstGeom prst="bentConnector3">
              <a:avLst>
                <a:gd name="adj1" fmla="val -444898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18512" y="4922837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Claim the Reward!</a:t>
              </a:r>
              <a:endParaRPr lang="en-US" sz="1200" dirty="0"/>
            </a:p>
          </p:txBody>
        </p:sp>
        <p:cxnSp>
          <p:nvCxnSpPr>
            <p:cNvPr id="61" name="Straight Arrow Connector 60"/>
            <p:cNvCxnSpPr>
              <a:stCxn id="51" idx="3"/>
              <a:endCxn id="60" idx="1"/>
            </p:cNvCxnSpPr>
            <p:nvPr/>
          </p:nvCxnSpPr>
          <p:spPr>
            <a:xfrm flipV="1">
              <a:off x="8139112" y="5227637"/>
              <a:ext cx="279400" cy="153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4" name="Text Placeholder 6"/>
          <p:cNvSpPr txBox="1">
            <a:spLocks/>
          </p:cNvSpPr>
          <p:nvPr/>
        </p:nvSpPr>
        <p:spPr>
          <a:xfrm>
            <a:off x="504031" y="4265612"/>
            <a:ext cx="9067800" cy="504825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6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2383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765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7148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9135" indent="0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1915" indent="-201589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3503" indent="-201589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15092" indent="-201589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16681" indent="-201589" algn="l" defTabSz="1007943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315463" y="2516186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977089" y="248058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421174" y="32656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719762" y="324643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Programming Environment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running where?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8813" y="2332037"/>
            <a:ext cx="8762998" cy="4800600"/>
            <a:chOff x="1230313" y="2408237"/>
            <a:chExt cx="8762998" cy="4800600"/>
          </a:xfrm>
        </p:grpSpPr>
        <p:sp>
          <p:nvSpPr>
            <p:cNvPr id="68" name="CustomShape 2"/>
            <p:cNvSpPr/>
            <p:nvPr/>
          </p:nvSpPr>
          <p:spPr>
            <a:xfrm>
              <a:off x="1230313" y="3094037"/>
              <a:ext cx="2438400" cy="2579160"/>
            </a:xfrm>
            <a:prstGeom prst="cube">
              <a:avLst>
                <a:gd name="adj" fmla="val 218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/>
            <a:lstStyle/>
            <a:p>
              <a:pPr algn="ctr"/>
              <a:r>
                <a:rPr lang="en-US" sz="2400" b="1" dirty="0">
                  <a:latin typeface="Arial"/>
                </a:rPr>
                <a:t>Your Laptop</a:t>
              </a:r>
              <a:endParaRPr dirty="0"/>
            </a:p>
          </p:txBody>
        </p:sp>
        <p:sp>
          <p:nvSpPr>
            <p:cNvPr id="69" name="CustomShape 3"/>
            <p:cNvSpPr/>
            <p:nvPr/>
          </p:nvSpPr>
          <p:spPr>
            <a:xfrm>
              <a:off x="1786153" y="3747317"/>
              <a:ext cx="1288080" cy="7372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/>
              <a:r>
                <a:rPr lang="en-US">
                  <a:latin typeface="Arial"/>
                </a:rPr>
                <a:t>Minecraft</a:t>
              </a:r>
              <a:endParaRPr/>
            </a:p>
          </p:txBody>
        </p:sp>
        <p:sp>
          <p:nvSpPr>
            <p:cNvPr id="70" name="CustomShape 4"/>
            <p:cNvSpPr/>
            <p:nvPr/>
          </p:nvSpPr>
          <p:spPr>
            <a:xfrm>
              <a:off x="1435153" y="4795157"/>
              <a:ext cx="1990440" cy="7372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/>
              <a:r>
                <a:rPr lang="en-US">
                  <a:latin typeface="Arial"/>
                </a:rPr>
                <a:t>Web Browser</a:t>
              </a:r>
              <a:endParaRPr/>
            </a:p>
          </p:txBody>
        </p:sp>
        <p:sp>
          <p:nvSpPr>
            <p:cNvPr id="71" name="CustomShape 5"/>
            <p:cNvSpPr/>
            <p:nvPr/>
          </p:nvSpPr>
          <p:spPr>
            <a:xfrm>
              <a:off x="4509192" y="2408237"/>
              <a:ext cx="5484119" cy="4800600"/>
            </a:xfrm>
            <a:prstGeom prst="cube">
              <a:avLst>
                <a:gd name="adj" fmla="val 218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5000" rIns="90000" bIns="45000"/>
            <a:lstStyle/>
            <a:p>
              <a:pPr algn="ctr"/>
              <a:r>
                <a:rPr lang="en-US" sz="2400" b="1" dirty="0" smtClean="0">
                  <a:latin typeface="Arial"/>
                </a:rPr>
                <a:t>Server</a:t>
              </a:r>
            </a:p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python.coderdojotc.org</a:t>
              </a:r>
              <a:endParaRPr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CustomShape 6"/>
            <p:cNvSpPr/>
            <p:nvPr/>
          </p:nvSpPr>
          <p:spPr>
            <a:xfrm>
              <a:off x="4860192" y="3246437"/>
              <a:ext cx="4830601" cy="2426760"/>
            </a:xfrm>
            <a:prstGeom prst="cube">
              <a:avLst>
                <a:gd name="adj" fmla="val 337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000" tIns="45000" rIns="90000" bIns="45000"/>
            <a:lstStyle/>
            <a:p>
              <a:pPr algn="ctr"/>
              <a:r>
                <a:rPr lang="en-US" sz="1400" dirty="0">
                  <a:latin typeface="Arial"/>
                </a:rPr>
                <a:t>Student </a:t>
              </a:r>
              <a:r>
                <a:rPr lang="en-US" sz="1400" dirty="0" smtClean="0">
                  <a:latin typeface="Arial"/>
                </a:rPr>
                <a:t>Instance 1</a:t>
              </a:r>
              <a:endParaRPr dirty="0"/>
            </a:p>
          </p:txBody>
        </p:sp>
        <p:sp>
          <p:nvSpPr>
            <p:cNvPr id="73" name="CustomShape 7"/>
            <p:cNvSpPr/>
            <p:nvPr/>
          </p:nvSpPr>
          <p:spPr>
            <a:xfrm>
              <a:off x="5009593" y="3747317"/>
              <a:ext cx="4374118" cy="7372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t"/>
            <a:lstStyle/>
            <a:p>
              <a:pPr marL="228600"/>
              <a:r>
                <a:rPr lang="en-US" dirty="0">
                  <a:latin typeface="Arial"/>
                </a:rPr>
                <a:t>Canary Server (Minecraft</a:t>
              </a:r>
              <a:r>
                <a:rPr lang="en-US" dirty="0" smtClean="0">
                  <a:latin typeface="Arial"/>
                </a:rPr>
                <a:t>)</a:t>
              </a:r>
              <a:br>
                <a:rPr lang="en-US" dirty="0" smtClean="0">
                  <a:latin typeface="Arial"/>
                </a:rPr>
              </a:b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python.coderdojotc.org:MC_PORT</a:t>
              </a:r>
              <a:endParaRPr dirty="0"/>
            </a:p>
          </p:txBody>
        </p:sp>
        <p:sp>
          <p:nvSpPr>
            <p:cNvPr id="74" name="CustomShape 8"/>
            <p:cNvSpPr/>
            <p:nvPr/>
          </p:nvSpPr>
          <p:spPr>
            <a:xfrm>
              <a:off x="4774153" y="3993017"/>
              <a:ext cx="468360" cy="245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200" dirty="0">
                  <a:latin typeface="Arial"/>
                </a:rPr>
                <a:t>Port</a:t>
              </a:r>
              <a:endParaRPr dirty="0"/>
            </a:p>
          </p:txBody>
        </p:sp>
        <p:sp>
          <p:nvSpPr>
            <p:cNvPr id="75" name="CustomShape 9"/>
            <p:cNvSpPr/>
            <p:nvPr/>
          </p:nvSpPr>
          <p:spPr>
            <a:xfrm>
              <a:off x="5009593" y="4795157"/>
              <a:ext cx="4374118" cy="7372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b"/>
            <a:lstStyle/>
            <a:p>
              <a:pPr marL="228600"/>
              <a:r>
                <a:rPr lang="en-US" dirty="0" err="1">
                  <a:latin typeface="Arial"/>
                </a:rPr>
                <a:t>IPython</a:t>
              </a:r>
              <a:r>
                <a:rPr lang="en-US" dirty="0">
                  <a:latin typeface="Arial"/>
                </a:rPr>
                <a:t> Notebook </a:t>
              </a:r>
              <a:r>
                <a:rPr lang="en-US" dirty="0" smtClean="0">
                  <a:latin typeface="Arial"/>
                </a:rPr>
                <a:t>Server</a:t>
              </a:r>
            </a:p>
            <a:p>
              <a:pPr marL="228600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https://python.coderdojotc.org:IPY_PORT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endParaRPr lang="en-US" sz="1400" dirty="0"/>
            </a:p>
          </p:txBody>
        </p:sp>
        <p:sp>
          <p:nvSpPr>
            <p:cNvPr id="76" name="CustomShape 10"/>
            <p:cNvSpPr/>
            <p:nvPr/>
          </p:nvSpPr>
          <p:spPr>
            <a:xfrm>
              <a:off x="4774153" y="5040857"/>
              <a:ext cx="468360" cy="245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200">
                  <a:latin typeface="Arial"/>
                </a:rPr>
                <a:t>Port</a:t>
              </a:r>
              <a:endParaRPr/>
            </a:p>
          </p:txBody>
        </p:sp>
        <p:cxnSp>
          <p:nvCxnSpPr>
            <p:cNvPr id="77" name="Line 11"/>
            <p:cNvCxnSpPr>
              <a:stCxn id="70" idx="3"/>
              <a:endCxn id="76" idx="1"/>
            </p:cNvCxnSpPr>
            <p:nvPr/>
          </p:nvCxnSpPr>
          <p:spPr>
            <a:xfrm>
              <a:off x="3425593" y="5163797"/>
              <a:ext cx="1348560" cy="12700"/>
            </a:xfrm>
            <a:prstGeom prst="curvedConnector3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Line 12"/>
            <p:cNvCxnSpPr>
              <a:stCxn id="69" idx="3"/>
              <a:endCxn id="74" idx="1"/>
            </p:cNvCxnSpPr>
            <p:nvPr/>
          </p:nvCxnSpPr>
          <p:spPr>
            <a:xfrm>
              <a:off x="3074233" y="4115957"/>
              <a:ext cx="1699920" cy="12700"/>
            </a:xfrm>
            <a:prstGeom prst="curvedConnector3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stomShape 6"/>
            <p:cNvSpPr/>
            <p:nvPr/>
          </p:nvSpPr>
          <p:spPr>
            <a:xfrm>
              <a:off x="4860192" y="5819777"/>
              <a:ext cx="4830601" cy="545040"/>
            </a:xfrm>
            <a:prstGeom prst="cube">
              <a:avLst>
                <a:gd name="adj" fmla="val 1269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000" tIns="45000" rIns="90000" bIns="45000"/>
            <a:lstStyle/>
            <a:p>
              <a:pPr algn="ctr"/>
              <a:r>
                <a:rPr lang="en-US" sz="1400" dirty="0">
                  <a:latin typeface="Arial"/>
                </a:rPr>
                <a:t>Student </a:t>
              </a:r>
              <a:r>
                <a:rPr lang="en-US" sz="1400" dirty="0" smtClean="0">
                  <a:latin typeface="Arial"/>
                </a:rPr>
                <a:t>Instance 2</a:t>
              </a:r>
              <a:endParaRPr dirty="0"/>
            </a:p>
          </p:txBody>
        </p:sp>
        <p:sp>
          <p:nvSpPr>
            <p:cNvPr id="33" name="CustomShape 6"/>
            <p:cNvSpPr/>
            <p:nvPr/>
          </p:nvSpPr>
          <p:spPr>
            <a:xfrm>
              <a:off x="4860192" y="6511397"/>
              <a:ext cx="4830601" cy="545040"/>
            </a:xfrm>
            <a:prstGeom prst="cube">
              <a:avLst>
                <a:gd name="adj" fmla="val 1269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000" tIns="45000" rIns="90000" bIns="45000"/>
            <a:lstStyle/>
            <a:p>
              <a:pPr algn="ctr"/>
              <a:r>
                <a:rPr lang="en-US" sz="1400" dirty="0">
                  <a:latin typeface="Arial"/>
                </a:rPr>
                <a:t>Student </a:t>
              </a:r>
              <a:r>
                <a:rPr lang="en-US" sz="1400" dirty="0" smtClean="0">
                  <a:latin typeface="Arial"/>
                </a:rPr>
                <a:t>Instance …</a:t>
              </a:r>
              <a:endParaRPr dirty="0"/>
            </a:p>
          </p:txBody>
        </p:sp>
        <p:sp>
          <p:nvSpPr>
            <p:cNvPr id="35" name="CustomShape 8"/>
            <p:cNvSpPr/>
            <p:nvPr/>
          </p:nvSpPr>
          <p:spPr>
            <a:xfrm>
              <a:off x="6340513" y="4326317"/>
              <a:ext cx="468360" cy="245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200" dirty="0">
                  <a:latin typeface="Arial"/>
                </a:rPr>
                <a:t>Port</a:t>
              </a:r>
              <a:endParaRPr dirty="0"/>
            </a:p>
          </p:txBody>
        </p:sp>
        <p:sp>
          <p:nvSpPr>
            <p:cNvPr id="36" name="CustomShape 8"/>
            <p:cNvSpPr/>
            <p:nvPr/>
          </p:nvSpPr>
          <p:spPr>
            <a:xfrm>
              <a:off x="6340513" y="4728467"/>
              <a:ext cx="468360" cy="245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200" dirty="0">
                  <a:latin typeface="Arial"/>
                </a:rPr>
                <a:t>Port</a:t>
              </a:r>
              <a:endParaRPr dirty="0"/>
            </a:p>
          </p:txBody>
        </p:sp>
        <p:cxnSp>
          <p:nvCxnSpPr>
            <p:cNvPr id="54" name="Line 12"/>
            <p:cNvCxnSpPr>
              <a:stCxn id="36" idx="0"/>
              <a:endCxn id="35" idx="2"/>
            </p:cNvCxnSpPr>
            <p:nvPr/>
          </p:nvCxnSpPr>
          <p:spPr>
            <a:xfrm rot="5400000" flipH="1" flipV="1">
              <a:off x="6496558" y="4650332"/>
              <a:ext cx="156270" cy="12700"/>
            </a:xfrm>
            <a:prstGeom prst="curvedConnector3">
              <a:avLst>
                <a:gd name="adj1" fmla="val 5000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Programming Environment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Getting Connected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Talk to a Mentor.</a:t>
            </a:r>
          </a:p>
          <a:p>
            <a:pPr marL="302383" lvl="1" indent="0">
              <a:buNone/>
            </a:pPr>
            <a:r>
              <a:rPr lang="en-US" dirty="0" smtClean="0"/>
              <a:t>Give your </a:t>
            </a:r>
            <a:r>
              <a:rPr lang="en-US" dirty="0" err="1" smtClean="0"/>
              <a:t>Mojang</a:t>
            </a:r>
            <a:r>
              <a:rPr lang="en-US" dirty="0" smtClean="0"/>
              <a:t> account name, or get a classroom account</a:t>
            </a:r>
          </a:p>
          <a:p>
            <a:pPr marL="302383" lvl="1" indent="0">
              <a:buNone/>
            </a:pPr>
            <a:r>
              <a:rPr lang="en-US" dirty="0" smtClean="0"/>
              <a:t>Get your Connection Card:</a:t>
            </a:r>
          </a:p>
          <a:p>
            <a:pPr marL="302383" lvl="1" indent="0">
              <a:buNone/>
            </a:pPr>
            <a:endParaRPr lang="en-US" dirty="0"/>
          </a:p>
          <a:p>
            <a:pPr marL="302383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your PC to Wi-Fi.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your </a:t>
            </a:r>
            <a:r>
              <a:rPr lang="en-US" dirty="0" err="1" smtClean="0"/>
              <a:t>IPython</a:t>
            </a:r>
            <a:r>
              <a:rPr lang="en-US" dirty="0" smtClean="0"/>
              <a:t> Notebook session.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your Minecraft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the connection between Python and Minecraft.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43" y="3551237"/>
            <a:ext cx="8029575" cy="7334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40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Programming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Step 2: Connect your PC to Wi-Fi: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Wireless Configuration:</a:t>
            </a:r>
          </a:p>
          <a:p>
            <a:pPr lvl="1"/>
            <a:r>
              <a:rPr lang="en-US" dirty="0" smtClean="0"/>
              <a:t>Connect to the “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UofM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Secure</a:t>
            </a:r>
            <a:r>
              <a:rPr lang="en-US" dirty="0" smtClean="0"/>
              <a:t>” SSID</a:t>
            </a:r>
          </a:p>
          <a:p>
            <a:pPr lvl="1"/>
            <a:r>
              <a:rPr lang="en-US" dirty="0" smtClean="0"/>
              <a:t>Choose “</a:t>
            </a:r>
            <a:r>
              <a:rPr lang="en-US" b="1" dirty="0" smtClean="0">
                <a:solidFill>
                  <a:schemeClr val="tx2"/>
                </a:solidFill>
              </a:rPr>
              <a:t>WPA2-Enterprise</a:t>
            </a:r>
            <a:r>
              <a:rPr lang="en-US" dirty="0" smtClean="0"/>
              <a:t>” security</a:t>
            </a:r>
          </a:p>
          <a:p>
            <a:pPr lvl="1"/>
            <a:r>
              <a:rPr lang="en-US" dirty="0" smtClean="0"/>
              <a:t>Choose “</a:t>
            </a:r>
            <a:r>
              <a:rPr lang="en-US" b="1" dirty="0" smtClean="0">
                <a:solidFill>
                  <a:schemeClr val="tx2"/>
                </a:solidFill>
              </a:rPr>
              <a:t>AES</a:t>
            </a:r>
            <a:r>
              <a:rPr lang="en-US" dirty="0" smtClean="0"/>
              <a:t>” encryption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WiFi</a:t>
            </a:r>
            <a:r>
              <a:rPr lang="en-US" dirty="0" smtClean="0"/>
              <a:t> User and </a:t>
            </a:r>
            <a:r>
              <a:rPr lang="en-US" dirty="0" err="1" smtClean="0"/>
              <a:t>WiFi</a:t>
            </a:r>
            <a:r>
              <a:rPr lang="en-US" dirty="0" smtClean="0"/>
              <a:t> Password from your Connection Card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Details </a:t>
            </a:r>
            <a:r>
              <a:rPr lang="en-US" dirty="0"/>
              <a:t>available </a:t>
            </a:r>
            <a:r>
              <a:rPr lang="en-US" dirty="0" smtClean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it.umn.edu/wifi-setup-guides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12" y="4570412"/>
            <a:ext cx="8029575" cy="7334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839912" y="4465637"/>
            <a:ext cx="19812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Programming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Step 3: Connect to your </a:t>
            </a:r>
            <a:r>
              <a:rPr lang="en-US" dirty="0" err="1" smtClean="0"/>
              <a:t>IPython</a:t>
            </a:r>
            <a:r>
              <a:rPr lang="en-US" dirty="0" smtClean="0"/>
              <a:t> Notebook session: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your web browser: Chrome, Firefox, or IE 11</a:t>
            </a:r>
          </a:p>
          <a:p>
            <a:r>
              <a:rPr lang="en-US" dirty="0" smtClean="0"/>
              <a:t>Enter the full URL of the </a:t>
            </a:r>
            <a:r>
              <a:rPr lang="en-US" dirty="0" err="1" smtClean="0"/>
              <a:t>IPython</a:t>
            </a:r>
            <a:r>
              <a:rPr lang="en-US" dirty="0" smtClean="0"/>
              <a:t> Address, including the “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b="1" u="sng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” and the number at the end (“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:18443</a:t>
            </a:r>
            <a:r>
              <a:rPr lang="en-US" dirty="0" smtClean="0"/>
              <a:t>” in the example below.</a:t>
            </a:r>
          </a:p>
          <a:p>
            <a:r>
              <a:rPr lang="en-US" dirty="0" smtClean="0"/>
              <a:t>The browser will probably complain that it doesn’t trust the site. Proceed past the warnings.</a:t>
            </a:r>
            <a:endParaRPr lang="en-US" dirty="0"/>
          </a:p>
          <a:p>
            <a:r>
              <a:rPr lang="en-US" dirty="0" smtClean="0"/>
              <a:t>Enter the </a:t>
            </a:r>
            <a:r>
              <a:rPr lang="en-US" dirty="0" err="1" smtClean="0"/>
              <a:t>IPython</a:t>
            </a:r>
            <a:r>
              <a:rPr lang="en-US" dirty="0" smtClean="0"/>
              <a:t> Password when prompted.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5713412"/>
            <a:ext cx="8029575" cy="7334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629836" y="5608637"/>
            <a:ext cx="3620276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606</TotalTime>
  <Words>700</Words>
  <Application>Microsoft Office PowerPoint</Application>
  <PresentationFormat>Custom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Times New Roman</vt:lpstr>
      <vt:lpstr>Wingdings</vt:lpstr>
      <vt:lpstr>Clarity</vt:lpstr>
      <vt:lpstr>Python Minecraft Coder Dojo</vt:lpstr>
      <vt:lpstr>Agenda</vt:lpstr>
      <vt:lpstr>Introductions</vt:lpstr>
      <vt:lpstr>Today’s Class</vt:lpstr>
      <vt:lpstr>Today’s Class</vt:lpstr>
      <vt:lpstr>Our Programming Environment</vt:lpstr>
      <vt:lpstr>Our Programming Environment</vt:lpstr>
      <vt:lpstr>Our Programming Environment</vt:lpstr>
      <vt:lpstr>Our Programming Environment</vt:lpstr>
      <vt:lpstr>Our Programming Environment</vt:lpstr>
      <vt:lpstr>Our Programming Environment</vt:lpstr>
      <vt:lpstr>Reference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Minecraft Coder Dojo</dc:title>
  <dc:creator>McCallister, Michael</dc:creator>
  <cp:lastModifiedBy>Mike McCallister</cp:lastModifiedBy>
  <cp:revision>19</cp:revision>
  <dcterms:modified xsi:type="dcterms:W3CDTF">2014-12-20T09:16:53Z</dcterms:modified>
</cp:coreProperties>
</file>