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customXml/itemProps4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3"/>
    <p:sldId id="277" r:id="rId4"/>
    <p:sldId id="259" r:id="rId5"/>
    <p:sldId id="260" r:id="rId6"/>
    <p:sldId id="278" r:id="rId7"/>
    <p:sldId id="261" r:id="rId8"/>
    <p:sldId id="279" r:id="rId9"/>
    <p:sldId id="264" r:id="rId10"/>
    <p:sldId id="280" r:id="rId11"/>
    <p:sldId id="267" r:id="rId12"/>
    <p:sldId id="282" r:id="rId13"/>
    <p:sldId id="263" r:id="rId14"/>
    <p:sldId id="285" r:id="rId15"/>
    <p:sldId id="286" r:id="rId16"/>
    <p:sldId id="270" r:id="rId17"/>
    <p:sldId id="271" r:id="rId18"/>
  </p:sldIdLst>
  <p:sldSz cx="12192000" cy="6858000" type="screen16x9"/>
  <p:notesSz cx="6858000" cy="9144000"/>
  <p:embeddedFontLst>
    <p:embeddedFont>
      <p:font typeface="微软雅黑" panose="020B0503020204020204" pitchFamily="34" charset="-122"/>
      <p:regular r:id="rId25"/>
    </p:embeddedFont>
    <p:embeddedFont>
      <p:font typeface="华文中宋" panose="02010600040101010101" charset="-122"/>
      <p:regular r:id="rId26"/>
    </p:embeddedFont>
    <p:embeddedFont>
      <p:font typeface="站酷快乐体" panose="02010600030101010101" charset="-128"/>
      <p:regular r:id="rId27"/>
    </p:embeddedFont>
    <p:embeddedFont>
      <p:font typeface="方正姚体" panose="02010601030101010101" charset="-122"/>
      <p:regular r:id="rId28"/>
    </p:embeddedFont>
    <p:embeddedFont>
      <p:font typeface="汉仪竹节体繁" panose="02010600000101010101" charset="-122"/>
      <p:regular r:id="rId29"/>
    </p:embeddedFont>
    <p:embeddedFont>
      <p:font typeface="汉仪中简黑简" panose="00020600040101010101" charset="-122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  <p:embeddedFont>
      <p:font typeface="幼圆" panose="02010509060101010101" charset="-122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C733"/>
    <a:srgbClr val="5528A9"/>
    <a:srgbClr val="DB365E"/>
    <a:srgbClr val="734250"/>
    <a:srgbClr val="21788C"/>
    <a:srgbClr val="ED5B6C"/>
    <a:srgbClr val="D6731A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7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4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9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0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908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9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898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899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92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3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94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910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911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912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913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914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901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90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0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0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/>
      <p:grpSp>
        <p:nvGrpSpPr>
          <p:cNvPr id="58" name="组合 1"/>
          <p:cNvGrpSpPr/>
          <p:nvPr/>
        </p:nvGrpSpPr>
        <p:grpSpPr>
          <a:xfrm>
            <a:off x="1670685" y="1001395"/>
            <a:ext cx="8808720" cy="4420235"/>
            <a:chOff x="2663" y="1801"/>
            <a:chExt cx="13872" cy="6961"/>
          </a:xfrm>
        </p:grpSpPr>
        <p:sp>
          <p:nvSpPr>
            <p:cNvPr id="1048682" name="文本框 13"/>
            <p:cNvSpPr txBox="1"/>
            <p:nvPr/>
          </p:nvSpPr>
          <p:spPr>
            <a:xfrm>
              <a:off x="2663" y="4439"/>
              <a:ext cx="13872" cy="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5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站酷快乐体" panose="02010600030101010101" charset="-128"/>
                </a:rPr>
                <a:t>Unity</a:t>
              </a:r>
              <a:r>
                <a:rPr lang="en-US" altLang="zh-CN" sz="5400">
                  <a:solidFill>
                    <a:schemeClr val="accent3">
                      <a:lumMod val="75000"/>
                    </a:schemeClr>
                  </a:solidFill>
                  <a:latin typeface="华文中宋" panose="02010600040101010101" charset="-122"/>
                  <a:ea typeface="华文中宋" panose="02010600040101010101" charset="-122"/>
                  <a:cs typeface="站酷快乐体" panose="02010600030101010101" charset="-128"/>
                </a:rPr>
                <a:t>2D</a:t>
              </a:r>
              <a:endParaRPr lang="en-US" altLang="zh-CN" sz="540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站酷快乐体" panose="02010600030101010101" charset="-128"/>
              </a:endParaRPr>
            </a:p>
            <a:p>
              <a:pPr algn="ctr"/>
              <a:r>
                <a:rPr lang="zh-CN" altLang="en-US" sz="5400">
                  <a:solidFill>
                    <a:srgbClr val="0070C0"/>
                  </a:solidFill>
                  <a:latin typeface="华文中宋" panose="02010600040101010101" charset="-122"/>
                  <a:ea typeface="华文中宋" panose="02010600040101010101" charset="-122"/>
                  <a:cs typeface="站酷快乐体" panose="02010600030101010101" charset="-128"/>
                </a:rPr>
                <a:t>平台跳跃</a:t>
              </a:r>
              <a:r>
                <a:rPr lang="zh-CN" altLang="en-US" sz="5400">
                  <a:solidFill>
                    <a:schemeClr val="tx1"/>
                  </a:solidFill>
                  <a:latin typeface="华文中宋" panose="02010600040101010101" charset="-122"/>
                  <a:ea typeface="华文中宋" panose="02010600040101010101" charset="-122"/>
                  <a:cs typeface="站酷快乐体" panose="02010600030101010101" charset="-128"/>
                </a:rPr>
                <a:t>游戏</a:t>
              </a:r>
              <a:endParaRPr lang="zh-CN" altLang="en-US" sz="5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站酷快乐体" panose="02010600030101010101" charset="-128"/>
              </a:endParaRPr>
            </a:p>
          </p:txBody>
        </p:sp>
        <p:sp>
          <p:nvSpPr>
            <p:cNvPr id="1048683" name="圆角矩形 15"/>
            <p:cNvSpPr/>
            <p:nvPr/>
          </p:nvSpPr>
          <p:spPr>
            <a:xfrm>
              <a:off x="7664" y="8041"/>
              <a:ext cx="3936" cy="721"/>
            </a:xfrm>
            <a:prstGeom prst="roundRect">
              <a:avLst>
                <a:gd name="adj" fmla="val 50000"/>
              </a:avLst>
            </a:prstGeom>
            <a:solidFill>
              <a:srgbClr val="5528A9"/>
            </a:solidFill>
            <a:ln w="3175" cmpd="sng">
              <a:noFill/>
            </a:ln>
            <a:effectLst>
              <a:innerShdw blurRad="127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汇报人：熊定邦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84" name="文本框 34" descr="7b0a20202020227461726765744d6f64756c65223a20226b6f6e6c696e65666f6e7473220a7d0a"/>
            <p:cNvSpPr txBox="1"/>
            <p:nvPr/>
          </p:nvSpPr>
          <p:spPr>
            <a:xfrm>
              <a:off x="3409" y="1801"/>
              <a:ext cx="11953" cy="2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algn="ctr" eaLnBrk="1"/>
              <a:r>
                <a:rPr lang="en-US" altLang="zh-CN" sz="8800" b="1" kern="1200">
                  <a:solidFill>
                    <a:schemeClr val="accent4">
                      <a:lumMod val="7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cs typeface="站酷快乐体" panose="02010600030101010101" charset="-128"/>
                  <a:sym typeface="Times New Roman" panose="02020603050405020304"/>
                </a:rPr>
                <a:t>S</a:t>
              </a:r>
              <a:r>
                <a:rPr lang="en-US" altLang="zh-CN" sz="8800" b="1" kern="1200">
                  <a:solidFill>
                    <a:schemeClr val="accent5">
                      <a:lumMod val="7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cs typeface="站酷快乐体" panose="02010600030101010101" charset="-128"/>
                  <a:sym typeface="Times New Roman" panose="02020603050405020304"/>
                </a:rPr>
                <a:t>un</a:t>
              </a:r>
              <a:r>
                <a:rPr lang="en-US" altLang="zh-CN" sz="8800" b="1" kern="1200">
                  <a:solidFill>
                    <a:schemeClr val="accent4">
                      <a:lumMod val="7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cs typeface="站酷快乐体" panose="02010600030101010101" charset="-128"/>
                  <a:sym typeface="Times New Roman" panose="02020603050405020304"/>
                </a:rPr>
                <a:t>ny </a:t>
              </a:r>
              <a:r>
                <a:rPr lang="en-US" altLang="zh-CN" sz="8800" b="1" kern="1200">
                  <a:solidFill>
                    <a:schemeClr val="accent5">
                      <a:lumMod val="7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cs typeface="站酷快乐体" panose="02010600030101010101" charset="-128"/>
                  <a:sym typeface="Times New Roman" panose="02020603050405020304"/>
                </a:rPr>
                <a:t>L</a:t>
              </a:r>
              <a:r>
                <a:rPr lang="en-US" altLang="zh-CN" sz="8800" b="1" kern="1200">
                  <a:solidFill>
                    <a:schemeClr val="accent4">
                      <a:lumMod val="7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cs typeface="站酷快乐体" panose="02010600030101010101" charset="-128"/>
                  <a:sym typeface="Times New Roman" panose="02020603050405020304"/>
                </a:rPr>
                <a:t>a</a:t>
              </a:r>
              <a:r>
                <a:rPr lang="en-US" altLang="zh-CN" sz="8800" b="1" kern="1200">
                  <a:solidFill>
                    <a:schemeClr val="accent5">
                      <a:lumMod val="7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cs typeface="站酷快乐体" panose="02010600030101010101" charset="-128"/>
                  <a:sym typeface="Times New Roman" panose="02020603050405020304"/>
                </a:rPr>
                <a:t>nd</a:t>
              </a:r>
              <a:endParaRPr lang="en-US" altLang="zh-CN" sz="8800" b="1" kern="1200">
                <a:solidFill>
                  <a:schemeClr val="accent5">
                    <a:lumMod val="7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站酷快乐体" panose="02010600030101010101" charset="-128"/>
                <a:sym typeface="Times New Roman" panose="02020603050405020304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/>
      <p:grpSp>
        <p:nvGrpSpPr>
          <p:cNvPr id="69" name="组合 35"/>
          <p:cNvGrpSpPr/>
          <p:nvPr/>
        </p:nvGrpSpPr>
        <p:grpSpPr>
          <a:xfrm>
            <a:off x="1454564" y="2094230"/>
            <a:ext cx="9289636" cy="4233134"/>
            <a:chOff x="2533" y="3166"/>
            <a:chExt cx="14180" cy="6462"/>
          </a:xfrm>
        </p:grpSpPr>
        <p:sp>
          <p:nvSpPr>
            <p:cNvPr id="1048702" name="圆角矩形 10"/>
            <p:cNvSpPr/>
            <p:nvPr/>
          </p:nvSpPr>
          <p:spPr>
            <a:xfrm>
              <a:off x="2533" y="3166"/>
              <a:ext cx="6816" cy="6118"/>
            </a:xfrm>
            <a:prstGeom prst="roundRect">
              <a:avLst>
                <a:gd name="adj" fmla="val 6767"/>
              </a:avLst>
            </a:prstGeom>
            <a:solidFill>
              <a:schemeClr val="bg1">
                <a:alpha val="70000"/>
              </a:schemeClr>
            </a:solidFill>
            <a:ln cmpd="sng">
              <a:solidFill>
                <a:srgbClr val="5528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12"/>
            <p:cNvGrpSpPr/>
            <p:nvPr/>
          </p:nvGrpSpPr>
          <p:grpSpPr>
            <a:xfrm rot="0">
              <a:off x="2996" y="3499"/>
              <a:ext cx="5531" cy="5235"/>
              <a:chOff x="1625" y="2909"/>
              <a:chExt cx="6479" cy="6133"/>
            </a:xfrm>
          </p:grpSpPr>
          <p:sp>
            <p:nvSpPr>
              <p:cNvPr id="1048703" name="椭圆 14"/>
              <p:cNvSpPr/>
              <p:nvPr/>
            </p:nvSpPr>
            <p:spPr>
              <a:xfrm>
                <a:off x="1625" y="2909"/>
                <a:ext cx="1823" cy="1823"/>
              </a:xfrm>
              <a:prstGeom prst="ellipse">
                <a:avLst/>
              </a:prstGeom>
              <a:solidFill>
                <a:srgbClr val="5528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组合 15"/>
              <p:cNvGrpSpPr/>
              <p:nvPr/>
            </p:nvGrpSpPr>
            <p:grpSpPr>
              <a:xfrm>
                <a:off x="3866" y="3227"/>
                <a:ext cx="4238" cy="5815"/>
                <a:chOff x="3545" y="7595"/>
                <a:chExt cx="4238" cy="5815"/>
              </a:xfrm>
            </p:grpSpPr>
            <p:sp>
              <p:nvSpPr>
                <p:cNvPr id="1048704" name="文本框 53"/>
                <p:cNvSpPr txBox="1"/>
                <p:nvPr/>
              </p:nvSpPr>
              <p:spPr>
                <a:xfrm>
                  <a:off x="3647" y="8482"/>
                  <a:ext cx="4136" cy="4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     </a:t>
                  </a:r>
                  <a:r>
                    <a: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 </a:t>
                  </a:r>
                  <a:r>
                    <a: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负责游戏</a:t>
                  </a:r>
                  <a:r>
                    <a:rPr 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思路的实现，包括游戏基本框架的构建和脚本的编写，保证游戏功能实现的同时不断优化游戏的手感并不断修改</a:t>
                  </a:r>
                  <a:r>
                    <a:rPr lang="en-US" alt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bug</a:t>
                  </a:r>
                  <a:r>
                    <a:rPr lang="zh-CN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。</a:t>
                  </a:r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1048705" name="文本框 54"/>
                <p:cNvSpPr txBox="1"/>
                <p:nvPr/>
              </p:nvSpPr>
              <p:spPr>
                <a:xfrm>
                  <a:off x="3545" y="7595"/>
                  <a:ext cx="3744" cy="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sz="20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汉仪中简黑简" panose="00020600040101010101" charset="-122"/>
                    </a:rPr>
                    <a:t>熊定邦、乐佑君</a:t>
                  </a:r>
                  <a:endParaRPr lang="zh-CN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汉仪中简黑简" panose="00020600040101010101" charset="-122"/>
                  </a:endParaRPr>
                </a:p>
              </p:txBody>
            </p:sp>
          </p:grpSp>
        </p:grpSp>
        <p:sp>
          <p:nvSpPr>
            <p:cNvPr id="1048706" name="圆角矩形 28"/>
            <p:cNvSpPr/>
            <p:nvPr/>
          </p:nvSpPr>
          <p:spPr>
            <a:xfrm>
              <a:off x="9897" y="3166"/>
              <a:ext cx="6816" cy="6119"/>
            </a:xfrm>
            <a:prstGeom prst="roundRect">
              <a:avLst>
                <a:gd name="adj" fmla="val 6139"/>
              </a:avLst>
            </a:prstGeom>
            <a:solidFill>
              <a:schemeClr val="bg1">
                <a:alpha val="70000"/>
              </a:schemeClr>
            </a:solidFill>
            <a:ln cmpd="sng">
              <a:solidFill>
                <a:srgbClr val="DB36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29"/>
            <p:cNvGrpSpPr/>
            <p:nvPr/>
          </p:nvGrpSpPr>
          <p:grpSpPr>
            <a:xfrm rot="0">
              <a:off x="10295" y="3451"/>
              <a:ext cx="5929" cy="6177"/>
              <a:chOff x="1562" y="2853"/>
              <a:chExt cx="6945" cy="7234"/>
            </a:xfrm>
          </p:grpSpPr>
          <p:sp>
            <p:nvSpPr>
              <p:cNvPr id="1048707" name="椭圆 16"/>
              <p:cNvSpPr/>
              <p:nvPr/>
            </p:nvSpPr>
            <p:spPr>
              <a:xfrm>
                <a:off x="1562" y="2853"/>
                <a:ext cx="1823" cy="1823"/>
              </a:xfrm>
              <a:prstGeom prst="ellipse">
                <a:avLst/>
              </a:prstGeom>
              <a:solidFill>
                <a:srgbClr val="DB36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3" name="组合 31"/>
              <p:cNvGrpSpPr/>
              <p:nvPr/>
            </p:nvGrpSpPr>
            <p:grpSpPr>
              <a:xfrm>
                <a:off x="3777" y="3227"/>
                <a:ext cx="4730" cy="6860"/>
                <a:chOff x="3456" y="7595"/>
                <a:chExt cx="4730" cy="6860"/>
              </a:xfrm>
            </p:grpSpPr>
            <p:sp>
              <p:nvSpPr>
                <p:cNvPr id="1048708" name="文本框 17"/>
                <p:cNvSpPr txBox="1"/>
                <p:nvPr/>
              </p:nvSpPr>
              <p:spPr>
                <a:xfrm>
                  <a:off x="3456" y="8483"/>
                  <a:ext cx="4730" cy="5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       </a:t>
                  </a:r>
                  <a:r>
                    <a: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负责游戏玩法和关卡的设计，设计</a:t>
                  </a:r>
                  <a:r>
                    <a:rPr 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出</a:t>
                  </a:r>
                  <a:r>
                    <a: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一</a:t>
                  </a:r>
                  <a:r>
                    <a:rPr 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个</a:t>
                  </a:r>
                  <a:r>
                    <a:rPr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在团队能力范围之内</a:t>
                  </a:r>
                  <a:r>
                    <a:rPr lang="zh-C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，且</a:t>
                  </a:r>
                  <a:r>
                    <a:rPr lang="en-US" altLang="zh-CN">
                      <a:sym typeface="+mn-ea"/>
                    </a:rPr>
                    <a:t>有一定创新性，较为精细，轻松有趣的小游戏</a:t>
                  </a:r>
                  <a:r>
                    <a:rPr lang="en-US" altLang="zh-CN">
                      <a:solidFill>
                        <a:schemeClr val="tx1"/>
                      </a:solidFill>
                      <a:sym typeface="+mn-ea"/>
                    </a:rPr>
                    <a:t>。</a:t>
                  </a:r>
                  <a:r>
                    <a:rPr lang="zh-CN" altLang="en-US">
                      <a:solidFill>
                        <a:schemeClr val="tx1"/>
                      </a:solidFill>
                      <a:sym typeface="+mn-ea"/>
                    </a:rPr>
                    <a:t>同时，负责项目进度管理，在保证项目完成的情况下充分迭代。</a:t>
                  </a:r>
                  <a:endParaRPr lang="zh-CN" altLang="en-US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048709" name="文本框 37"/>
                <p:cNvSpPr txBox="1"/>
                <p:nvPr/>
              </p:nvSpPr>
              <p:spPr>
                <a:xfrm>
                  <a:off x="3456" y="7595"/>
                  <a:ext cx="3416" cy="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zh-CN" sz="20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汉仪中简黑简" panose="00020600040101010101" charset="-122"/>
                    </a:rPr>
                    <a:t>熊文杰、朱强</a:t>
                  </a:r>
                  <a:endParaRPr lang="zh-CN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汉仪中简黑简" panose="00020600040101010101" charset="-122"/>
                  </a:endParaRPr>
                </a:p>
              </p:txBody>
            </p:sp>
          </p:grpSp>
        </p:grpSp>
        <p:sp>
          <p:nvSpPr>
            <p:cNvPr id="1048718" name="camille110"/>
            <p:cNvSpPr/>
            <p:nvPr/>
          </p:nvSpPr>
          <p:spPr bwMode="auto">
            <a:xfrm>
              <a:off x="3484" y="4040"/>
              <a:ext cx="582" cy="3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汉仪中宋S" panose="00020600040101010101" charset="-122"/>
              </a:endParaRPr>
            </a:p>
          </p:txBody>
        </p:sp>
        <p:sp>
          <p:nvSpPr>
            <p:cNvPr id="1048719" name="camille111"/>
            <p:cNvSpPr/>
            <p:nvPr/>
          </p:nvSpPr>
          <p:spPr bwMode="auto">
            <a:xfrm>
              <a:off x="3386" y="3943"/>
              <a:ext cx="779" cy="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汉仪中宋S" panose="00020600040101010101" charset="-122"/>
              </a:endParaRPr>
            </a:p>
          </p:txBody>
        </p:sp>
        <p:sp>
          <p:nvSpPr>
            <p:cNvPr id="1048720" name="Camille17"/>
            <p:cNvSpPr/>
            <p:nvPr/>
          </p:nvSpPr>
          <p:spPr bwMode="auto">
            <a:xfrm>
              <a:off x="10666" y="3846"/>
              <a:ext cx="780" cy="77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汉仪中宋S" panose="00020600040101010101" charset="-122"/>
              </a:endParaRPr>
            </a:p>
          </p:txBody>
        </p:sp>
        <p:sp>
          <p:nvSpPr>
            <p:cNvPr id="1048721" name="camille16"/>
            <p:cNvSpPr/>
            <p:nvPr/>
          </p:nvSpPr>
          <p:spPr bwMode="auto">
            <a:xfrm>
              <a:off x="3775" y="7722"/>
              <a:ext cx="778" cy="7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汉仪中宋S" panose="00020600040101010101" charset="-122"/>
              </a:endParaRPr>
            </a:p>
          </p:txBody>
        </p:sp>
        <p:sp>
          <p:nvSpPr>
            <p:cNvPr id="1048722" name="Camille6"/>
            <p:cNvSpPr/>
            <p:nvPr/>
          </p:nvSpPr>
          <p:spPr bwMode="auto">
            <a:xfrm>
              <a:off x="11122" y="7720"/>
              <a:ext cx="780" cy="704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汉仪中宋S" panose="00020600040101010101" charset="-122"/>
              </a:endParaRPr>
            </a:p>
          </p:txBody>
        </p:sp>
      </p:grpSp>
      <p:sp>
        <p:nvSpPr>
          <p:cNvPr id="1048602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人员分工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Division of labor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grpSp>
        <p:nvGrpSpPr>
          <p:cNvPr id="50" name="组合 1"/>
          <p:cNvGrpSpPr/>
          <p:nvPr/>
        </p:nvGrpSpPr>
        <p:grpSpPr>
          <a:xfrm>
            <a:off x="4109085" y="2082800"/>
            <a:ext cx="3975100" cy="2691765"/>
            <a:chOff x="6550" y="2574"/>
            <a:chExt cx="6260" cy="4239"/>
          </a:xfrm>
        </p:grpSpPr>
        <p:sp>
          <p:nvSpPr>
            <p:cNvPr id="1048642" name="文本框 22"/>
            <p:cNvSpPr txBox="1"/>
            <p:nvPr/>
          </p:nvSpPr>
          <p:spPr>
            <a:xfrm>
              <a:off x="7018" y="4317"/>
              <a:ext cx="5323" cy="1888"/>
            </a:xfrm>
            <a:prstGeom prst="rect">
              <a:avLst/>
            </a:prstGeom>
            <a:noFill/>
          </p:spPr>
          <p:txBody>
            <a:bodyPr vert="horz" wrap="square" rtlCol="0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6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项目实现</a:t>
              </a:r>
              <a:endPara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  <p:sp>
          <p:nvSpPr>
            <p:cNvPr id="1048643" name="文本框 2"/>
            <p:cNvSpPr txBox="1"/>
            <p:nvPr/>
          </p:nvSpPr>
          <p:spPr>
            <a:xfrm>
              <a:off x="6550" y="6205"/>
              <a:ext cx="6260" cy="6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敏捷开发、落实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流程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4" name="椭圆 4"/>
            <p:cNvSpPr/>
            <p:nvPr/>
          </p:nvSpPr>
          <p:spPr>
            <a:xfrm>
              <a:off x="8769" y="2574"/>
              <a:ext cx="1743" cy="1743"/>
            </a:xfrm>
            <a:prstGeom prst="ellipse">
              <a:avLst/>
            </a:prstGeom>
            <a:solidFill>
              <a:srgbClr val="5528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汉仪竹节体繁" panose="02010600000101010101" charset="-122"/>
                  <a:ea typeface="汉仪竹节体繁" panose="02010600000101010101" charset="-122"/>
                </a:rPr>
                <a:t>05</a:t>
              </a:r>
              <a:endParaRPr lang="en-US" altLang="zh-CN" sz="40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grpSp>
        <p:nvGrpSpPr>
          <p:cNvPr id="48" name="组合 30"/>
          <p:cNvGrpSpPr/>
          <p:nvPr/>
        </p:nvGrpSpPr>
        <p:grpSpPr>
          <a:xfrm>
            <a:off x="713116" y="1983341"/>
            <a:ext cx="10704203" cy="4386173"/>
            <a:chOff x="4043" y="3027"/>
            <a:chExt cx="16027" cy="6567"/>
          </a:xfrm>
        </p:grpSpPr>
        <p:sp>
          <p:nvSpPr>
            <p:cNvPr id="1048623" name="右箭头 55"/>
            <p:cNvSpPr/>
            <p:nvPr/>
          </p:nvSpPr>
          <p:spPr bwMode="auto">
            <a:xfrm>
              <a:off x="7141" y="5256"/>
              <a:ext cx="4063" cy="1821"/>
            </a:xfrm>
            <a:custGeom>
              <a:avLst/>
              <a:gdLst>
                <a:gd name="T0" fmla="*/ 3880 w 1671177"/>
                <a:gd name="T1" fmla="*/ 0 h 911035"/>
                <a:gd name="T2" fmla="*/ 1322002 w 1671177"/>
                <a:gd name="T3" fmla="*/ 0 h 911035"/>
                <a:gd name="T4" fmla="*/ 1577267 w 1671177"/>
                <a:gd name="T5" fmla="*/ 260936 h 911035"/>
                <a:gd name="T6" fmla="*/ 1589104 w 1671177"/>
                <a:gd name="T7" fmla="*/ 624038 h 911035"/>
                <a:gd name="T8" fmla="*/ 1297607 w 1671177"/>
                <a:gd name="T9" fmla="*/ 911035 h 911035"/>
                <a:gd name="T10" fmla="*/ 609562 w 1671177"/>
                <a:gd name="T11" fmla="*/ 911035 h 911035"/>
                <a:gd name="T12" fmla="*/ 582967 w 1671177"/>
                <a:gd name="T13" fmla="*/ 909006 h 911035"/>
                <a:gd name="T14" fmla="*/ 0 w 1671177"/>
                <a:gd name="T15" fmla="*/ 908746 h 911035"/>
                <a:gd name="T16" fmla="*/ 266330 w 1671177"/>
                <a:gd name="T17" fmla="*/ 630839 h 911035"/>
                <a:gd name="T18" fmla="*/ 287045 w 1671177"/>
                <a:gd name="T19" fmla="*/ 287570 h 911035"/>
                <a:gd name="T20" fmla="*/ 3880 w 1671177"/>
                <a:gd name="T21" fmla="*/ 0 h 9110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1177" h="911035">
                  <a:moveTo>
                    <a:pt x="3880" y="0"/>
                  </a:moveTo>
                  <a:lnTo>
                    <a:pt x="1322002" y="0"/>
                  </a:lnTo>
                  <a:lnTo>
                    <a:pt x="1577267" y="260936"/>
                  </a:lnTo>
                  <a:cubicBezTo>
                    <a:pt x="1720296" y="408603"/>
                    <a:pt x="1679854" y="514841"/>
                    <a:pt x="1589104" y="624038"/>
                  </a:cubicBezTo>
                  <a:lnTo>
                    <a:pt x="1297607" y="911035"/>
                  </a:lnTo>
                  <a:lnTo>
                    <a:pt x="609562" y="911035"/>
                  </a:lnTo>
                  <a:cubicBezTo>
                    <a:pt x="601030" y="909370"/>
                    <a:pt x="592146" y="909088"/>
                    <a:pt x="582967" y="909006"/>
                  </a:cubicBezTo>
                  <a:lnTo>
                    <a:pt x="0" y="908746"/>
                  </a:lnTo>
                  <a:lnTo>
                    <a:pt x="266330" y="630839"/>
                  </a:lnTo>
                  <a:cubicBezTo>
                    <a:pt x="347215" y="528253"/>
                    <a:pt x="398509" y="416789"/>
                    <a:pt x="287045" y="287570"/>
                  </a:cubicBezTo>
                  <a:lnTo>
                    <a:pt x="3880" y="0"/>
                  </a:lnTo>
                  <a:close/>
                </a:path>
              </a:pathLst>
            </a:custGeom>
            <a:solidFill>
              <a:srgbClr val="5528A9"/>
            </a:solidFill>
            <a:ln>
              <a:noFill/>
            </a:ln>
          </p:spPr>
          <p:txBody>
            <a:bodyPr anchor="ctr"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25" name="camille 22"/>
            <p:cNvSpPr txBox="1">
              <a:spLocks noChangeArrowheads="1"/>
            </p:cNvSpPr>
            <p:nvPr/>
          </p:nvSpPr>
          <p:spPr bwMode="auto">
            <a:xfrm>
              <a:off x="8987" y="5626"/>
              <a:ext cx="1931" cy="9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26" name="右箭头 55"/>
            <p:cNvSpPr/>
            <p:nvPr/>
          </p:nvSpPr>
          <p:spPr bwMode="auto">
            <a:xfrm>
              <a:off x="4043" y="5250"/>
              <a:ext cx="4047" cy="1821"/>
            </a:xfrm>
            <a:custGeom>
              <a:avLst/>
              <a:gdLst>
                <a:gd name="T0" fmla="*/ 3880 w 1671177"/>
                <a:gd name="T1" fmla="*/ 0 h 911035"/>
                <a:gd name="T2" fmla="*/ 1322002 w 1671177"/>
                <a:gd name="T3" fmla="*/ 0 h 911035"/>
                <a:gd name="T4" fmla="*/ 1577267 w 1671177"/>
                <a:gd name="T5" fmla="*/ 260936 h 911035"/>
                <a:gd name="T6" fmla="*/ 1589104 w 1671177"/>
                <a:gd name="T7" fmla="*/ 624038 h 911035"/>
                <a:gd name="T8" fmla="*/ 1297607 w 1671177"/>
                <a:gd name="T9" fmla="*/ 911035 h 911035"/>
                <a:gd name="T10" fmla="*/ 609562 w 1671177"/>
                <a:gd name="T11" fmla="*/ 911035 h 911035"/>
                <a:gd name="T12" fmla="*/ 582967 w 1671177"/>
                <a:gd name="T13" fmla="*/ 909006 h 911035"/>
                <a:gd name="T14" fmla="*/ 0 w 1671177"/>
                <a:gd name="T15" fmla="*/ 908746 h 911035"/>
                <a:gd name="T16" fmla="*/ 266330 w 1671177"/>
                <a:gd name="T17" fmla="*/ 630839 h 911035"/>
                <a:gd name="T18" fmla="*/ 287045 w 1671177"/>
                <a:gd name="T19" fmla="*/ 287570 h 911035"/>
                <a:gd name="T20" fmla="*/ 3880 w 1671177"/>
                <a:gd name="T21" fmla="*/ 0 h 9110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1177" h="911035">
                  <a:moveTo>
                    <a:pt x="3880" y="0"/>
                  </a:moveTo>
                  <a:lnTo>
                    <a:pt x="1322002" y="0"/>
                  </a:lnTo>
                  <a:lnTo>
                    <a:pt x="1577267" y="260936"/>
                  </a:lnTo>
                  <a:cubicBezTo>
                    <a:pt x="1720296" y="408603"/>
                    <a:pt x="1679854" y="514841"/>
                    <a:pt x="1589104" y="624038"/>
                  </a:cubicBezTo>
                  <a:lnTo>
                    <a:pt x="1297607" y="911035"/>
                  </a:lnTo>
                  <a:lnTo>
                    <a:pt x="609562" y="911035"/>
                  </a:lnTo>
                  <a:cubicBezTo>
                    <a:pt x="601030" y="909370"/>
                    <a:pt x="592146" y="909088"/>
                    <a:pt x="582967" y="909006"/>
                  </a:cubicBezTo>
                  <a:lnTo>
                    <a:pt x="0" y="908746"/>
                  </a:lnTo>
                  <a:lnTo>
                    <a:pt x="266330" y="630839"/>
                  </a:lnTo>
                  <a:cubicBezTo>
                    <a:pt x="347215" y="528253"/>
                    <a:pt x="398509" y="416789"/>
                    <a:pt x="287045" y="287570"/>
                  </a:cubicBezTo>
                  <a:lnTo>
                    <a:pt x="3880" y="0"/>
                  </a:lnTo>
                  <a:close/>
                </a:path>
              </a:pathLst>
            </a:custGeom>
            <a:solidFill>
              <a:srgbClr val="DB365E"/>
            </a:solidFill>
            <a:ln>
              <a:noFill/>
            </a:ln>
          </p:spPr>
          <p:txBody>
            <a:bodyPr anchor="ctr"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28" name="camille"/>
            <p:cNvSpPr txBox="1">
              <a:spLocks noChangeArrowheads="1"/>
            </p:cNvSpPr>
            <p:nvPr/>
          </p:nvSpPr>
          <p:spPr bwMode="auto">
            <a:xfrm>
              <a:off x="5812" y="5626"/>
              <a:ext cx="1584" cy="9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145729" name="直接连接符 38"/>
            <p:cNvCxnSpPr>
              <a:cxnSpLocks noChangeShapeType="1"/>
            </p:cNvCxnSpPr>
            <p:nvPr/>
          </p:nvCxnSpPr>
          <p:spPr bwMode="auto">
            <a:xfrm flipV="1">
              <a:off x="4546" y="7536"/>
              <a:ext cx="0" cy="1748"/>
            </a:xfrm>
            <a:prstGeom prst="line">
              <a:avLst/>
            </a:prstGeom>
            <a:noFill/>
            <a:ln w="6350">
              <a:solidFill>
                <a:srgbClr val="DB365E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cxnSp>
          <p:nvCxnSpPr>
            <p:cNvPr id="3145730" name="直接连接符 40"/>
            <p:cNvCxnSpPr>
              <a:cxnSpLocks noChangeShapeType="1"/>
            </p:cNvCxnSpPr>
            <p:nvPr/>
          </p:nvCxnSpPr>
          <p:spPr bwMode="auto">
            <a:xfrm flipV="1">
              <a:off x="7978" y="3110"/>
              <a:ext cx="0" cy="1748"/>
            </a:xfrm>
            <a:prstGeom prst="line">
              <a:avLst/>
            </a:prstGeom>
            <a:noFill/>
            <a:ln w="6350">
              <a:solidFill>
                <a:srgbClr val="5528A9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cxnSp>
          <p:nvCxnSpPr>
            <p:cNvPr id="3145731" name="直接连接符 43"/>
            <p:cNvCxnSpPr>
              <a:cxnSpLocks noChangeShapeType="1"/>
            </p:cNvCxnSpPr>
            <p:nvPr/>
          </p:nvCxnSpPr>
          <p:spPr bwMode="auto">
            <a:xfrm flipV="1">
              <a:off x="11155" y="7553"/>
              <a:ext cx="0" cy="1748"/>
            </a:xfrm>
            <a:prstGeom prst="line">
              <a:avLst/>
            </a:prstGeom>
            <a:noFill/>
            <a:ln w="6350">
              <a:solidFill>
                <a:srgbClr val="DB365E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cxnSp>
          <p:nvCxnSpPr>
            <p:cNvPr id="3145732" name="直接连接符 51"/>
            <p:cNvCxnSpPr>
              <a:cxnSpLocks noChangeShapeType="1"/>
            </p:cNvCxnSpPr>
            <p:nvPr/>
          </p:nvCxnSpPr>
          <p:spPr bwMode="auto">
            <a:xfrm flipV="1">
              <a:off x="13888" y="3130"/>
              <a:ext cx="0" cy="1748"/>
            </a:xfrm>
            <a:prstGeom prst="line">
              <a:avLst/>
            </a:prstGeom>
            <a:noFill/>
            <a:ln w="6350">
              <a:solidFill>
                <a:srgbClr val="5528A9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sp>
          <p:nvSpPr>
            <p:cNvPr id="1048634" name="文本框 53"/>
            <p:cNvSpPr txBox="1"/>
            <p:nvPr/>
          </p:nvSpPr>
          <p:spPr>
            <a:xfrm>
              <a:off x="8214" y="3625"/>
              <a:ext cx="5192" cy="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为了达成项目目标，确定平台跳跃的主题玩法和同时操控的创新点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35" name="文本框 54"/>
            <p:cNvSpPr txBox="1"/>
            <p:nvPr/>
          </p:nvSpPr>
          <p:spPr>
            <a:xfrm>
              <a:off x="8214" y="3027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主体玩法确定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36" name="文本框 55"/>
            <p:cNvSpPr txBox="1"/>
            <p:nvPr/>
          </p:nvSpPr>
          <p:spPr>
            <a:xfrm>
              <a:off x="14076" y="3624"/>
              <a:ext cx="5994" cy="1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实现了对最主要、最小的玩法的印证后，我们重新设计了角色移动以调整手感，并在同时操控上加入了新机制。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37" name="文本框 56"/>
            <p:cNvSpPr txBox="1"/>
            <p:nvPr/>
          </p:nvSpPr>
          <p:spPr>
            <a:xfrm>
              <a:off x="14076" y="3028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玩法迭代、优化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38" name="文本框 57"/>
            <p:cNvSpPr txBox="1"/>
            <p:nvPr/>
          </p:nvSpPr>
          <p:spPr>
            <a:xfrm>
              <a:off x="11464" y="7536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基本框架搭建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39" name="文本框 58"/>
            <p:cNvSpPr txBox="1"/>
            <p:nvPr/>
          </p:nvSpPr>
          <p:spPr>
            <a:xfrm>
              <a:off x="4729" y="7536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头脑风暴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40" name="文本框 59"/>
            <p:cNvSpPr txBox="1"/>
            <p:nvPr/>
          </p:nvSpPr>
          <p:spPr>
            <a:xfrm>
              <a:off x="4767" y="8133"/>
              <a:ext cx="4994" cy="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集合产生玩法点子，尽可能多的提出点子，为玩法筛选提供足够资源。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1" name="文本框 60"/>
            <p:cNvSpPr txBox="1"/>
            <p:nvPr/>
          </p:nvSpPr>
          <p:spPr>
            <a:xfrm>
              <a:off x="11464" y="8133"/>
              <a:ext cx="6005" cy="1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对于玩法所需相应的功能，编写相应的脚本程序文件，并且将其嵌入游戏引擎之中。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包括角色行动、收集系统、敌人路径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等。</a:t>
              </a:r>
              <a:endParaRPr lang="zh-CN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项目实现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Project implementation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4" name="右箭头 55"/>
          <p:cNvSpPr/>
          <p:nvPr/>
        </p:nvSpPr>
        <p:spPr bwMode="auto">
          <a:xfrm>
            <a:off x="4871096" y="3471918"/>
            <a:ext cx="2702933" cy="1216266"/>
          </a:xfrm>
          <a:custGeom>
            <a:avLst/>
            <a:gdLst>
              <a:gd name="T0" fmla="*/ 3880 w 1671177"/>
              <a:gd name="T1" fmla="*/ 0 h 911035"/>
              <a:gd name="T2" fmla="*/ 1322002 w 1671177"/>
              <a:gd name="T3" fmla="*/ 0 h 911035"/>
              <a:gd name="T4" fmla="*/ 1577267 w 1671177"/>
              <a:gd name="T5" fmla="*/ 260936 h 911035"/>
              <a:gd name="T6" fmla="*/ 1589104 w 1671177"/>
              <a:gd name="T7" fmla="*/ 624038 h 911035"/>
              <a:gd name="T8" fmla="*/ 1297607 w 1671177"/>
              <a:gd name="T9" fmla="*/ 911035 h 911035"/>
              <a:gd name="T10" fmla="*/ 609562 w 1671177"/>
              <a:gd name="T11" fmla="*/ 911035 h 911035"/>
              <a:gd name="T12" fmla="*/ 582967 w 1671177"/>
              <a:gd name="T13" fmla="*/ 909006 h 911035"/>
              <a:gd name="T14" fmla="*/ 0 w 1671177"/>
              <a:gd name="T15" fmla="*/ 908746 h 911035"/>
              <a:gd name="T16" fmla="*/ 266330 w 1671177"/>
              <a:gd name="T17" fmla="*/ 630839 h 911035"/>
              <a:gd name="T18" fmla="*/ 287045 w 1671177"/>
              <a:gd name="T19" fmla="*/ 287570 h 911035"/>
              <a:gd name="T20" fmla="*/ 3880 w 1671177"/>
              <a:gd name="T21" fmla="*/ 0 h 9110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71177" h="911035">
                <a:moveTo>
                  <a:pt x="3880" y="0"/>
                </a:moveTo>
                <a:lnTo>
                  <a:pt x="1322002" y="0"/>
                </a:lnTo>
                <a:lnTo>
                  <a:pt x="1577267" y="260936"/>
                </a:lnTo>
                <a:cubicBezTo>
                  <a:pt x="1720296" y="408603"/>
                  <a:pt x="1679854" y="514841"/>
                  <a:pt x="1589104" y="624038"/>
                </a:cubicBezTo>
                <a:lnTo>
                  <a:pt x="1297607" y="911035"/>
                </a:lnTo>
                <a:lnTo>
                  <a:pt x="609562" y="911035"/>
                </a:lnTo>
                <a:cubicBezTo>
                  <a:pt x="601030" y="909370"/>
                  <a:pt x="592146" y="909088"/>
                  <a:pt x="582967" y="909006"/>
                </a:cubicBezTo>
                <a:lnTo>
                  <a:pt x="0" y="908746"/>
                </a:lnTo>
                <a:lnTo>
                  <a:pt x="266330" y="630839"/>
                </a:lnTo>
                <a:cubicBezTo>
                  <a:pt x="347215" y="528253"/>
                  <a:pt x="398509" y="416789"/>
                  <a:pt x="287045" y="287570"/>
                </a:cubicBezTo>
                <a:lnTo>
                  <a:pt x="3880" y="0"/>
                </a:lnTo>
                <a:close/>
              </a:path>
            </a:pathLst>
          </a:custGeom>
          <a:solidFill>
            <a:srgbClr val="DB365E"/>
          </a:solidFill>
          <a:ln>
            <a:noFill/>
          </a:ln>
        </p:spPr>
        <p:txBody>
          <a:bodyPr anchor="ctr"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右箭头 55"/>
          <p:cNvSpPr/>
          <p:nvPr/>
        </p:nvSpPr>
        <p:spPr bwMode="auto">
          <a:xfrm>
            <a:off x="6949731" y="3468305"/>
            <a:ext cx="2713619" cy="1216266"/>
          </a:xfrm>
          <a:custGeom>
            <a:avLst/>
            <a:gdLst>
              <a:gd name="T0" fmla="*/ 3880 w 1671177"/>
              <a:gd name="T1" fmla="*/ 0 h 911035"/>
              <a:gd name="T2" fmla="*/ 1322002 w 1671177"/>
              <a:gd name="T3" fmla="*/ 0 h 911035"/>
              <a:gd name="T4" fmla="*/ 1577267 w 1671177"/>
              <a:gd name="T5" fmla="*/ 260936 h 911035"/>
              <a:gd name="T6" fmla="*/ 1589104 w 1671177"/>
              <a:gd name="T7" fmla="*/ 624038 h 911035"/>
              <a:gd name="T8" fmla="*/ 1297607 w 1671177"/>
              <a:gd name="T9" fmla="*/ 911035 h 911035"/>
              <a:gd name="T10" fmla="*/ 609562 w 1671177"/>
              <a:gd name="T11" fmla="*/ 911035 h 911035"/>
              <a:gd name="T12" fmla="*/ 582967 w 1671177"/>
              <a:gd name="T13" fmla="*/ 909006 h 911035"/>
              <a:gd name="T14" fmla="*/ 0 w 1671177"/>
              <a:gd name="T15" fmla="*/ 908746 h 911035"/>
              <a:gd name="T16" fmla="*/ 266330 w 1671177"/>
              <a:gd name="T17" fmla="*/ 630839 h 911035"/>
              <a:gd name="T18" fmla="*/ 287045 w 1671177"/>
              <a:gd name="T19" fmla="*/ 287570 h 911035"/>
              <a:gd name="T20" fmla="*/ 3880 w 1671177"/>
              <a:gd name="T21" fmla="*/ 0 h 9110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71177" h="911035">
                <a:moveTo>
                  <a:pt x="3880" y="0"/>
                </a:moveTo>
                <a:lnTo>
                  <a:pt x="1322002" y="0"/>
                </a:lnTo>
                <a:lnTo>
                  <a:pt x="1577267" y="260936"/>
                </a:lnTo>
                <a:cubicBezTo>
                  <a:pt x="1720296" y="408603"/>
                  <a:pt x="1679854" y="514841"/>
                  <a:pt x="1589104" y="624038"/>
                </a:cubicBezTo>
                <a:lnTo>
                  <a:pt x="1297607" y="911035"/>
                </a:lnTo>
                <a:lnTo>
                  <a:pt x="609562" y="911035"/>
                </a:lnTo>
                <a:cubicBezTo>
                  <a:pt x="601030" y="909370"/>
                  <a:pt x="592146" y="909088"/>
                  <a:pt x="582967" y="909006"/>
                </a:cubicBezTo>
                <a:lnTo>
                  <a:pt x="0" y="908746"/>
                </a:lnTo>
                <a:lnTo>
                  <a:pt x="266330" y="630839"/>
                </a:lnTo>
                <a:cubicBezTo>
                  <a:pt x="347215" y="528253"/>
                  <a:pt x="398509" y="416789"/>
                  <a:pt x="287045" y="287570"/>
                </a:cubicBezTo>
                <a:lnTo>
                  <a:pt x="3880" y="0"/>
                </a:lnTo>
                <a:close/>
              </a:path>
            </a:pathLst>
          </a:custGeom>
          <a:solidFill>
            <a:srgbClr val="5528A9"/>
          </a:solidFill>
          <a:ln>
            <a:noFill/>
          </a:ln>
        </p:spPr>
        <p:txBody>
          <a:bodyPr anchor="ctr"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camille 22"/>
          <p:cNvSpPr txBox="1">
            <a:spLocks noChangeArrowheads="1"/>
          </p:cNvSpPr>
          <p:nvPr/>
        </p:nvSpPr>
        <p:spPr bwMode="auto">
          <a:xfrm>
            <a:off x="6107468" y="3719242"/>
            <a:ext cx="1289687" cy="660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3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camille 22"/>
          <p:cNvSpPr txBox="1">
            <a:spLocks noChangeArrowheads="1"/>
          </p:cNvSpPr>
          <p:nvPr/>
        </p:nvSpPr>
        <p:spPr bwMode="auto">
          <a:xfrm>
            <a:off x="8131848" y="3719242"/>
            <a:ext cx="1289687" cy="660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zh-CN" sz="3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grpSp>
        <p:nvGrpSpPr>
          <p:cNvPr id="48" name="组合 30"/>
          <p:cNvGrpSpPr/>
          <p:nvPr/>
        </p:nvGrpSpPr>
        <p:grpSpPr>
          <a:xfrm>
            <a:off x="713116" y="1983341"/>
            <a:ext cx="10704203" cy="4386173"/>
            <a:chOff x="4043" y="3027"/>
            <a:chExt cx="16027" cy="6567"/>
          </a:xfrm>
        </p:grpSpPr>
        <p:sp>
          <p:nvSpPr>
            <p:cNvPr id="1048623" name="右箭头 55"/>
            <p:cNvSpPr/>
            <p:nvPr/>
          </p:nvSpPr>
          <p:spPr bwMode="auto">
            <a:xfrm>
              <a:off x="7141" y="5256"/>
              <a:ext cx="4063" cy="1821"/>
            </a:xfrm>
            <a:custGeom>
              <a:avLst/>
              <a:gdLst>
                <a:gd name="T0" fmla="*/ 3880 w 1671177"/>
                <a:gd name="T1" fmla="*/ 0 h 911035"/>
                <a:gd name="T2" fmla="*/ 1322002 w 1671177"/>
                <a:gd name="T3" fmla="*/ 0 h 911035"/>
                <a:gd name="T4" fmla="*/ 1577267 w 1671177"/>
                <a:gd name="T5" fmla="*/ 260936 h 911035"/>
                <a:gd name="T6" fmla="*/ 1589104 w 1671177"/>
                <a:gd name="T7" fmla="*/ 624038 h 911035"/>
                <a:gd name="T8" fmla="*/ 1297607 w 1671177"/>
                <a:gd name="T9" fmla="*/ 911035 h 911035"/>
                <a:gd name="T10" fmla="*/ 609562 w 1671177"/>
                <a:gd name="T11" fmla="*/ 911035 h 911035"/>
                <a:gd name="T12" fmla="*/ 582967 w 1671177"/>
                <a:gd name="T13" fmla="*/ 909006 h 911035"/>
                <a:gd name="T14" fmla="*/ 0 w 1671177"/>
                <a:gd name="T15" fmla="*/ 908746 h 911035"/>
                <a:gd name="T16" fmla="*/ 266330 w 1671177"/>
                <a:gd name="T17" fmla="*/ 630839 h 911035"/>
                <a:gd name="T18" fmla="*/ 287045 w 1671177"/>
                <a:gd name="T19" fmla="*/ 287570 h 911035"/>
                <a:gd name="T20" fmla="*/ 3880 w 1671177"/>
                <a:gd name="T21" fmla="*/ 0 h 9110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1177" h="911035">
                  <a:moveTo>
                    <a:pt x="3880" y="0"/>
                  </a:moveTo>
                  <a:lnTo>
                    <a:pt x="1322002" y="0"/>
                  </a:lnTo>
                  <a:lnTo>
                    <a:pt x="1577267" y="260936"/>
                  </a:lnTo>
                  <a:cubicBezTo>
                    <a:pt x="1720296" y="408603"/>
                    <a:pt x="1679854" y="514841"/>
                    <a:pt x="1589104" y="624038"/>
                  </a:cubicBezTo>
                  <a:lnTo>
                    <a:pt x="1297607" y="911035"/>
                  </a:lnTo>
                  <a:lnTo>
                    <a:pt x="609562" y="911035"/>
                  </a:lnTo>
                  <a:cubicBezTo>
                    <a:pt x="601030" y="909370"/>
                    <a:pt x="592146" y="909088"/>
                    <a:pt x="582967" y="909006"/>
                  </a:cubicBezTo>
                  <a:lnTo>
                    <a:pt x="0" y="908746"/>
                  </a:lnTo>
                  <a:lnTo>
                    <a:pt x="266330" y="630839"/>
                  </a:lnTo>
                  <a:cubicBezTo>
                    <a:pt x="347215" y="528253"/>
                    <a:pt x="398509" y="416789"/>
                    <a:pt x="287045" y="287570"/>
                  </a:cubicBezTo>
                  <a:lnTo>
                    <a:pt x="3880" y="0"/>
                  </a:lnTo>
                  <a:close/>
                </a:path>
              </a:pathLst>
            </a:custGeom>
            <a:solidFill>
              <a:srgbClr val="5528A9"/>
            </a:solidFill>
            <a:ln>
              <a:noFill/>
            </a:ln>
          </p:spPr>
          <p:txBody>
            <a:bodyPr anchor="ctr"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25" name="camille 22"/>
            <p:cNvSpPr txBox="1">
              <a:spLocks noChangeArrowheads="1"/>
            </p:cNvSpPr>
            <p:nvPr/>
          </p:nvSpPr>
          <p:spPr bwMode="auto">
            <a:xfrm>
              <a:off x="8987" y="5626"/>
              <a:ext cx="1931" cy="9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  <a:endPara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26" name="右箭头 55"/>
            <p:cNvSpPr/>
            <p:nvPr/>
          </p:nvSpPr>
          <p:spPr bwMode="auto">
            <a:xfrm>
              <a:off x="4043" y="5250"/>
              <a:ext cx="4047" cy="1821"/>
            </a:xfrm>
            <a:custGeom>
              <a:avLst/>
              <a:gdLst>
                <a:gd name="T0" fmla="*/ 3880 w 1671177"/>
                <a:gd name="T1" fmla="*/ 0 h 911035"/>
                <a:gd name="T2" fmla="*/ 1322002 w 1671177"/>
                <a:gd name="T3" fmla="*/ 0 h 911035"/>
                <a:gd name="T4" fmla="*/ 1577267 w 1671177"/>
                <a:gd name="T5" fmla="*/ 260936 h 911035"/>
                <a:gd name="T6" fmla="*/ 1589104 w 1671177"/>
                <a:gd name="T7" fmla="*/ 624038 h 911035"/>
                <a:gd name="T8" fmla="*/ 1297607 w 1671177"/>
                <a:gd name="T9" fmla="*/ 911035 h 911035"/>
                <a:gd name="T10" fmla="*/ 609562 w 1671177"/>
                <a:gd name="T11" fmla="*/ 911035 h 911035"/>
                <a:gd name="T12" fmla="*/ 582967 w 1671177"/>
                <a:gd name="T13" fmla="*/ 909006 h 911035"/>
                <a:gd name="T14" fmla="*/ 0 w 1671177"/>
                <a:gd name="T15" fmla="*/ 908746 h 911035"/>
                <a:gd name="T16" fmla="*/ 266330 w 1671177"/>
                <a:gd name="T17" fmla="*/ 630839 h 911035"/>
                <a:gd name="T18" fmla="*/ 287045 w 1671177"/>
                <a:gd name="T19" fmla="*/ 287570 h 911035"/>
                <a:gd name="T20" fmla="*/ 3880 w 1671177"/>
                <a:gd name="T21" fmla="*/ 0 h 9110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71177" h="911035">
                  <a:moveTo>
                    <a:pt x="3880" y="0"/>
                  </a:moveTo>
                  <a:lnTo>
                    <a:pt x="1322002" y="0"/>
                  </a:lnTo>
                  <a:lnTo>
                    <a:pt x="1577267" y="260936"/>
                  </a:lnTo>
                  <a:cubicBezTo>
                    <a:pt x="1720296" y="408603"/>
                    <a:pt x="1679854" y="514841"/>
                    <a:pt x="1589104" y="624038"/>
                  </a:cubicBezTo>
                  <a:lnTo>
                    <a:pt x="1297607" y="911035"/>
                  </a:lnTo>
                  <a:lnTo>
                    <a:pt x="609562" y="911035"/>
                  </a:lnTo>
                  <a:cubicBezTo>
                    <a:pt x="601030" y="909370"/>
                    <a:pt x="592146" y="909088"/>
                    <a:pt x="582967" y="909006"/>
                  </a:cubicBezTo>
                  <a:lnTo>
                    <a:pt x="0" y="908746"/>
                  </a:lnTo>
                  <a:lnTo>
                    <a:pt x="266330" y="630839"/>
                  </a:lnTo>
                  <a:cubicBezTo>
                    <a:pt x="347215" y="528253"/>
                    <a:pt x="398509" y="416789"/>
                    <a:pt x="287045" y="287570"/>
                  </a:cubicBezTo>
                  <a:lnTo>
                    <a:pt x="3880" y="0"/>
                  </a:lnTo>
                  <a:close/>
                </a:path>
              </a:pathLst>
            </a:custGeom>
            <a:solidFill>
              <a:srgbClr val="DB365E"/>
            </a:solidFill>
            <a:ln>
              <a:noFill/>
            </a:ln>
          </p:spPr>
          <p:txBody>
            <a:bodyPr anchor="ctr"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28" name="camille"/>
            <p:cNvSpPr txBox="1">
              <a:spLocks noChangeArrowheads="1"/>
            </p:cNvSpPr>
            <p:nvPr/>
          </p:nvSpPr>
          <p:spPr bwMode="auto">
            <a:xfrm>
              <a:off x="5812" y="5626"/>
              <a:ext cx="1584" cy="9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  <a:endPara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145729" name="直接连接符 38"/>
            <p:cNvCxnSpPr>
              <a:cxnSpLocks noChangeShapeType="1"/>
            </p:cNvCxnSpPr>
            <p:nvPr/>
          </p:nvCxnSpPr>
          <p:spPr bwMode="auto">
            <a:xfrm flipV="1">
              <a:off x="4546" y="7536"/>
              <a:ext cx="0" cy="1748"/>
            </a:xfrm>
            <a:prstGeom prst="line">
              <a:avLst/>
            </a:prstGeom>
            <a:noFill/>
            <a:ln w="6350">
              <a:solidFill>
                <a:srgbClr val="DB365E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cxnSp>
          <p:nvCxnSpPr>
            <p:cNvPr id="3145730" name="直接连接符 40"/>
            <p:cNvCxnSpPr>
              <a:cxnSpLocks noChangeShapeType="1"/>
            </p:cNvCxnSpPr>
            <p:nvPr/>
          </p:nvCxnSpPr>
          <p:spPr bwMode="auto">
            <a:xfrm flipV="1">
              <a:off x="7978" y="3110"/>
              <a:ext cx="0" cy="1748"/>
            </a:xfrm>
            <a:prstGeom prst="line">
              <a:avLst/>
            </a:prstGeom>
            <a:noFill/>
            <a:ln w="6350">
              <a:solidFill>
                <a:srgbClr val="5528A9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cxnSp>
          <p:nvCxnSpPr>
            <p:cNvPr id="3145731" name="直接连接符 43"/>
            <p:cNvCxnSpPr>
              <a:cxnSpLocks noChangeShapeType="1"/>
            </p:cNvCxnSpPr>
            <p:nvPr/>
          </p:nvCxnSpPr>
          <p:spPr bwMode="auto">
            <a:xfrm flipV="1">
              <a:off x="11155" y="7553"/>
              <a:ext cx="0" cy="1748"/>
            </a:xfrm>
            <a:prstGeom prst="line">
              <a:avLst/>
            </a:prstGeom>
            <a:noFill/>
            <a:ln w="6350">
              <a:solidFill>
                <a:srgbClr val="DB365E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cxnSp>
          <p:nvCxnSpPr>
            <p:cNvPr id="3145732" name="直接连接符 51"/>
            <p:cNvCxnSpPr>
              <a:cxnSpLocks noChangeShapeType="1"/>
            </p:cNvCxnSpPr>
            <p:nvPr/>
          </p:nvCxnSpPr>
          <p:spPr bwMode="auto">
            <a:xfrm flipV="1">
              <a:off x="13888" y="3130"/>
              <a:ext cx="0" cy="1748"/>
            </a:xfrm>
            <a:prstGeom prst="line">
              <a:avLst/>
            </a:prstGeom>
            <a:noFill/>
            <a:ln w="6350">
              <a:solidFill>
                <a:srgbClr val="5528A9">
                  <a:alpha val="98038"/>
                </a:srgbClr>
              </a:solidFill>
              <a:prstDash val="sysDash"/>
              <a:round/>
              <a:headEnd type="oval" w="med" len="med"/>
              <a:tailEnd type="oval" w="med" len="med"/>
            </a:ln>
          </p:spPr>
        </p:cxnSp>
        <p:sp>
          <p:nvSpPr>
            <p:cNvPr id="1048634" name="文本框 53"/>
            <p:cNvSpPr txBox="1"/>
            <p:nvPr/>
          </p:nvSpPr>
          <p:spPr>
            <a:xfrm>
              <a:off x="8214" y="3625"/>
              <a:ext cx="5192" cy="1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多次测试，不断调整地图分布，不断调整不同对象的移动数值，以期达到最佳效果。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35" name="文本框 54"/>
            <p:cNvSpPr txBox="1"/>
            <p:nvPr/>
          </p:nvSpPr>
          <p:spPr>
            <a:xfrm>
              <a:off x="8214" y="3027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多次迭代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36" name="文本框 55"/>
            <p:cNvSpPr txBox="1"/>
            <p:nvPr/>
          </p:nvSpPr>
          <p:spPr>
            <a:xfrm>
              <a:off x="14076" y="3624"/>
              <a:ext cx="5994" cy="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项目大体完工后，我们将项目给不同用户试玩并进行了最终的调整，最后打包成品。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37" name="文本框 56"/>
            <p:cNvSpPr txBox="1"/>
            <p:nvPr/>
          </p:nvSpPr>
          <p:spPr>
            <a:xfrm>
              <a:off x="14076" y="3028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最终迭代、打包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38" name="文本框 57"/>
            <p:cNvSpPr txBox="1"/>
            <p:nvPr/>
          </p:nvSpPr>
          <p:spPr>
            <a:xfrm>
              <a:off x="11464" y="7536"/>
              <a:ext cx="4976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套用素材、制作动画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39" name="文本框 58"/>
            <p:cNvSpPr txBox="1"/>
            <p:nvPr/>
          </p:nvSpPr>
          <p:spPr>
            <a:xfrm>
              <a:off x="4729" y="7536"/>
              <a:ext cx="3250" cy="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关卡搭建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40" name="文本框 59"/>
            <p:cNvSpPr txBox="1"/>
            <p:nvPr/>
          </p:nvSpPr>
          <p:spPr>
            <a:xfrm>
              <a:off x="4767" y="8133"/>
              <a:ext cx="5303" cy="1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完成基础框架后，我们进行了初步的关卡设计和搭建，难度由浅入深，并不断加入新的元素。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1" name="文本框 60"/>
            <p:cNvSpPr txBox="1"/>
            <p:nvPr/>
          </p:nvSpPr>
          <p:spPr>
            <a:xfrm>
              <a:off x="11464" y="8133"/>
              <a:ext cx="6005" cy="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完成大部分程序设计工作后，将素材调到不同对象上制作动画。</a:t>
              </a:r>
              <a:endParaRPr lang="zh-CN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项目实现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Project implementation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4" name="右箭头 55"/>
          <p:cNvSpPr/>
          <p:nvPr/>
        </p:nvSpPr>
        <p:spPr bwMode="auto">
          <a:xfrm>
            <a:off x="4871096" y="3471918"/>
            <a:ext cx="2702933" cy="1216266"/>
          </a:xfrm>
          <a:custGeom>
            <a:avLst/>
            <a:gdLst>
              <a:gd name="T0" fmla="*/ 3880 w 1671177"/>
              <a:gd name="T1" fmla="*/ 0 h 911035"/>
              <a:gd name="T2" fmla="*/ 1322002 w 1671177"/>
              <a:gd name="T3" fmla="*/ 0 h 911035"/>
              <a:gd name="T4" fmla="*/ 1577267 w 1671177"/>
              <a:gd name="T5" fmla="*/ 260936 h 911035"/>
              <a:gd name="T6" fmla="*/ 1589104 w 1671177"/>
              <a:gd name="T7" fmla="*/ 624038 h 911035"/>
              <a:gd name="T8" fmla="*/ 1297607 w 1671177"/>
              <a:gd name="T9" fmla="*/ 911035 h 911035"/>
              <a:gd name="T10" fmla="*/ 609562 w 1671177"/>
              <a:gd name="T11" fmla="*/ 911035 h 911035"/>
              <a:gd name="T12" fmla="*/ 582967 w 1671177"/>
              <a:gd name="T13" fmla="*/ 909006 h 911035"/>
              <a:gd name="T14" fmla="*/ 0 w 1671177"/>
              <a:gd name="T15" fmla="*/ 908746 h 911035"/>
              <a:gd name="T16" fmla="*/ 266330 w 1671177"/>
              <a:gd name="T17" fmla="*/ 630839 h 911035"/>
              <a:gd name="T18" fmla="*/ 287045 w 1671177"/>
              <a:gd name="T19" fmla="*/ 287570 h 911035"/>
              <a:gd name="T20" fmla="*/ 3880 w 1671177"/>
              <a:gd name="T21" fmla="*/ 0 h 9110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71177" h="911035">
                <a:moveTo>
                  <a:pt x="3880" y="0"/>
                </a:moveTo>
                <a:lnTo>
                  <a:pt x="1322002" y="0"/>
                </a:lnTo>
                <a:lnTo>
                  <a:pt x="1577267" y="260936"/>
                </a:lnTo>
                <a:cubicBezTo>
                  <a:pt x="1720296" y="408603"/>
                  <a:pt x="1679854" y="514841"/>
                  <a:pt x="1589104" y="624038"/>
                </a:cubicBezTo>
                <a:lnTo>
                  <a:pt x="1297607" y="911035"/>
                </a:lnTo>
                <a:lnTo>
                  <a:pt x="609562" y="911035"/>
                </a:lnTo>
                <a:cubicBezTo>
                  <a:pt x="601030" y="909370"/>
                  <a:pt x="592146" y="909088"/>
                  <a:pt x="582967" y="909006"/>
                </a:cubicBezTo>
                <a:lnTo>
                  <a:pt x="0" y="908746"/>
                </a:lnTo>
                <a:lnTo>
                  <a:pt x="266330" y="630839"/>
                </a:lnTo>
                <a:cubicBezTo>
                  <a:pt x="347215" y="528253"/>
                  <a:pt x="398509" y="416789"/>
                  <a:pt x="287045" y="287570"/>
                </a:cubicBezTo>
                <a:lnTo>
                  <a:pt x="3880" y="0"/>
                </a:lnTo>
                <a:close/>
              </a:path>
            </a:pathLst>
          </a:custGeom>
          <a:solidFill>
            <a:srgbClr val="DB365E"/>
          </a:solidFill>
          <a:ln>
            <a:noFill/>
          </a:ln>
        </p:spPr>
        <p:txBody>
          <a:bodyPr anchor="ctr"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右箭头 55"/>
          <p:cNvSpPr/>
          <p:nvPr/>
        </p:nvSpPr>
        <p:spPr bwMode="auto">
          <a:xfrm>
            <a:off x="6949731" y="3468305"/>
            <a:ext cx="2713619" cy="1216266"/>
          </a:xfrm>
          <a:custGeom>
            <a:avLst/>
            <a:gdLst>
              <a:gd name="T0" fmla="*/ 3880 w 1671177"/>
              <a:gd name="T1" fmla="*/ 0 h 911035"/>
              <a:gd name="T2" fmla="*/ 1322002 w 1671177"/>
              <a:gd name="T3" fmla="*/ 0 h 911035"/>
              <a:gd name="T4" fmla="*/ 1577267 w 1671177"/>
              <a:gd name="T5" fmla="*/ 260936 h 911035"/>
              <a:gd name="T6" fmla="*/ 1589104 w 1671177"/>
              <a:gd name="T7" fmla="*/ 624038 h 911035"/>
              <a:gd name="T8" fmla="*/ 1297607 w 1671177"/>
              <a:gd name="T9" fmla="*/ 911035 h 911035"/>
              <a:gd name="T10" fmla="*/ 609562 w 1671177"/>
              <a:gd name="T11" fmla="*/ 911035 h 911035"/>
              <a:gd name="T12" fmla="*/ 582967 w 1671177"/>
              <a:gd name="T13" fmla="*/ 909006 h 911035"/>
              <a:gd name="T14" fmla="*/ 0 w 1671177"/>
              <a:gd name="T15" fmla="*/ 908746 h 911035"/>
              <a:gd name="T16" fmla="*/ 266330 w 1671177"/>
              <a:gd name="T17" fmla="*/ 630839 h 911035"/>
              <a:gd name="T18" fmla="*/ 287045 w 1671177"/>
              <a:gd name="T19" fmla="*/ 287570 h 911035"/>
              <a:gd name="T20" fmla="*/ 3880 w 1671177"/>
              <a:gd name="T21" fmla="*/ 0 h 9110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71177" h="911035">
                <a:moveTo>
                  <a:pt x="3880" y="0"/>
                </a:moveTo>
                <a:lnTo>
                  <a:pt x="1322002" y="0"/>
                </a:lnTo>
                <a:lnTo>
                  <a:pt x="1577267" y="260936"/>
                </a:lnTo>
                <a:cubicBezTo>
                  <a:pt x="1720296" y="408603"/>
                  <a:pt x="1679854" y="514841"/>
                  <a:pt x="1589104" y="624038"/>
                </a:cubicBezTo>
                <a:lnTo>
                  <a:pt x="1297607" y="911035"/>
                </a:lnTo>
                <a:lnTo>
                  <a:pt x="609562" y="911035"/>
                </a:lnTo>
                <a:cubicBezTo>
                  <a:pt x="601030" y="909370"/>
                  <a:pt x="592146" y="909088"/>
                  <a:pt x="582967" y="909006"/>
                </a:cubicBezTo>
                <a:lnTo>
                  <a:pt x="0" y="908746"/>
                </a:lnTo>
                <a:lnTo>
                  <a:pt x="266330" y="630839"/>
                </a:lnTo>
                <a:cubicBezTo>
                  <a:pt x="347215" y="528253"/>
                  <a:pt x="398509" y="416789"/>
                  <a:pt x="287045" y="287570"/>
                </a:cubicBezTo>
                <a:lnTo>
                  <a:pt x="3880" y="0"/>
                </a:lnTo>
                <a:close/>
              </a:path>
            </a:pathLst>
          </a:custGeom>
          <a:solidFill>
            <a:srgbClr val="5528A9"/>
          </a:solidFill>
          <a:ln>
            <a:noFill/>
          </a:ln>
        </p:spPr>
        <p:txBody>
          <a:bodyPr anchor="ctr"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camille 22"/>
          <p:cNvSpPr txBox="1">
            <a:spLocks noChangeArrowheads="1"/>
          </p:cNvSpPr>
          <p:nvPr/>
        </p:nvSpPr>
        <p:spPr bwMode="auto">
          <a:xfrm>
            <a:off x="6107468" y="3719242"/>
            <a:ext cx="1289687" cy="660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endParaRPr lang="en-US" altLang="zh-CN" sz="3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camille 22"/>
          <p:cNvSpPr txBox="1">
            <a:spLocks noChangeArrowheads="1"/>
          </p:cNvSpPr>
          <p:nvPr/>
        </p:nvSpPr>
        <p:spPr bwMode="auto">
          <a:xfrm>
            <a:off x="8131848" y="3719242"/>
            <a:ext cx="1289687" cy="6604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endParaRPr lang="en-US" altLang="zh-CN" sz="3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grpSp>
        <p:nvGrpSpPr>
          <p:cNvPr id="50" name="组合 1"/>
          <p:cNvGrpSpPr/>
          <p:nvPr/>
        </p:nvGrpSpPr>
        <p:grpSpPr>
          <a:xfrm>
            <a:off x="4109085" y="2082800"/>
            <a:ext cx="3975100" cy="2691765"/>
            <a:chOff x="6550" y="2574"/>
            <a:chExt cx="6260" cy="4239"/>
          </a:xfrm>
        </p:grpSpPr>
        <p:sp>
          <p:nvSpPr>
            <p:cNvPr id="1048642" name="文本框 22"/>
            <p:cNvSpPr txBox="1"/>
            <p:nvPr/>
          </p:nvSpPr>
          <p:spPr>
            <a:xfrm>
              <a:off x="7018" y="4317"/>
              <a:ext cx="5323" cy="1888"/>
            </a:xfrm>
            <a:prstGeom prst="rect">
              <a:avLst/>
            </a:prstGeom>
            <a:noFill/>
          </p:spPr>
          <p:txBody>
            <a:bodyPr vert="horz" wrap="square" rtlCol="0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6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评估总结</a:t>
              </a:r>
              <a:endPara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  <p:sp>
          <p:nvSpPr>
            <p:cNvPr id="1048643" name="文本框 2"/>
            <p:cNvSpPr txBox="1"/>
            <p:nvPr/>
          </p:nvSpPr>
          <p:spPr>
            <a:xfrm>
              <a:off x="6550" y="6205"/>
              <a:ext cx="6260" cy="6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项目评估、总结反思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4" name="椭圆 4"/>
            <p:cNvSpPr/>
            <p:nvPr/>
          </p:nvSpPr>
          <p:spPr>
            <a:xfrm>
              <a:off x="8769" y="2574"/>
              <a:ext cx="1743" cy="1743"/>
            </a:xfrm>
            <a:prstGeom prst="ellipse">
              <a:avLst/>
            </a:prstGeom>
            <a:solidFill>
              <a:srgbClr val="5528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汉仪竹节体繁" panose="02010600000101010101" charset="-122"/>
                  <a:ea typeface="汉仪竹节体繁" panose="02010600000101010101" charset="-122"/>
                </a:rPr>
                <a:t>06</a:t>
              </a:r>
              <a:endParaRPr lang="en-US" altLang="zh-CN" sz="40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/>
      <p:sp>
        <p:nvSpPr>
          <p:cNvPr id="1048738" name="圆角矩形 30"/>
          <p:cNvSpPr/>
          <p:nvPr/>
        </p:nvSpPr>
        <p:spPr>
          <a:xfrm>
            <a:off x="6390005" y="2125980"/>
            <a:ext cx="4984115" cy="3785870"/>
          </a:xfrm>
          <a:prstGeom prst="roundRect">
            <a:avLst>
              <a:gd name="adj" fmla="val 9708"/>
            </a:avLst>
          </a:prstGeom>
          <a:solidFill>
            <a:srgbClr val="DB365E"/>
          </a:solidFill>
          <a:ln>
            <a:solidFill>
              <a:srgbClr val="DB365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  <a:cs typeface="汉仪中宋简" panose="02010600000101010101" charset="0"/>
            </a:endParaRPr>
          </a:p>
        </p:txBody>
      </p:sp>
      <p:grpSp>
        <p:nvGrpSpPr>
          <p:cNvPr id="85" name="组合 3"/>
          <p:cNvGrpSpPr/>
          <p:nvPr/>
        </p:nvGrpSpPr>
        <p:grpSpPr>
          <a:xfrm rot="0">
            <a:off x="847090" y="2126615"/>
            <a:ext cx="4993005" cy="3717925"/>
            <a:chOff x="5481" y="3332"/>
            <a:chExt cx="3935" cy="3840"/>
          </a:xfrm>
        </p:grpSpPr>
        <p:sp>
          <p:nvSpPr>
            <p:cNvPr id="1048740" name="圆角矩形 10"/>
            <p:cNvSpPr/>
            <p:nvPr/>
          </p:nvSpPr>
          <p:spPr>
            <a:xfrm>
              <a:off x="5481" y="3332"/>
              <a:ext cx="3935" cy="3840"/>
            </a:xfrm>
            <a:prstGeom prst="roundRect">
              <a:avLst>
                <a:gd name="adj" fmla="val 5275"/>
              </a:avLst>
            </a:prstGeom>
            <a:solidFill>
              <a:srgbClr val="5528A9"/>
            </a:solidFill>
            <a:ln>
              <a:solidFill>
                <a:srgbClr val="5528A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  <a:cs typeface="汉仪中宋简" panose="02010600000101010101" charset="0"/>
              </a:endParaRPr>
            </a:p>
          </p:txBody>
        </p:sp>
        <p:grpSp>
          <p:nvGrpSpPr>
            <p:cNvPr id="86" name="组合 11"/>
            <p:cNvGrpSpPr/>
            <p:nvPr/>
          </p:nvGrpSpPr>
          <p:grpSpPr>
            <a:xfrm>
              <a:off x="5862" y="3716"/>
              <a:ext cx="3264" cy="2953"/>
              <a:chOff x="5949" y="3055"/>
              <a:chExt cx="3264" cy="2953"/>
            </a:xfrm>
          </p:grpSpPr>
          <p:sp>
            <p:nvSpPr>
              <p:cNvPr id="1048742" name="文本框 34"/>
              <p:cNvSpPr txBox="1"/>
              <p:nvPr/>
            </p:nvSpPr>
            <p:spPr>
              <a:xfrm>
                <a:off x="5949" y="3654"/>
                <a:ext cx="3173" cy="2354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>
                    <a:solidFill>
                      <a:schemeClr val="bg1"/>
                    </a:solidFill>
                    <a:latin typeface="+mn-ea"/>
                    <a:cs typeface="+mn-ea"/>
                  </a:rPr>
                  <a:t>优点：</a:t>
                </a:r>
                <a:r>
                  <a:rPr>
                    <a:solidFill>
                      <a:schemeClr val="bg1"/>
                    </a:solidFill>
                    <a:latin typeface="+mn-ea"/>
                    <a:cs typeface="+mn-ea"/>
                  </a:rPr>
                  <a:t>项目完成度较高，有一些创新性的小玩法，比如说在特定条件上可以同时操作两位角色进行游戏，由此产生了有部分解谜内容因素。</a:t>
                </a:r>
                <a:endParaRPr>
                  <a:solidFill>
                    <a:schemeClr val="bg1"/>
                  </a:solidFill>
                  <a:latin typeface="+mn-ea"/>
                  <a:cs typeface="+mn-ea"/>
                </a:endParaRPr>
              </a:p>
              <a:p>
                <a:pPr algn="l"/>
                <a:r>
                  <a:rPr lang="zh-CN">
                    <a:solidFill>
                      <a:schemeClr val="bg1"/>
                    </a:solidFill>
                    <a:latin typeface="+mn-ea"/>
                    <a:cs typeface="+mn-ea"/>
                  </a:rPr>
                  <a:t>缺点：</a:t>
                </a:r>
                <a:r>
                  <a:rPr>
                    <a:solidFill>
                      <a:schemeClr val="bg1"/>
                    </a:solidFill>
                    <a:latin typeface="+mn-ea"/>
                    <a:cs typeface="+mn-ea"/>
                  </a:rPr>
                  <a:t>由于技术有限，游戏在特定环境下会有一些小bug，</a:t>
                </a:r>
                <a:r>
                  <a:rPr lang="zh-CN">
                    <a:solidFill>
                      <a:schemeClr val="bg1"/>
                    </a:solidFill>
                    <a:latin typeface="+mn-ea"/>
                    <a:cs typeface="+mn-ea"/>
                  </a:rPr>
                  <a:t>对游戏手感有一定影响。</a:t>
                </a:r>
                <a:endParaRPr lang="zh-CN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048743" name="文本框 12"/>
              <p:cNvSpPr txBox="1"/>
              <p:nvPr/>
            </p:nvSpPr>
            <p:spPr>
              <a:xfrm>
                <a:off x="5949" y="3055"/>
                <a:ext cx="3264" cy="418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  <a:latin typeface="+mj-ea"/>
                    <a:ea typeface="+mj-ea"/>
                    <a:cs typeface="汉仪中简黑简" panose="00020600040101010101" charset="-122"/>
                  </a:rPr>
                  <a:t>项目评估</a:t>
                </a:r>
                <a:endParaRPr lang="zh-CN" altLang="en-US" sz="2000" b="1">
                  <a:solidFill>
                    <a:schemeClr val="bg1"/>
                  </a:solidFill>
                  <a:latin typeface="+mj-ea"/>
                  <a:ea typeface="+mj-ea"/>
                  <a:cs typeface="汉仪中简黑简" panose="00020600040101010101" charset="-122"/>
                </a:endParaRPr>
              </a:p>
            </p:txBody>
          </p:sp>
        </p:grpSp>
      </p:grpSp>
      <p:grpSp>
        <p:nvGrpSpPr>
          <p:cNvPr id="87" name="组合 42"/>
          <p:cNvGrpSpPr/>
          <p:nvPr/>
        </p:nvGrpSpPr>
        <p:grpSpPr>
          <a:xfrm rot="0">
            <a:off x="6577330" y="2498573"/>
            <a:ext cx="4610735" cy="2317970"/>
            <a:chOff x="5904" y="3429"/>
            <a:chExt cx="3264" cy="1437"/>
          </a:xfrm>
        </p:grpSpPr>
        <p:sp>
          <p:nvSpPr>
            <p:cNvPr id="1048744" name="文本框 43"/>
            <p:cNvSpPr txBox="1"/>
            <p:nvPr/>
          </p:nvSpPr>
          <p:spPr>
            <a:xfrm>
              <a:off x="5995" y="3852"/>
              <a:ext cx="3173" cy="101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  <a:cs typeface="+mj-ea"/>
                </a:rPr>
                <a:t>       </a:t>
              </a:r>
              <a:r>
                <a:rPr lang="zh-CN">
                  <a:solidFill>
                    <a:schemeClr val="bg1"/>
                  </a:solidFill>
                  <a:latin typeface="+mj-ea"/>
                  <a:ea typeface="+mj-ea"/>
                  <a:cs typeface="+mj-ea"/>
                </a:rPr>
                <a:t>我们达到了项目原本的目标，实践了软件工程知识，体验了项目管理的全过程。</a:t>
              </a:r>
              <a:r>
                <a:rPr lang="zh-CN">
                  <a:solidFill>
                    <a:schemeClr val="bg1"/>
                  </a:solidFill>
                  <a:latin typeface="+mj-ea"/>
                  <a:ea typeface="+mj-ea"/>
                  <a:cs typeface="+mj-ea"/>
                </a:rPr>
                <a:t>另外，</a:t>
              </a:r>
              <a:r>
                <a:rPr>
                  <a:solidFill>
                    <a:schemeClr val="bg1"/>
                  </a:solidFill>
                  <a:latin typeface="+mj-ea"/>
                  <a:ea typeface="+mj-ea"/>
                  <a:cs typeface="+mj-ea"/>
                </a:rPr>
                <a:t>每个人的收获可能不尽相同，</a:t>
              </a:r>
              <a:r>
                <a:rPr lang="zh-CN">
                  <a:solidFill>
                    <a:schemeClr val="bg1"/>
                  </a:solidFill>
                  <a:latin typeface="+mj-ea"/>
                  <a:ea typeface="+mj-ea"/>
                  <a:cs typeface="+mj-ea"/>
                </a:rPr>
                <a:t>但无疑我们团队的开发能力和合作效率都得到了提升。</a:t>
              </a:r>
              <a:endParaRPr lang="zh-CN">
                <a:solidFill>
                  <a:schemeClr val="bg1"/>
                </a:solidFill>
                <a:latin typeface="+mj-ea"/>
                <a:ea typeface="+mj-ea"/>
                <a:cs typeface="+mj-ea"/>
              </a:endParaRPr>
            </a:p>
          </p:txBody>
        </p:sp>
        <p:sp>
          <p:nvSpPr>
            <p:cNvPr id="1048745" name="文本框 44"/>
            <p:cNvSpPr txBox="1"/>
            <p:nvPr/>
          </p:nvSpPr>
          <p:spPr>
            <a:xfrm>
              <a:off x="5904" y="3429"/>
              <a:ext cx="3264" cy="27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2000" b="1">
                  <a:solidFill>
                    <a:schemeClr val="bg1"/>
                  </a:solidFill>
                  <a:latin typeface="+mj-ea"/>
                  <a:ea typeface="+mj-ea"/>
                  <a:cs typeface="汉仪中简黑简" panose="00020600040101010101" charset="-122"/>
                </a:rPr>
                <a:t>总结反思</a:t>
              </a:r>
              <a:endParaRPr lang="zh-CN" sz="2000" b="1">
                <a:solidFill>
                  <a:schemeClr val="bg1"/>
                </a:solidFill>
                <a:latin typeface="+mj-ea"/>
                <a:ea typeface="+mj-ea"/>
                <a:cs typeface="汉仪中简黑简" panose="00020600040101010101" charset="-122"/>
              </a:endParaRPr>
            </a:p>
          </p:txBody>
        </p:sp>
      </p:grpSp>
      <p:sp>
        <p:nvSpPr>
          <p:cNvPr id="1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评估反思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Assessment </a:t>
            </a:r>
            <a:r>
              <a:rPr lang="en-US"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and</a:t>
            </a:r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 reflection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/>
      <p:sp>
        <p:nvSpPr>
          <p:cNvPr id="1048749" name="文本框 5" descr="7b0a20202020227461726765744d6f64756c65223a20226b6f6e6c696e65666f6e7473220a7d0a"/>
          <p:cNvSpPr txBox="1"/>
          <p:nvPr/>
        </p:nvSpPr>
        <p:spPr>
          <a:xfrm>
            <a:off x="3350895" y="1828800"/>
            <a:ext cx="5489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ctr" eaLnBrk="1"/>
            <a:r>
              <a:rPr lang="en-US" altLang="zh-CN" sz="9600" kern="1200">
                <a:solidFill>
                  <a:srgbClr val="DB365E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T</a:t>
            </a:r>
            <a:r>
              <a:rPr lang="en-US" altLang="zh-CN" sz="9600" kern="1200">
                <a:solidFill>
                  <a:srgbClr val="F0C733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H</a:t>
            </a:r>
            <a:r>
              <a:rPr lang="en-US" altLang="zh-CN" sz="9600" kern="1200">
                <a:solidFill>
                  <a:srgbClr val="5528A9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A</a:t>
            </a:r>
            <a:r>
              <a:rPr lang="en-US" altLang="zh-CN" sz="9600" kern="1200">
                <a:solidFill>
                  <a:srgbClr val="F0C733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N</a:t>
            </a:r>
            <a:r>
              <a:rPr lang="en-US" altLang="zh-CN" sz="9600" kern="1200">
                <a:solidFill>
                  <a:srgbClr val="DB365E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KS</a:t>
            </a:r>
            <a:endParaRPr lang="en-US" altLang="zh-CN" sz="9600" kern="1200">
              <a:solidFill>
                <a:srgbClr val="DB365E"/>
              </a:solidFill>
              <a:latin typeface="汉仪竹节体繁" panose="02010600000101010101" charset="-122"/>
              <a:ea typeface="汉仪竹节体繁" panose="02010600000101010101" charset="-122"/>
              <a:cs typeface="站酷快乐体" panose="02010600030101010101" charset="-128"/>
              <a:sym typeface="Times New Roman" panose="02020603050405020304"/>
            </a:endParaRPr>
          </a:p>
        </p:txBody>
      </p:sp>
      <p:sp>
        <p:nvSpPr>
          <p:cNvPr id="1" name="圆角矩形 4"/>
          <p:cNvSpPr/>
          <p:nvPr/>
        </p:nvSpPr>
        <p:spPr>
          <a:xfrm>
            <a:off x="6016253" y="4192905"/>
            <a:ext cx="3187809" cy="457835"/>
          </a:xfrm>
          <a:prstGeom prst="roundRect">
            <a:avLst>
              <a:gd name="adj" fmla="val 50000"/>
            </a:avLst>
          </a:prstGeom>
          <a:solidFill>
            <a:srgbClr val="5528A9"/>
          </a:solidFill>
          <a:ln w="3175" cmpd="sng"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组员、程序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：乐佑君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4"/>
          <p:cNvSpPr/>
          <p:nvPr/>
        </p:nvSpPr>
        <p:spPr>
          <a:xfrm>
            <a:off x="2506608" y="4957445"/>
            <a:ext cx="3187809" cy="457835"/>
          </a:xfrm>
          <a:prstGeom prst="roundRect">
            <a:avLst>
              <a:gd name="adj" fmla="val 50000"/>
            </a:avLst>
          </a:prstGeom>
          <a:solidFill>
            <a:srgbClr val="5528A9"/>
          </a:solidFill>
          <a:ln w="3175" cmpd="sng"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组员、策划：熊文杰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6016253" y="4957445"/>
            <a:ext cx="3187809" cy="457835"/>
          </a:xfrm>
          <a:prstGeom prst="roundRect">
            <a:avLst>
              <a:gd name="adj" fmla="val 50000"/>
            </a:avLst>
          </a:prstGeom>
          <a:solidFill>
            <a:srgbClr val="5528A9"/>
          </a:solidFill>
          <a:ln w="3175" cmpd="sng"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组员、策划：朱强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6608" y="4192905"/>
            <a:ext cx="3187809" cy="457835"/>
          </a:xfrm>
          <a:prstGeom prst="roundRect">
            <a:avLst>
              <a:gd name="adj" fmla="val 50000"/>
            </a:avLst>
          </a:prstGeom>
          <a:solidFill>
            <a:srgbClr val="5528A9"/>
          </a:solidFill>
          <a:ln w="3175" cmpd="sng">
            <a:noFill/>
          </a:ln>
          <a:effectLst>
            <a:innerShdw blurRad="127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组长、程序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：熊定邦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/>
      <p:sp>
        <p:nvSpPr>
          <p:cNvPr id="1048665" name="文本框 1" descr="7b0a20202020227461726765744d6f64756c65223a20226b6f6e6c696e65666f6e7473220a7d0a"/>
          <p:cNvSpPr txBox="1"/>
          <p:nvPr/>
        </p:nvSpPr>
        <p:spPr>
          <a:xfrm>
            <a:off x="2353945" y="990600"/>
            <a:ext cx="7483475" cy="11836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ctr" eaLnBrk="1"/>
            <a:r>
              <a:rPr lang="en-US" altLang="zh-CN" sz="7200" kern="1200">
                <a:solidFill>
                  <a:srgbClr val="DB365E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C</a:t>
            </a:r>
            <a:r>
              <a:rPr lang="en-US" altLang="zh-CN" sz="7200" kern="1200">
                <a:solidFill>
                  <a:srgbClr val="F0C733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0</a:t>
            </a:r>
            <a:r>
              <a:rPr lang="en-US" altLang="zh-CN" sz="7200" kern="1200">
                <a:solidFill>
                  <a:srgbClr val="5528A9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N</a:t>
            </a:r>
            <a:r>
              <a:rPr lang="en-US" altLang="zh-CN" sz="7200" kern="1200">
                <a:solidFill>
                  <a:srgbClr val="F0C733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T</a:t>
            </a:r>
            <a:r>
              <a:rPr lang="en-US" altLang="zh-CN" sz="7200" kern="1200">
                <a:solidFill>
                  <a:srgbClr val="DB365E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E</a:t>
            </a:r>
            <a:r>
              <a:rPr lang="en-US" altLang="zh-CN" sz="7200" kern="1200">
                <a:solidFill>
                  <a:srgbClr val="5528A9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N</a:t>
            </a:r>
            <a:r>
              <a:rPr lang="en-US" altLang="zh-CN" sz="7200" kern="1200">
                <a:solidFill>
                  <a:srgbClr val="F0C733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T</a:t>
            </a:r>
            <a:r>
              <a:rPr lang="en-US" altLang="zh-CN" sz="7200" kern="1200">
                <a:solidFill>
                  <a:srgbClr val="DB365E"/>
                </a:solidFill>
                <a:latin typeface="汉仪竹节体繁" panose="02010600000101010101" charset="-122"/>
                <a:ea typeface="汉仪竹节体繁" panose="02010600000101010101" charset="-122"/>
                <a:cs typeface="站酷快乐体" panose="02010600030101010101" charset="-128"/>
                <a:sym typeface="Times New Roman" panose="02020603050405020304"/>
              </a:rPr>
              <a:t>S</a:t>
            </a:r>
            <a:endParaRPr lang="en-US" altLang="zh-CN" sz="7200" kern="1200">
              <a:solidFill>
                <a:srgbClr val="DB365E"/>
              </a:solidFill>
              <a:latin typeface="汉仪竹节体繁" panose="02010600000101010101" charset="-122"/>
              <a:ea typeface="汉仪竹节体繁" panose="02010600000101010101" charset="-122"/>
              <a:cs typeface="站酷快乐体" panose="02010600030101010101" charset="-128"/>
              <a:sym typeface="Times New Roman" panose="02020603050405020304"/>
            </a:endParaRPr>
          </a:p>
        </p:txBody>
      </p:sp>
      <p:sp>
        <p:nvSpPr>
          <p:cNvPr id="1048678" name="圆角矩形 12"/>
          <p:cNvSpPr/>
          <p:nvPr/>
        </p:nvSpPr>
        <p:spPr>
          <a:xfrm>
            <a:off x="4716145" y="2174240"/>
            <a:ext cx="2758440" cy="1789430"/>
          </a:xfrm>
          <a:prstGeom prst="roundRect">
            <a:avLst>
              <a:gd name="adj" fmla="val 9959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07649"/>
              </a:solidFill>
              <a:latin typeface="站酷快乐体" panose="02010600030101010101" charset="-128"/>
              <a:ea typeface="站酷快乐体" panose="02010600030101010101" charset="-128"/>
            </a:endParaRPr>
          </a:p>
        </p:txBody>
      </p:sp>
      <p:sp>
        <p:nvSpPr>
          <p:cNvPr id="1048679" name="椭圆 15"/>
          <p:cNvSpPr/>
          <p:nvPr/>
        </p:nvSpPr>
        <p:spPr>
          <a:xfrm>
            <a:off x="5547360" y="2341880"/>
            <a:ext cx="1096645" cy="1047115"/>
          </a:xfrm>
          <a:prstGeom prst="ellipse">
            <a:avLst/>
          </a:prstGeom>
          <a:solidFill>
            <a:srgbClr val="5528A9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02</a:t>
            </a:r>
            <a:endParaRPr lang="en-US" altLang="zh-CN" sz="32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681" name="文本框 49"/>
          <p:cNvSpPr txBox="1"/>
          <p:nvPr/>
        </p:nvSpPr>
        <p:spPr>
          <a:xfrm>
            <a:off x="5138420" y="3388995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2"/>
          <p:cNvSpPr/>
          <p:nvPr/>
        </p:nvSpPr>
        <p:spPr>
          <a:xfrm>
            <a:off x="4717415" y="4323080"/>
            <a:ext cx="2758440" cy="1789430"/>
          </a:xfrm>
          <a:prstGeom prst="roundRect">
            <a:avLst>
              <a:gd name="adj" fmla="val 9959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07649"/>
              </a:solidFill>
              <a:latin typeface="站酷快乐体" panose="02010600030101010101" charset="-128"/>
              <a:ea typeface="站酷快乐体" panose="02010600030101010101" charset="-128"/>
            </a:endParaRPr>
          </a:p>
        </p:txBody>
      </p:sp>
      <p:sp>
        <p:nvSpPr>
          <p:cNvPr id="12" name="椭圆 15"/>
          <p:cNvSpPr/>
          <p:nvPr/>
        </p:nvSpPr>
        <p:spPr>
          <a:xfrm>
            <a:off x="5548630" y="4490720"/>
            <a:ext cx="1096645" cy="1047115"/>
          </a:xfrm>
          <a:prstGeom prst="ellipse">
            <a:avLst/>
          </a:prstGeom>
          <a:solidFill>
            <a:srgbClr val="5528A9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05</a:t>
            </a:r>
            <a:endParaRPr lang="en-US" altLang="zh-CN" sz="32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3" name="文本框 49"/>
          <p:cNvSpPr txBox="1"/>
          <p:nvPr/>
        </p:nvSpPr>
        <p:spPr>
          <a:xfrm>
            <a:off x="5139690" y="5537835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项目实现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2"/>
          <p:cNvSpPr/>
          <p:nvPr/>
        </p:nvSpPr>
        <p:spPr>
          <a:xfrm>
            <a:off x="1245870" y="2174240"/>
            <a:ext cx="2758440" cy="1789430"/>
          </a:xfrm>
          <a:prstGeom prst="roundRect">
            <a:avLst>
              <a:gd name="adj" fmla="val 9959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07649"/>
              </a:solidFill>
              <a:latin typeface="站酷快乐体" panose="02010600030101010101" charset="-128"/>
              <a:ea typeface="站酷快乐体" panose="02010600030101010101" charset="-128"/>
            </a:endParaRPr>
          </a:p>
        </p:txBody>
      </p:sp>
      <p:sp>
        <p:nvSpPr>
          <p:cNvPr id="17" name="椭圆 15"/>
          <p:cNvSpPr/>
          <p:nvPr/>
        </p:nvSpPr>
        <p:spPr>
          <a:xfrm>
            <a:off x="2077085" y="2341880"/>
            <a:ext cx="1096645" cy="1047115"/>
          </a:xfrm>
          <a:prstGeom prst="ellipse">
            <a:avLst/>
          </a:prstGeom>
          <a:solidFill>
            <a:srgbClr val="5528A9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01</a:t>
            </a:r>
            <a:endParaRPr lang="en-US" altLang="zh-CN" sz="32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8" name="文本框 49"/>
          <p:cNvSpPr txBox="1"/>
          <p:nvPr/>
        </p:nvSpPr>
        <p:spPr>
          <a:xfrm>
            <a:off x="1668145" y="3388995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2"/>
          <p:cNvSpPr/>
          <p:nvPr/>
        </p:nvSpPr>
        <p:spPr>
          <a:xfrm>
            <a:off x="8194675" y="2174240"/>
            <a:ext cx="2758440" cy="1789430"/>
          </a:xfrm>
          <a:prstGeom prst="roundRect">
            <a:avLst>
              <a:gd name="adj" fmla="val 9959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07649"/>
              </a:solidFill>
              <a:latin typeface="站酷快乐体" panose="02010600030101010101" charset="-128"/>
              <a:ea typeface="站酷快乐体" panose="02010600030101010101" charset="-128"/>
            </a:endParaRPr>
          </a:p>
        </p:txBody>
      </p:sp>
      <p:sp>
        <p:nvSpPr>
          <p:cNvPr id="20" name="椭圆 15"/>
          <p:cNvSpPr/>
          <p:nvPr/>
        </p:nvSpPr>
        <p:spPr>
          <a:xfrm>
            <a:off x="9025890" y="2341880"/>
            <a:ext cx="1096645" cy="1047115"/>
          </a:xfrm>
          <a:prstGeom prst="ellipse">
            <a:avLst/>
          </a:prstGeom>
          <a:solidFill>
            <a:srgbClr val="5528A9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03</a:t>
            </a:r>
            <a:endParaRPr lang="en-US" altLang="zh-CN" sz="32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21" name="文本框 49"/>
          <p:cNvSpPr txBox="1"/>
          <p:nvPr/>
        </p:nvSpPr>
        <p:spPr>
          <a:xfrm>
            <a:off x="8616950" y="3388995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12"/>
          <p:cNvSpPr/>
          <p:nvPr/>
        </p:nvSpPr>
        <p:spPr>
          <a:xfrm>
            <a:off x="8194675" y="4323080"/>
            <a:ext cx="2758440" cy="1789430"/>
          </a:xfrm>
          <a:prstGeom prst="roundRect">
            <a:avLst>
              <a:gd name="adj" fmla="val 9959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07649"/>
              </a:solidFill>
              <a:latin typeface="站酷快乐体" panose="02010600030101010101" charset="-128"/>
              <a:ea typeface="站酷快乐体" panose="02010600030101010101" charset="-128"/>
            </a:endParaRPr>
          </a:p>
        </p:txBody>
      </p:sp>
      <p:sp>
        <p:nvSpPr>
          <p:cNvPr id="23" name="椭圆 15"/>
          <p:cNvSpPr/>
          <p:nvPr/>
        </p:nvSpPr>
        <p:spPr>
          <a:xfrm>
            <a:off x="9025890" y="4490720"/>
            <a:ext cx="1096645" cy="1047115"/>
          </a:xfrm>
          <a:prstGeom prst="ellipse">
            <a:avLst/>
          </a:prstGeom>
          <a:solidFill>
            <a:srgbClr val="5528A9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06</a:t>
            </a:r>
            <a:endParaRPr lang="en-US" altLang="zh-CN" sz="32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24" name="文本框 49"/>
          <p:cNvSpPr txBox="1"/>
          <p:nvPr/>
        </p:nvSpPr>
        <p:spPr>
          <a:xfrm>
            <a:off x="8616950" y="5537835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总结评估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2"/>
          <p:cNvSpPr/>
          <p:nvPr/>
        </p:nvSpPr>
        <p:spPr>
          <a:xfrm>
            <a:off x="1247140" y="4323080"/>
            <a:ext cx="2758440" cy="1789430"/>
          </a:xfrm>
          <a:prstGeom prst="roundRect">
            <a:avLst>
              <a:gd name="adj" fmla="val 9959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07649"/>
              </a:solidFill>
              <a:latin typeface="站酷快乐体" panose="02010600030101010101" charset="-128"/>
              <a:ea typeface="站酷快乐体" panose="02010600030101010101" charset="-128"/>
            </a:endParaRPr>
          </a:p>
        </p:txBody>
      </p:sp>
      <p:sp>
        <p:nvSpPr>
          <p:cNvPr id="26" name="椭圆 15"/>
          <p:cNvSpPr/>
          <p:nvPr/>
        </p:nvSpPr>
        <p:spPr>
          <a:xfrm>
            <a:off x="2078355" y="4490720"/>
            <a:ext cx="1096645" cy="1047115"/>
          </a:xfrm>
          <a:prstGeom prst="ellipse">
            <a:avLst/>
          </a:prstGeom>
          <a:solidFill>
            <a:srgbClr val="5528A9"/>
          </a:solidFill>
          <a:ln>
            <a:noFill/>
          </a:ln>
          <a:effectLst>
            <a:innerShdw blurRad="1143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04</a:t>
            </a:r>
            <a:endParaRPr lang="en-US" altLang="zh-CN" sz="32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27" name="文本框 49"/>
          <p:cNvSpPr txBox="1"/>
          <p:nvPr/>
        </p:nvSpPr>
        <p:spPr>
          <a:xfrm>
            <a:off x="1669415" y="5537835"/>
            <a:ext cx="191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grpSp>
        <p:nvGrpSpPr>
          <p:cNvPr id="50" name="组合 1"/>
          <p:cNvGrpSpPr/>
          <p:nvPr/>
        </p:nvGrpSpPr>
        <p:grpSpPr>
          <a:xfrm>
            <a:off x="4109085" y="2082800"/>
            <a:ext cx="3975100" cy="2691765"/>
            <a:chOff x="6550" y="2574"/>
            <a:chExt cx="6260" cy="4239"/>
          </a:xfrm>
        </p:grpSpPr>
        <p:sp>
          <p:nvSpPr>
            <p:cNvPr id="1048642" name="文本框 22"/>
            <p:cNvSpPr txBox="1"/>
            <p:nvPr/>
          </p:nvSpPr>
          <p:spPr>
            <a:xfrm>
              <a:off x="7018" y="4317"/>
              <a:ext cx="5323" cy="1888"/>
            </a:xfrm>
            <a:prstGeom prst="rect">
              <a:avLst/>
            </a:prstGeom>
            <a:noFill/>
          </p:spPr>
          <p:txBody>
            <a:bodyPr vert="horz" wrap="square" rtlCol="0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6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选题依据</a:t>
              </a:r>
              <a:endPara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  <p:sp>
          <p:nvSpPr>
            <p:cNvPr id="1048643" name="文本框 2"/>
            <p:cNvSpPr txBox="1"/>
            <p:nvPr/>
          </p:nvSpPr>
          <p:spPr>
            <a:xfrm>
              <a:off x="6550" y="6205"/>
              <a:ext cx="6260" cy="6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设计，编程，合作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4" name="椭圆 4"/>
            <p:cNvSpPr/>
            <p:nvPr/>
          </p:nvSpPr>
          <p:spPr>
            <a:xfrm>
              <a:off x="8769" y="2574"/>
              <a:ext cx="1743" cy="1743"/>
            </a:xfrm>
            <a:prstGeom prst="ellipse">
              <a:avLst/>
            </a:prstGeom>
            <a:solidFill>
              <a:srgbClr val="5528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汉仪竹节体繁" panose="02010600000101010101" charset="-122"/>
                  <a:ea typeface="汉仪竹节体繁" panose="02010600000101010101" charset="-122"/>
                </a:rPr>
                <a:t>01</a:t>
              </a:r>
              <a:endParaRPr lang="en-US" altLang="zh-CN" sz="40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/>
      <p:sp>
        <p:nvSpPr>
          <p:cNvPr id="1048602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选题依据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grpSp>
        <p:nvGrpSpPr>
          <p:cNvPr id="44" name="组合 2"/>
          <p:cNvGrpSpPr/>
          <p:nvPr/>
        </p:nvGrpSpPr>
        <p:grpSpPr>
          <a:xfrm rot="0">
            <a:off x="1943735" y="3682365"/>
            <a:ext cx="3853180" cy="724535"/>
            <a:chOff x="3606" y="6088"/>
            <a:chExt cx="7941" cy="1141"/>
          </a:xfrm>
        </p:grpSpPr>
        <p:sp>
          <p:nvSpPr>
            <p:cNvPr id="1048604" name="文本框 35"/>
            <p:cNvSpPr txBox="1"/>
            <p:nvPr/>
          </p:nvSpPr>
          <p:spPr>
            <a:xfrm>
              <a:off x="3606" y="6621"/>
              <a:ext cx="7941" cy="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实践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软件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软件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工程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知识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符合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课程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要求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05" name="文本框 36"/>
            <p:cNvSpPr txBox="1"/>
            <p:nvPr/>
          </p:nvSpPr>
          <p:spPr>
            <a:xfrm>
              <a:off x="3606" y="6088"/>
              <a:ext cx="341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课程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导向</a:t>
              </a:r>
              <a:endParaRPr lang="zh-CN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</p:grpSp>
      <p:sp>
        <p:nvSpPr>
          <p:cNvPr id="1048606" name="文本框 40"/>
          <p:cNvSpPr txBox="1"/>
          <p:nvPr/>
        </p:nvSpPr>
        <p:spPr>
          <a:xfrm>
            <a:off x="1943735" y="5266690"/>
            <a:ext cx="385381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锻炼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协作能力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07" name="文本框 41"/>
          <p:cNvSpPr txBox="1"/>
          <p:nvPr/>
        </p:nvSpPr>
        <p:spPr>
          <a:xfrm>
            <a:off x="1943735" y="4928235"/>
            <a:ext cx="2169160" cy="4343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rPr>
              <a:t>能力导向</a:t>
            </a:r>
            <a:endParaRPr lang="zh-CN" sz="20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汉仪中简黑简" panose="00020600040101010101" charset="-122"/>
            </a:endParaRPr>
          </a:p>
        </p:txBody>
      </p:sp>
      <p:sp>
        <p:nvSpPr>
          <p:cNvPr id="1048609" name="椭圆 21"/>
          <p:cNvSpPr/>
          <p:nvPr/>
        </p:nvSpPr>
        <p:spPr>
          <a:xfrm>
            <a:off x="1046163" y="3782695"/>
            <a:ext cx="784225" cy="784225"/>
          </a:xfrm>
          <a:prstGeom prst="ellipse">
            <a:avLst/>
          </a:prstGeom>
          <a:solidFill>
            <a:srgbClr val="DB365E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01</a:t>
            </a:r>
            <a:endParaRPr lang="en-US" altLang="zh-CN" sz="28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610" name="椭圆 22"/>
          <p:cNvSpPr/>
          <p:nvPr/>
        </p:nvSpPr>
        <p:spPr>
          <a:xfrm>
            <a:off x="1046163" y="4928235"/>
            <a:ext cx="784225" cy="784225"/>
          </a:xfrm>
          <a:prstGeom prst="ellipse">
            <a:avLst/>
          </a:prstGeom>
          <a:solidFill>
            <a:srgbClr val="DB365E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02</a:t>
            </a:r>
            <a:endParaRPr lang="en-US" altLang="zh-CN" sz="28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614" name="文本框 1048613"/>
          <p:cNvSpPr txBox="1"/>
          <p:nvPr/>
        </p:nvSpPr>
        <p:spPr>
          <a:xfrm>
            <a:off x="1299053" y="2038349"/>
            <a:ext cx="4662111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b="0" i="0" kern="100">
                <a:solidFill>
                  <a:srgbClr val="000000"/>
                </a:solidFill>
                <a:latin typeface="+mn-ea"/>
                <a:cs typeface="+mn-ea"/>
              </a:rPr>
              <a:t>       </a:t>
            </a:r>
            <a:r>
              <a:rPr lang="en-US" i="0" kern="100">
                <a:solidFill>
                  <a:srgbClr val="000000"/>
                </a:solidFill>
                <a:latin typeface="+mn-ea"/>
                <a:cs typeface="+mn-ea"/>
              </a:rPr>
              <a:t>制作一款游戏是一个创作的过程，是一个将自己脑中的想法付诸实践的过程。考验着游戏制作团队资源整合、团队协作、开发技能、设计规划等能力。</a:t>
            </a:r>
            <a:endParaRPr lang="en-US" i="0" kern="10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" name="圆角矩形 3"/>
          <p:cNvSpPr/>
          <p:nvPr/>
        </p:nvSpPr>
        <p:spPr>
          <a:xfrm>
            <a:off x="6833235" y="1945640"/>
            <a:ext cx="4083685" cy="4118610"/>
          </a:xfrm>
          <a:prstGeom prst="roundRect">
            <a:avLst>
              <a:gd name="adj" fmla="val 4766"/>
            </a:avLst>
          </a:prstGeom>
          <a:blipFill rotWithShape="1">
            <a:blip r:embed="rId1"/>
            <a:stretch>
              <a:fillRect/>
            </a:stretch>
          </a:blipFill>
          <a:ln w="19050">
            <a:noFill/>
          </a:ln>
          <a:effectLst>
            <a:innerShdw blurRad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6833870" y="2994025"/>
            <a:ext cx="4083685" cy="2364740"/>
          </a:xfrm>
          <a:prstGeom prst="rect">
            <a:avLst/>
          </a:prstGeom>
          <a:solidFill>
            <a:srgbClr val="5528A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9"/>
          <p:cNvGrpSpPr/>
          <p:nvPr/>
        </p:nvGrpSpPr>
        <p:grpSpPr>
          <a:xfrm>
            <a:off x="6894195" y="2994660"/>
            <a:ext cx="3756025" cy="2243794"/>
            <a:chOff x="13375" y="760"/>
            <a:chExt cx="4110" cy="3906"/>
          </a:xfrm>
        </p:grpSpPr>
        <p:sp>
          <p:nvSpPr>
            <p:cNvPr id="4" name="文本框 7"/>
            <p:cNvSpPr txBox="1"/>
            <p:nvPr/>
          </p:nvSpPr>
          <p:spPr>
            <a:xfrm>
              <a:off x="13584" y="1426"/>
              <a:ext cx="3901" cy="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sym typeface="+mn-ea"/>
                </a:rPr>
                <a:t>       制作出一款有一定创新性，较为精细，轻松有趣的小游戏，并在测试中不断完善和打磨游戏内容。在项目完成过程中，锻炼和深化我们团队资源整合、团结协作、开发技能、设计规划等能力。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" name="文本框 8"/>
            <p:cNvSpPr txBox="1"/>
            <p:nvPr/>
          </p:nvSpPr>
          <p:spPr>
            <a:xfrm>
              <a:off x="13375" y="760"/>
              <a:ext cx="3933" cy="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项目目标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</p:grpSp>
      <p:sp>
        <p:nvSpPr>
          <p:cNvPr id="6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Topic selection basis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grpSp>
        <p:nvGrpSpPr>
          <p:cNvPr id="50" name="组合 1"/>
          <p:cNvGrpSpPr/>
          <p:nvPr/>
        </p:nvGrpSpPr>
        <p:grpSpPr>
          <a:xfrm>
            <a:off x="4109085" y="2082800"/>
            <a:ext cx="3975100" cy="2691765"/>
            <a:chOff x="6550" y="2574"/>
            <a:chExt cx="6260" cy="4239"/>
          </a:xfrm>
        </p:grpSpPr>
        <p:sp>
          <p:nvSpPr>
            <p:cNvPr id="1048642" name="文本框 22"/>
            <p:cNvSpPr txBox="1"/>
            <p:nvPr/>
          </p:nvSpPr>
          <p:spPr>
            <a:xfrm>
              <a:off x="7018" y="4317"/>
              <a:ext cx="5323" cy="1888"/>
            </a:xfrm>
            <a:prstGeom prst="rect">
              <a:avLst/>
            </a:prstGeom>
            <a:noFill/>
          </p:spPr>
          <p:txBody>
            <a:bodyPr vert="horz" wrap="square" rtlCol="0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6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总体设计</a:t>
              </a:r>
              <a:endPara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  <p:sp>
          <p:nvSpPr>
            <p:cNvPr id="1048643" name="文本框 2"/>
            <p:cNvSpPr txBox="1"/>
            <p:nvPr/>
          </p:nvSpPr>
          <p:spPr>
            <a:xfrm>
              <a:off x="6550" y="6205"/>
              <a:ext cx="6260" cy="6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策划，程序，美术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4" name="椭圆 4"/>
            <p:cNvSpPr/>
            <p:nvPr/>
          </p:nvSpPr>
          <p:spPr>
            <a:xfrm>
              <a:off x="8769" y="2574"/>
              <a:ext cx="1743" cy="1743"/>
            </a:xfrm>
            <a:prstGeom prst="ellipse">
              <a:avLst/>
            </a:prstGeom>
            <a:solidFill>
              <a:srgbClr val="5528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汉仪竹节体繁" panose="02010600000101010101" charset="-122"/>
                  <a:ea typeface="汉仪竹节体繁" panose="02010600000101010101" charset="-122"/>
                </a:rPr>
                <a:t>02</a:t>
              </a:r>
              <a:endParaRPr lang="en-US" altLang="zh-CN" sz="40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/>
      <p:grpSp>
        <p:nvGrpSpPr>
          <p:cNvPr id="27" name="组合 64"/>
          <p:cNvGrpSpPr/>
          <p:nvPr/>
        </p:nvGrpSpPr>
        <p:grpSpPr>
          <a:xfrm rot="0">
            <a:off x="2159635" y="2036445"/>
            <a:ext cx="3462655" cy="1694180"/>
            <a:chOff x="1351" y="7321"/>
            <a:chExt cx="5453" cy="2668"/>
          </a:xfrm>
        </p:grpSpPr>
        <p:sp>
          <p:nvSpPr>
            <p:cNvPr id="1048587" name="文本框 56"/>
            <p:cNvSpPr txBox="1"/>
            <p:nvPr/>
          </p:nvSpPr>
          <p:spPr>
            <a:xfrm>
              <a:off x="1351" y="7987"/>
              <a:ext cx="5453" cy="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经过多重考量，我们最终选择平台跳跃作为我们的主要玩法，主流且资源丰富，便于学习与实现。同时，我们加入了同时操控多个角色的要素。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588" name="文本框 57"/>
            <p:cNvSpPr txBox="1"/>
            <p:nvPr/>
          </p:nvSpPr>
          <p:spPr>
            <a:xfrm>
              <a:off x="1351" y="7321"/>
              <a:ext cx="39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主要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玩法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28" name="组合 67"/>
          <p:cNvGrpSpPr/>
          <p:nvPr/>
        </p:nvGrpSpPr>
        <p:grpSpPr>
          <a:xfrm rot="0">
            <a:off x="2159635" y="4277360"/>
            <a:ext cx="3462655" cy="1398905"/>
            <a:chOff x="1351" y="7321"/>
            <a:chExt cx="5453" cy="2203"/>
          </a:xfrm>
        </p:grpSpPr>
        <p:sp>
          <p:nvSpPr>
            <p:cNvPr id="1048589" name="文本框 68"/>
            <p:cNvSpPr txBox="1"/>
            <p:nvPr/>
          </p:nvSpPr>
          <p:spPr>
            <a:xfrm>
              <a:off x="1351" y="7987"/>
              <a:ext cx="5453" cy="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我们选择主流的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Unity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引擎和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VisualStudio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实现游戏，资源丰富，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便于学习。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590" name="文本框 69"/>
            <p:cNvSpPr txBox="1"/>
            <p:nvPr/>
          </p:nvSpPr>
          <p:spPr>
            <a:xfrm>
              <a:off x="1351" y="7321"/>
              <a:ext cx="39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  <a:sym typeface="+mn-ea"/>
                </a:rPr>
                <a:t>脚本编写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  <a:sym typeface="+mn-ea"/>
              </a:endParaRPr>
            </a:p>
          </p:txBody>
        </p:sp>
      </p:grpSp>
      <p:grpSp>
        <p:nvGrpSpPr>
          <p:cNvPr id="29" name="组合 72"/>
          <p:cNvGrpSpPr/>
          <p:nvPr/>
        </p:nvGrpSpPr>
        <p:grpSpPr>
          <a:xfrm rot="0">
            <a:off x="7235190" y="2127885"/>
            <a:ext cx="3462655" cy="1694180"/>
            <a:chOff x="1351" y="7321"/>
            <a:chExt cx="5453" cy="2668"/>
          </a:xfrm>
        </p:grpSpPr>
        <p:sp>
          <p:nvSpPr>
            <p:cNvPr id="1048591" name="文本框 73"/>
            <p:cNvSpPr txBox="1"/>
            <p:nvPr/>
          </p:nvSpPr>
          <p:spPr>
            <a:xfrm>
              <a:off x="1351" y="7987"/>
              <a:ext cx="5453" cy="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鉴于团队经验不足，我们决定直接在电子原型中实现关卡搭建和数值调试，而不是提前设计。虽然会减缓项目进度，但能保证设计的一致性。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592" name="文本框 74"/>
            <p:cNvSpPr txBox="1"/>
            <p:nvPr/>
          </p:nvSpPr>
          <p:spPr>
            <a:xfrm>
              <a:off x="1351" y="7321"/>
              <a:ext cx="39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关卡与数值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</p:grpSp>
      <p:grpSp>
        <p:nvGrpSpPr>
          <p:cNvPr id="30" name="组合 77"/>
          <p:cNvGrpSpPr/>
          <p:nvPr/>
        </p:nvGrpSpPr>
        <p:grpSpPr>
          <a:xfrm rot="0">
            <a:off x="7293610" y="4338320"/>
            <a:ext cx="3462655" cy="1398905"/>
            <a:chOff x="1351" y="7321"/>
            <a:chExt cx="5453" cy="2203"/>
          </a:xfrm>
        </p:grpSpPr>
        <p:sp>
          <p:nvSpPr>
            <p:cNvPr id="1048593" name="文本框 78"/>
            <p:cNvSpPr txBox="1"/>
            <p:nvPr/>
          </p:nvSpPr>
          <p:spPr>
            <a:xfrm>
              <a:off x="1351" y="7987"/>
              <a:ext cx="5453" cy="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鉴于团队无美术经验，我们使用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Unity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商店的免费美术和音效资源，并制作相关动画。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594" name="文本框 79"/>
            <p:cNvSpPr txBox="1"/>
            <p:nvPr/>
          </p:nvSpPr>
          <p:spPr>
            <a:xfrm>
              <a:off x="1351" y="7321"/>
              <a:ext cx="39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美术效果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</p:grpSp>
      <p:sp>
        <p:nvSpPr>
          <p:cNvPr id="1048595" name="椭圆 31"/>
          <p:cNvSpPr/>
          <p:nvPr/>
        </p:nvSpPr>
        <p:spPr>
          <a:xfrm>
            <a:off x="1352550" y="4338320"/>
            <a:ext cx="771525" cy="771525"/>
          </a:xfrm>
          <a:prstGeom prst="ellipse">
            <a:avLst/>
          </a:prstGeom>
          <a:solidFill>
            <a:srgbClr val="DB365E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03</a:t>
            </a:r>
            <a:endParaRPr lang="en-US" altLang="zh-CN" sz="28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596" name="椭圆 32"/>
          <p:cNvSpPr/>
          <p:nvPr/>
        </p:nvSpPr>
        <p:spPr>
          <a:xfrm>
            <a:off x="6447155" y="4399280"/>
            <a:ext cx="771525" cy="771525"/>
          </a:xfrm>
          <a:prstGeom prst="ellipse">
            <a:avLst/>
          </a:prstGeom>
          <a:solidFill>
            <a:srgbClr val="5528A9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04</a:t>
            </a:r>
            <a:endParaRPr lang="en-US" altLang="zh-CN" sz="28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597" name="椭圆 33"/>
          <p:cNvSpPr/>
          <p:nvPr/>
        </p:nvSpPr>
        <p:spPr>
          <a:xfrm>
            <a:off x="6386830" y="2421255"/>
            <a:ext cx="771525" cy="771525"/>
          </a:xfrm>
          <a:prstGeom prst="ellipse">
            <a:avLst/>
          </a:prstGeom>
          <a:solidFill>
            <a:srgbClr val="DB365E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02</a:t>
            </a:r>
            <a:endParaRPr lang="en-US" altLang="zh-CN" sz="28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598" name="椭圆 34"/>
          <p:cNvSpPr/>
          <p:nvPr/>
        </p:nvSpPr>
        <p:spPr>
          <a:xfrm>
            <a:off x="1352550" y="2329815"/>
            <a:ext cx="771525" cy="771525"/>
          </a:xfrm>
          <a:prstGeom prst="ellipse">
            <a:avLst/>
          </a:prstGeom>
          <a:solidFill>
            <a:srgbClr val="5528A9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rPr>
              <a:t>01</a:t>
            </a:r>
            <a:endParaRPr lang="en-US" altLang="zh-CN" sz="2800">
              <a:solidFill>
                <a:schemeClr val="bg1"/>
              </a:solidFill>
              <a:latin typeface="汉仪竹节体繁" panose="02010600000101010101" charset="-122"/>
              <a:ea typeface="汉仪竹节体繁" panose="02010600000101010101" charset="-122"/>
            </a:endParaRPr>
          </a:p>
        </p:txBody>
      </p:sp>
      <p:sp>
        <p:nvSpPr>
          <p:cNvPr id="1048602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总体设计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 The overall design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grpSp>
        <p:nvGrpSpPr>
          <p:cNvPr id="50" name="组合 1"/>
          <p:cNvGrpSpPr/>
          <p:nvPr/>
        </p:nvGrpSpPr>
        <p:grpSpPr>
          <a:xfrm>
            <a:off x="4109085" y="2082800"/>
            <a:ext cx="3975100" cy="2691765"/>
            <a:chOff x="6550" y="2574"/>
            <a:chExt cx="6260" cy="4239"/>
          </a:xfrm>
        </p:grpSpPr>
        <p:sp>
          <p:nvSpPr>
            <p:cNvPr id="1048642" name="文本框 22"/>
            <p:cNvSpPr txBox="1"/>
            <p:nvPr/>
          </p:nvSpPr>
          <p:spPr>
            <a:xfrm>
              <a:off x="7018" y="4317"/>
              <a:ext cx="5323" cy="1888"/>
            </a:xfrm>
            <a:prstGeom prst="rect">
              <a:avLst/>
            </a:prstGeom>
            <a:noFill/>
          </p:spPr>
          <p:txBody>
            <a:bodyPr vert="horz" wrap="square" rtlCol="0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6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关键技术</a:t>
              </a:r>
              <a:endPara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  <p:sp>
          <p:nvSpPr>
            <p:cNvPr id="1048643" name="文本框 2"/>
            <p:cNvSpPr txBox="1"/>
            <p:nvPr/>
          </p:nvSpPr>
          <p:spPr>
            <a:xfrm>
              <a:off x="6550" y="6205"/>
              <a:ext cx="6260" cy="6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语言、工具、素材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4" name="椭圆 4"/>
            <p:cNvSpPr/>
            <p:nvPr/>
          </p:nvSpPr>
          <p:spPr>
            <a:xfrm>
              <a:off x="8769" y="2574"/>
              <a:ext cx="1743" cy="1743"/>
            </a:xfrm>
            <a:prstGeom prst="ellipse">
              <a:avLst/>
            </a:prstGeom>
            <a:solidFill>
              <a:srgbClr val="5528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汉仪竹节体繁" panose="02010600000101010101" charset="-122"/>
                  <a:ea typeface="汉仪竹节体繁" panose="02010600000101010101" charset="-122"/>
                </a:rPr>
                <a:t>03</a:t>
              </a:r>
              <a:endParaRPr lang="en-US" altLang="zh-CN" sz="40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grpSp>
        <p:nvGrpSpPr>
          <p:cNvPr id="53" name="组合 7"/>
          <p:cNvGrpSpPr/>
          <p:nvPr/>
        </p:nvGrpSpPr>
        <p:grpSpPr>
          <a:xfrm>
            <a:off x="823478" y="2113280"/>
            <a:ext cx="10545690" cy="4121892"/>
            <a:chOff x="1361" y="3415"/>
            <a:chExt cx="16605" cy="6489"/>
          </a:xfrm>
        </p:grpSpPr>
        <p:sp>
          <p:nvSpPr>
            <p:cNvPr id="1048647" name="椭圆 8"/>
            <p:cNvSpPr/>
            <p:nvPr/>
          </p:nvSpPr>
          <p:spPr>
            <a:xfrm>
              <a:off x="6848" y="5244"/>
              <a:ext cx="5452" cy="2470"/>
            </a:xfrm>
            <a:prstGeom prst="ellipse">
              <a:avLst/>
            </a:prstGeom>
            <a:noFill/>
            <a:ln w="19050" cap="rnd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48" name="椭圆 30"/>
            <p:cNvSpPr/>
            <p:nvPr/>
          </p:nvSpPr>
          <p:spPr>
            <a:xfrm rot="5400000">
              <a:off x="6842" y="5244"/>
              <a:ext cx="5452" cy="2470"/>
            </a:xfrm>
            <a:prstGeom prst="ellipse">
              <a:avLst/>
            </a:prstGeom>
            <a:noFill/>
            <a:ln w="19050" cap="rnd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49" name="椭圆 9"/>
            <p:cNvSpPr/>
            <p:nvPr/>
          </p:nvSpPr>
          <p:spPr>
            <a:xfrm>
              <a:off x="7515" y="4434"/>
              <a:ext cx="1883" cy="1883"/>
            </a:xfrm>
            <a:prstGeom prst="ellipse">
              <a:avLst/>
            </a:prstGeom>
            <a:solidFill>
              <a:srgbClr val="5528A9">
                <a:alpha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50" name="椭圆 39"/>
            <p:cNvSpPr/>
            <p:nvPr/>
          </p:nvSpPr>
          <p:spPr>
            <a:xfrm>
              <a:off x="9838" y="4434"/>
              <a:ext cx="1883" cy="1883"/>
            </a:xfrm>
            <a:prstGeom prst="ellipse">
              <a:avLst/>
            </a:prstGeom>
            <a:solidFill>
              <a:srgbClr val="DB36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51" name="椭圆 22"/>
            <p:cNvSpPr/>
            <p:nvPr/>
          </p:nvSpPr>
          <p:spPr>
            <a:xfrm>
              <a:off x="7515" y="6679"/>
              <a:ext cx="1883" cy="1883"/>
            </a:xfrm>
            <a:prstGeom prst="ellipse">
              <a:avLst/>
            </a:prstGeom>
            <a:solidFill>
              <a:srgbClr val="DB365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52" name="椭圆 35"/>
            <p:cNvSpPr/>
            <p:nvPr/>
          </p:nvSpPr>
          <p:spPr>
            <a:xfrm>
              <a:off x="9838" y="6679"/>
              <a:ext cx="1883" cy="1883"/>
            </a:xfrm>
            <a:prstGeom prst="ellipse">
              <a:avLst/>
            </a:prstGeom>
            <a:solidFill>
              <a:srgbClr val="5528A9">
                <a:alpha val="8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53" name="camille"/>
            <p:cNvSpPr>
              <a:spLocks noEditPoints="1"/>
            </p:cNvSpPr>
            <p:nvPr/>
          </p:nvSpPr>
          <p:spPr bwMode="auto">
            <a:xfrm>
              <a:off x="10392" y="7255"/>
              <a:ext cx="835" cy="752"/>
            </a:xfrm>
            <a:custGeom>
              <a:avLst/>
              <a:gdLst>
                <a:gd name="T0" fmla="*/ 83 w 123"/>
                <a:gd name="T1" fmla="*/ 35 h 107"/>
                <a:gd name="T2" fmla="*/ 41 w 123"/>
                <a:gd name="T3" fmla="*/ 50 h 107"/>
                <a:gd name="T4" fmla="*/ 33 w 123"/>
                <a:gd name="T5" fmla="*/ 50 h 107"/>
                <a:gd name="T6" fmla="*/ 49 w 123"/>
                <a:gd name="T7" fmla="*/ 73 h 107"/>
                <a:gd name="T8" fmla="*/ 52 w 123"/>
                <a:gd name="T9" fmla="*/ 75 h 107"/>
                <a:gd name="T10" fmla="*/ 55 w 123"/>
                <a:gd name="T11" fmla="*/ 76 h 107"/>
                <a:gd name="T12" fmla="*/ 59 w 123"/>
                <a:gd name="T13" fmla="*/ 74 h 107"/>
                <a:gd name="T14" fmla="*/ 91 w 123"/>
                <a:gd name="T15" fmla="*/ 43 h 107"/>
                <a:gd name="T16" fmla="*/ 87 w 123"/>
                <a:gd name="T17" fmla="*/ 33 h 107"/>
                <a:gd name="T18" fmla="*/ 7 w 123"/>
                <a:gd name="T19" fmla="*/ 94 h 107"/>
                <a:gd name="T20" fmla="*/ 17 w 123"/>
                <a:gd name="T21" fmla="*/ 101 h 107"/>
                <a:gd name="T22" fmla="*/ 106 w 123"/>
                <a:gd name="T23" fmla="*/ 101 h 107"/>
                <a:gd name="T24" fmla="*/ 116 w 123"/>
                <a:gd name="T25" fmla="*/ 94 h 107"/>
                <a:gd name="T26" fmla="*/ 106 w 123"/>
                <a:gd name="T27" fmla="*/ 101 h 107"/>
                <a:gd name="T28" fmla="*/ 7 w 123"/>
                <a:gd name="T29" fmla="*/ 77 h 107"/>
                <a:gd name="T30" fmla="*/ 17 w 123"/>
                <a:gd name="T31" fmla="*/ 84 h 107"/>
                <a:gd name="T32" fmla="*/ 106 w 123"/>
                <a:gd name="T33" fmla="*/ 84 h 107"/>
                <a:gd name="T34" fmla="*/ 116 w 123"/>
                <a:gd name="T35" fmla="*/ 77 h 107"/>
                <a:gd name="T36" fmla="*/ 106 w 123"/>
                <a:gd name="T37" fmla="*/ 84 h 107"/>
                <a:gd name="T38" fmla="*/ 7 w 123"/>
                <a:gd name="T39" fmla="*/ 59 h 107"/>
                <a:gd name="T40" fmla="*/ 17 w 123"/>
                <a:gd name="T41" fmla="*/ 67 h 107"/>
                <a:gd name="T42" fmla="*/ 106 w 123"/>
                <a:gd name="T43" fmla="*/ 67 h 107"/>
                <a:gd name="T44" fmla="*/ 116 w 123"/>
                <a:gd name="T45" fmla="*/ 59 h 107"/>
                <a:gd name="T46" fmla="*/ 106 w 123"/>
                <a:gd name="T47" fmla="*/ 67 h 107"/>
                <a:gd name="T48" fmla="*/ 7 w 123"/>
                <a:gd name="T49" fmla="*/ 42 h 107"/>
                <a:gd name="T50" fmla="*/ 17 w 123"/>
                <a:gd name="T51" fmla="*/ 50 h 107"/>
                <a:gd name="T52" fmla="*/ 106 w 123"/>
                <a:gd name="T53" fmla="*/ 50 h 107"/>
                <a:gd name="T54" fmla="*/ 116 w 123"/>
                <a:gd name="T55" fmla="*/ 42 h 107"/>
                <a:gd name="T56" fmla="*/ 106 w 123"/>
                <a:gd name="T57" fmla="*/ 50 h 107"/>
                <a:gd name="T58" fmla="*/ 7 w 123"/>
                <a:gd name="T59" fmla="*/ 25 h 107"/>
                <a:gd name="T60" fmla="*/ 17 w 123"/>
                <a:gd name="T61" fmla="*/ 32 h 107"/>
                <a:gd name="T62" fmla="*/ 106 w 123"/>
                <a:gd name="T63" fmla="*/ 32 h 107"/>
                <a:gd name="T64" fmla="*/ 116 w 123"/>
                <a:gd name="T65" fmla="*/ 25 h 107"/>
                <a:gd name="T66" fmla="*/ 106 w 123"/>
                <a:gd name="T67" fmla="*/ 32 h 107"/>
                <a:gd name="T68" fmla="*/ 24 w 123"/>
                <a:gd name="T69" fmla="*/ 78 h 107"/>
                <a:gd name="T70" fmla="*/ 29 w 123"/>
                <a:gd name="T71" fmla="*/ 23 h 107"/>
                <a:gd name="T72" fmla="*/ 98 w 123"/>
                <a:gd name="T73" fmla="*/ 28 h 107"/>
                <a:gd name="T74" fmla="*/ 93 w 123"/>
                <a:gd name="T75" fmla="*/ 83 h 107"/>
                <a:gd name="T76" fmla="*/ 7 w 123"/>
                <a:gd name="T77" fmla="*/ 15 h 107"/>
                <a:gd name="T78" fmla="*/ 17 w 123"/>
                <a:gd name="T79" fmla="*/ 8 h 107"/>
                <a:gd name="T80" fmla="*/ 7 w 123"/>
                <a:gd name="T81" fmla="*/ 15 h 107"/>
                <a:gd name="T82" fmla="*/ 106 w 123"/>
                <a:gd name="T83" fmla="*/ 8 h 107"/>
                <a:gd name="T84" fmla="*/ 116 w 123"/>
                <a:gd name="T85" fmla="*/ 15 h 107"/>
                <a:gd name="T86" fmla="*/ 122 w 123"/>
                <a:gd name="T87" fmla="*/ 0 h 107"/>
                <a:gd name="T88" fmla="*/ 98 w 123"/>
                <a:gd name="T89" fmla="*/ 1 h 107"/>
                <a:gd name="T90" fmla="*/ 93 w 123"/>
                <a:gd name="T91" fmla="*/ 14 h 107"/>
                <a:gd name="T92" fmla="*/ 24 w 123"/>
                <a:gd name="T93" fmla="*/ 9 h 107"/>
                <a:gd name="T94" fmla="*/ 23 w 123"/>
                <a:gd name="T95" fmla="*/ 0 h 107"/>
                <a:gd name="T96" fmla="*/ 0 w 123"/>
                <a:gd name="T97" fmla="*/ 1 h 107"/>
                <a:gd name="T98" fmla="*/ 1 w 123"/>
                <a:gd name="T99" fmla="*/ 107 h 107"/>
                <a:gd name="T100" fmla="*/ 24 w 123"/>
                <a:gd name="T101" fmla="*/ 105 h 107"/>
                <a:gd name="T102" fmla="*/ 29 w 123"/>
                <a:gd name="T103" fmla="*/ 92 h 107"/>
                <a:gd name="T104" fmla="*/ 98 w 123"/>
                <a:gd name="T105" fmla="*/ 97 h 107"/>
                <a:gd name="T106" fmla="*/ 99 w 123"/>
                <a:gd name="T107" fmla="*/ 107 h 107"/>
                <a:gd name="T108" fmla="*/ 123 w 123"/>
                <a:gd name="T109" fmla="*/ 105 h 107"/>
                <a:gd name="T110" fmla="*/ 122 w 123"/>
                <a:gd name="T1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" h="107">
                  <a:moveTo>
                    <a:pt x="87" y="33"/>
                  </a:moveTo>
                  <a:cubicBezTo>
                    <a:pt x="86" y="33"/>
                    <a:pt x="84" y="34"/>
                    <a:pt x="83" y="35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49"/>
                    <a:pt x="38" y="48"/>
                    <a:pt x="37" y="48"/>
                  </a:cubicBezTo>
                  <a:cubicBezTo>
                    <a:pt x="36" y="48"/>
                    <a:pt x="34" y="49"/>
                    <a:pt x="33" y="50"/>
                  </a:cubicBezTo>
                  <a:cubicBezTo>
                    <a:pt x="31" y="52"/>
                    <a:pt x="31" y="56"/>
                    <a:pt x="33" y="58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3"/>
                    <a:pt x="50" y="74"/>
                    <a:pt x="50" y="74"/>
                  </a:cubicBezTo>
                  <a:cubicBezTo>
                    <a:pt x="51" y="75"/>
                    <a:pt x="51" y="75"/>
                    <a:pt x="52" y="75"/>
                  </a:cubicBezTo>
                  <a:cubicBezTo>
                    <a:pt x="53" y="76"/>
                    <a:pt x="54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6"/>
                    <a:pt x="57" y="75"/>
                    <a:pt x="57" y="75"/>
                  </a:cubicBezTo>
                  <a:cubicBezTo>
                    <a:pt x="58" y="75"/>
                    <a:pt x="59" y="74"/>
                    <a:pt x="59" y="74"/>
                  </a:cubicBezTo>
                  <a:cubicBezTo>
                    <a:pt x="60" y="74"/>
                    <a:pt x="60" y="73"/>
                    <a:pt x="60" y="7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3" y="41"/>
                    <a:pt x="93" y="38"/>
                    <a:pt x="91" y="35"/>
                  </a:cubicBezTo>
                  <a:cubicBezTo>
                    <a:pt x="90" y="34"/>
                    <a:pt x="89" y="33"/>
                    <a:pt x="87" y="33"/>
                  </a:cubicBezTo>
                  <a:moveTo>
                    <a:pt x="7" y="101"/>
                  </a:moveTo>
                  <a:cubicBezTo>
                    <a:pt x="7" y="94"/>
                    <a:pt x="7" y="94"/>
                    <a:pt x="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7" y="101"/>
                    <a:pt x="7" y="101"/>
                    <a:pt x="7" y="101"/>
                  </a:cubicBezTo>
                  <a:moveTo>
                    <a:pt x="106" y="101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06" y="101"/>
                    <a:pt x="106" y="101"/>
                    <a:pt x="106" y="101"/>
                  </a:cubicBezTo>
                  <a:moveTo>
                    <a:pt x="7" y="84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7" y="84"/>
                    <a:pt x="7" y="84"/>
                    <a:pt x="7" y="84"/>
                  </a:cubicBezTo>
                  <a:moveTo>
                    <a:pt x="106" y="84"/>
                  </a:moveTo>
                  <a:cubicBezTo>
                    <a:pt x="106" y="77"/>
                    <a:pt x="106" y="77"/>
                    <a:pt x="10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06" y="84"/>
                    <a:pt x="106" y="84"/>
                    <a:pt x="106" y="84"/>
                  </a:cubicBezTo>
                  <a:moveTo>
                    <a:pt x="7" y="67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7" y="67"/>
                    <a:pt x="7" y="67"/>
                    <a:pt x="7" y="67"/>
                  </a:cubicBezTo>
                  <a:moveTo>
                    <a:pt x="106" y="67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06" y="67"/>
                    <a:pt x="106" y="67"/>
                    <a:pt x="106" y="67"/>
                  </a:cubicBezTo>
                  <a:moveTo>
                    <a:pt x="7" y="50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7" y="50"/>
                    <a:pt x="7" y="50"/>
                    <a:pt x="7" y="50"/>
                  </a:cubicBezTo>
                  <a:moveTo>
                    <a:pt x="106" y="50"/>
                  </a:moveTo>
                  <a:cubicBezTo>
                    <a:pt x="106" y="42"/>
                    <a:pt x="106" y="42"/>
                    <a:pt x="10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06" y="50"/>
                    <a:pt x="106" y="50"/>
                    <a:pt x="106" y="50"/>
                  </a:cubicBezTo>
                  <a:moveTo>
                    <a:pt x="7" y="32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7" y="32"/>
                    <a:pt x="7" y="32"/>
                    <a:pt x="7" y="32"/>
                  </a:cubicBezTo>
                  <a:moveTo>
                    <a:pt x="106" y="32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06" y="32"/>
                    <a:pt x="106" y="32"/>
                    <a:pt x="106" y="32"/>
                  </a:cubicBezTo>
                  <a:moveTo>
                    <a:pt x="29" y="83"/>
                  </a:moveTo>
                  <a:cubicBezTo>
                    <a:pt x="27" y="83"/>
                    <a:pt x="24" y="81"/>
                    <a:pt x="24" y="7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5"/>
                    <a:pt x="27" y="23"/>
                    <a:pt x="29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6" y="23"/>
                    <a:pt x="98" y="25"/>
                    <a:pt x="98" y="2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1"/>
                    <a:pt x="96" y="83"/>
                    <a:pt x="93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7" y="1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106" y="15"/>
                  </a:moveTo>
                  <a:cubicBezTo>
                    <a:pt x="106" y="8"/>
                    <a:pt x="106" y="8"/>
                    <a:pt x="10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06" y="15"/>
                    <a:pt x="106" y="15"/>
                    <a:pt x="106" y="15"/>
                  </a:cubicBezTo>
                  <a:moveTo>
                    <a:pt x="12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8" y="1"/>
                    <a:pt x="98" y="1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11"/>
                    <a:pt x="96" y="14"/>
                    <a:pt x="93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4"/>
                    <a:pt x="24" y="11"/>
                    <a:pt x="24" y="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1" y="107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6"/>
                    <a:pt x="24" y="105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5"/>
                    <a:pt x="27" y="92"/>
                    <a:pt x="29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6" y="92"/>
                    <a:pt x="98" y="95"/>
                    <a:pt x="98" y="97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6"/>
                    <a:pt x="99" y="107"/>
                    <a:pt x="99" y="107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3" y="107"/>
                    <a:pt x="123" y="106"/>
                    <a:pt x="123" y="105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0"/>
                    <a:pt x="1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4" name="camille"/>
            <p:cNvSpPr>
              <a:spLocks noEditPoints="1"/>
            </p:cNvSpPr>
            <p:nvPr/>
          </p:nvSpPr>
          <p:spPr bwMode="auto">
            <a:xfrm>
              <a:off x="10323" y="4988"/>
              <a:ext cx="976" cy="681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5" name="camille 37"/>
            <p:cNvSpPr>
              <a:spLocks noEditPoints="1"/>
            </p:cNvSpPr>
            <p:nvPr/>
          </p:nvSpPr>
          <p:spPr bwMode="auto">
            <a:xfrm>
              <a:off x="8027" y="4954"/>
              <a:ext cx="828" cy="782"/>
            </a:xfrm>
            <a:custGeom>
              <a:avLst/>
              <a:gdLst>
                <a:gd name="T0" fmla="*/ 38 w 121"/>
                <a:gd name="T1" fmla="*/ 42 h 114"/>
                <a:gd name="T2" fmla="*/ 38 w 121"/>
                <a:gd name="T3" fmla="*/ 47 h 114"/>
                <a:gd name="T4" fmla="*/ 76 w 121"/>
                <a:gd name="T5" fmla="*/ 44 h 114"/>
                <a:gd name="T6" fmla="*/ 87 w 121"/>
                <a:gd name="T7" fmla="*/ 32 h 114"/>
                <a:gd name="T8" fmla="*/ 35 w 121"/>
                <a:gd name="T9" fmla="*/ 35 h 114"/>
                <a:gd name="T10" fmla="*/ 38 w 121"/>
                <a:gd name="T11" fmla="*/ 37 h 114"/>
                <a:gd name="T12" fmla="*/ 89 w 121"/>
                <a:gd name="T13" fmla="*/ 35 h 114"/>
                <a:gd name="T14" fmla="*/ 87 w 121"/>
                <a:gd name="T15" fmla="*/ 32 h 114"/>
                <a:gd name="T16" fmla="*/ 38 w 121"/>
                <a:gd name="T17" fmla="*/ 22 h 114"/>
                <a:gd name="T18" fmla="*/ 35 w 121"/>
                <a:gd name="T19" fmla="*/ 26 h 114"/>
                <a:gd name="T20" fmla="*/ 87 w 121"/>
                <a:gd name="T21" fmla="*/ 28 h 114"/>
                <a:gd name="T22" fmla="*/ 89 w 121"/>
                <a:gd name="T23" fmla="*/ 25 h 114"/>
                <a:gd name="T24" fmla="*/ 19 w 121"/>
                <a:gd name="T25" fmla="*/ 105 h 114"/>
                <a:gd name="T26" fmla="*/ 103 w 121"/>
                <a:gd name="T27" fmla="*/ 105 h 114"/>
                <a:gd name="T28" fmla="*/ 9 w 121"/>
                <a:gd name="T29" fmla="*/ 100 h 114"/>
                <a:gd name="T30" fmla="*/ 41 w 121"/>
                <a:gd name="T31" fmla="*/ 74 h 114"/>
                <a:gd name="T32" fmla="*/ 112 w 121"/>
                <a:gd name="T33" fmla="*/ 99 h 114"/>
                <a:gd name="T34" fmla="*/ 112 w 121"/>
                <a:gd name="T35" fmla="*/ 53 h 114"/>
                <a:gd name="T36" fmla="*/ 16 w 121"/>
                <a:gd name="T37" fmla="*/ 48 h 114"/>
                <a:gd name="T38" fmla="*/ 9 w 121"/>
                <a:gd name="T39" fmla="*/ 37 h 114"/>
                <a:gd name="T40" fmla="*/ 13 w 121"/>
                <a:gd name="T41" fmla="*/ 35 h 114"/>
                <a:gd name="T42" fmla="*/ 16 w 121"/>
                <a:gd name="T43" fmla="*/ 48 h 114"/>
                <a:gd name="T44" fmla="*/ 105 w 121"/>
                <a:gd name="T45" fmla="*/ 35 h 114"/>
                <a:gd name="T46" fmla="*/ 111 w 121"/>
                <a:gd name="T47" fmla="*/ 36 h 114"/>
                <a:gd name="T48" fmla="*/ 112 w 121"/>
                <a:gd name="T49" fmla="*/ 42 h 114"/>
                <a:gd name="T50" fmla="*/ 48 w 121"/>
                <a:gd name="T51" fmla="*/ 68 h 114"/>
                <a:gd name="T52" fmla="*/ 26 w 121"/>
                <a:gd name="T53" fmla="*/ 53 h 114"/>
                <a:gd name="T54" fmla="*/ 26 w 121"/>
                <a:gd name="T55" fmla="*/ 26 h 114"/>
                <a:gd name="T56" fmla="*/ 36 w 121"/>
                <a:gd name="T57" fmla="*/ 10 h 114"/>
                <a:gd name="T58" fmla="*/ 95 w 121"/>
                <a:gd name="T59" fmla="*/ 20 h 114"/>
                <a:gd name="T60" fmla="*/ 95 w 121"/>
                <a:gd name="T61" fmla="*/ 35 h 114"/>
                <a:gd name="T62" fmla="*/ 95 w 121"/>
                <a:gd name="T63" fmla="*/ 54 h 114"/>
                <a:gd name="T64" fmla="*/ 60 w 121"/>
                <a:gd name="T65" fmla="*/ 59 h 114"/>
                <a:gd name="T66" fmla="*/ 84 w 121"/>
                <a:gd name="T67" fmla="*/ 0 h 114"/>
                <a:gd name="T68" fmla="*/ 16 w 121"/>
                <a:gd name="T69" fmla="*/ 20 h 114"/>
                <a:gd name="T70" fmla="*/ 13 w 121"/>
                <a:gd name="T71" fmla="*/ 26 h 114"/>
                <a:gd name="T72" fmla="*/ 0 w 121"/>
                <a:gd name="T73" fmla="*/ 103 h 114"/>
                <a:gd name="T74" fmla="*/ 109 w 121"/>
                <a:gd name="T75" fmla="*/ 114 h 114"/>
                <a:gd name="T76" fmla="*/ 121 w 121"/>
                <a:gd name="T77" fmla="*/ 37 h 114"/>
                <a:gd name="T78" fmla="*/ 105 w 121"/>
                <a:gd name="T79" fmla="*/ 26 h 114"/>
                <a:gd name="T80" fmla="*/ 84 w 121"/>
                <a:gd name="T8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4">
                  <a:moveTo>
                    <a:pt x="74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6" y="42"/>
                    <a:pt x="35" y="43"/>
                    <a:pt x="35" y="44"/>
                  </a:cubicBezTo>
                  <a:cubicBezTo>
                    <a:pt x="35" y="46"/>
                    <a:pt x="36" y="47"/>
                    <a:pt x="38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6" y="46"/>
                    <a:pt x="76" y="44"/>
                  </a:cubicBezTo>
                  <a:cubicBezTo>
                    <a:pt x="76" y="43"/>
                    <a:pt x="75" y="42"/>
                    <a:pt x="74" y="42"/>
                  </a:cubicBezTo>
                  <a:moveTo>
                    <a:pt x="87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5" y="33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6" y="37"/>
                    <a:pt x="38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8" y="37"/>
                    <a:pt x="89" y="36"/>
                    <a:pt x="89" y="35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9" y="33"/>
                    <a:pt x="88" y="32"/>
                    <a:pt x="87" y="32"/>
                  </a:cubicBezTo>
                  <a:moveTo>
                    <a:pt x="87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6" y="22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6" y="27"/>
                    <a:pt x="37" y="28"/>
                    <a:pt x="38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8" y="28"/>
                    <a:pt x="89" y="27"/>
                    <a:pt x="89" y="26"/>
                  </a:cubicBezTo>
                  <a:cubicBezTo>
                    <a:pt x="89" y="26"/>
                    <a:pt x="89" y="25"/>
                    <a:pt x="89" y="25"/>
                  </a:cubicBezTo>
                  <a:cubicBezTo>
                    <a:pt x="89" y="24"/>
                    <a:pt x="88" y="22"/>
                    <a:pt x="87" y="22"/>
                  </a:cubicBezTo>
                  <a:moveTo>
                    <a:pt x="19" y="105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9" y="105"/>
                    <a:pt x="19" y="105"/>
                    <a:pt x="19" y="105"/>
                  </a:cubicBezTo>
                  <a:moveTo>
                    <a:pt x="9" y="100"/>
                  </a:moveTo>
                  <a:cubicBezTo>
                    <a:pt x="9" y="54"/>
                    <a:pt x="9" y="54"/>
                    <a:pt x="9" y="5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9" y="100"/>
                    <a:pt x="9" y="100"/>
                    <a:pt x="9" y="100"/>
                  </a:cubicBezTo>
                  <a:moveTo>
                    <a:pt x="112" y="99"/>
                  </a:moveTo>
                  <a:cubicBezTo>
                    <a:pt x="80" y="74"/>
                    <a:pt x="80" y="74"/>
                    <a:pt x="80" y="74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99"/>
                    <a:pt x="112" y="99"/>
                    <a:pt x="112" y="99"/>
                  </a:cubicBezTo>
                  <a:moveTo>
                    <a:pt x="16" y="48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7"/>
                    <a:pt x="10" y="36"/>
                  </a:cubicBezTo>
                  <a:cubicBezTo>
                    <a:pt x="11" y="36"/>
                    <a:pt x="12" y="35"/>
                    <a:pt x="1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8"/>
                    <a:pt x="16" y="48"/>
                    <a:pt x="16" y="48"/>
                  </a:cubicBezTo>
                  <a:moveTo>
                    <a:pt x="105" y="47"/>
                  </a:moveTo>
                  <a:cubicBezTo>
                    <a:pt x="105" y="35"/>
                    <a:pt x="105" y="35"/>
                    <a:pt x="105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10" y="35"/>
                    <a:pt x="111" y="36"/>
                    <a:pt x="111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05" y="47"/>
                    <a:pt x="105" y="47"/>
                    <a:pt x="105" y="47"/>
                  </a:cubicBezTo>
                  <a:moveTo>
                    <a:pt x="48" y="68"/>
                  </a:move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3"/>
                    <a:pt x="26" y="53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5"/>
                    <a:pt x="30" y="10"/>
                    <a:pt x="36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0" y="10"/>
                    <a:pt x="95" y="15"/>
                    <a:pt x="95" y="20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48" y="68"/>
                    <a:pt x="48" y="68"/>
                    <a:pt x="48" y="68"/>
                  </a:cubicBezTo>
                  <a:moveTo>
                    <a:pt x="84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7" y="26"/>
                    <a:pt x="1" y="31"/>
                    <a:pt x="0" y="3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7" y="114"/>
                    <a:pt x="13" y="114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15" y="114"/>
                    <a:pt x="121" y="109"/>
                    <a:pt x="121" y="103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1"/>
                    <a:pt x="115" y="26"/>
                    <a:pt x="109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9"/>
                    <a:pt x="95" y="0"/>
                    <a:pt x="8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6" name="camille  251"/>
            <p:cNvSpPr>
              <a:spLocks noEditPoints="1"/>
            </p:cNvSpPr>
            <p:nvPr/>
          </p:nvSpPr>
          <p:spPr bwMode="auto">
            <a:xfrm>
              <a:off x="8167" y="7177"/>
              <a:ext cx="564" cy="1006"/>
            </a:xfrm>
            <a:custGeom>
              <a:avLst/>
              <a:gdLst>
                <a:gd name="T0" fmla="*/ 122 w 140"/>
                <a:gd name="T1" fmla="*/ 0 h 255"/>
                <a:gd name="T2" fmla="*/ 140 w 140"/>
                <a:gd name="T3" fmla="*/ 153 h 255"/>
                <a:gd name="T4" fmla="*/ 138 w 140"/>
                <a:gd name="T5" fmla="*/ 140 h 255"/>
                <a:gd name="T6" fmla="*/ 125 w 140"/>
                <a:gd name="T7" fmla="*/ 137 h 255"/>
                <a:gd name="T8" fmla="*/ 124 w 140"/>
                <a:gd name="T9" fmla="*/ 109 h 255"/>
                <a:gd name="T10" fmla="*/ 110 w 140"/>
                <a:gd name="T11" fmla="*/ 127 h 255"/>
                <a:gd name="T12" fmla="*/ 109 w 140"/>
                <a:gd name="T13" fmla="*/ 115 h 255"/>
                <a:gd name="T14" fmla="*/ 107 w 140"/>
                <a:gd name="T15" fmla="*/ 64 h 255"/>
                <a:gd name="T16" fmla="*/ 56 w 140"/>
                <a:gd name="T17" fmla="*/ 64 h 255"/>
                <a:gd name="T18" fmla="*/ 56 w 140"/>
                <a:gd name="T19" fmla="*/ 116 h 255"/>
                <a:gd name="T20" fmla="*/ 65 w 140"/>
                <a:gd name="T21" fmla="*/ 130 h 255"/>
                <a:gd name="T22" fmla="*/ 49 w 140"/>
                <a:gd name="T23" fmla="*/ 123 h 255"/>
                <a:gd name="T24" fmla="*/ 49 w 140"/>
                <a:gd name="T25" fmla="*/ 57 h 255"/>
                <a:gd name="T26" fmla="*/ 115 w 140"/>
                <a:gd name="T27" fmla="*/ 57 h 255"/>
                <a:gd name="T28" fmla="*/ 124 w 140"/>
                <a:gd name="T29" fmla="*/ 31 h 255"/>
                <a:gd name="T30" fmla="*/ 16 w 140"/>
                <a:gd name="T31" fmla="*/ 180 h 255"/>
                <a:gd name="T32" fmla="*/ 59 w 140"/>
                <a:gd name="T33" fmla="*/ 213 h 255"/>
                <a:gd name="T34" fmla="*/ 0 w 140"/>
                <a:gd name="T35" fmla="*/ 194 h 255"/>
                <a:gd name="T36" fmla="*/ 19 w 140"/>
                <a:gd name="T37" fmla="*/ 0 h 255"/>
                <a:gd name="T38" fmla="*/ 73 w 140"/>
                <a:gd name="T39" fmla="*/ 236 h 255"/>
                <a:gd name="T40" fmla="*/ 137 w 140"/>
                <a:gd name="T41" fmla="*/ 240 h 255"/>
                <a:gd name="T42" fmla="*/ 93 w 140"/>
                <a:gd name="T43" fmla="*/ 99 h 255"/>
                <a:gd name="T44" fmla="*/ 79 w 140"/>
                <a:gd name="T45" fmla="*/ 160 h 255"/>
                <a:gd name="T46" fmla="*/ 74 w 140"/>
                <a:gd name="T47" fmla="*/ 140 h 255"/>
                <a:gd name="T48" fmla="*/ 81 w 140"/>
                <a:gd name="T49" fmla="*/ 225 h 255"/>
                <a:gd name="T50" fmla="*/ 134 w 140"/>
                <a:gd name="T51" fmla="*/ 165 h 255"/>
                <a:gd name="T52" fmla="*/ 127 w 140"/>
                <a:gd name="T53" fmla="*/ 151 h 255"/>
                <a:gd name="T54" fmla="*/ 115 w 140"/>
                <a:gd name="T55" fmla="*/ 155 h 255"/>
                <a:gd name="T56" fmla="*/ 112 w 140"/>
                <a:gd name="T57" fmla="*/ 141 h 255"/>
                <a:gd name="T58" fmla="*/ 99 w 140"/>
                <a:gd name="T59" fmla="*/ 147 h 255"/>
                <a:gd name="T60" fmla="*/ 93 w 140"/>
                <a:gd name="T61" fmla="*/ 99 h 255"/>
                <a:gd name="T62" fmla="*/ 63 w 140"/>
                <a:gd name="T63" fmla="*/ 72 h 255"/>
                <a:gd name="T64" fmla="*/ 63 w 140"/>
                <a:gd name="T65" fmla="*/ 108 h 255"/>
                <a:gd name="T66" fmla="*/ 68 w 140"/>
                <a:gd name="T67" fmla="*/ 99 h 255"/>
                <a:gd name="T68" fmla="*/ 70 w 140"/>
                <a:gd name="T69" fmla="*/ 79 h 255"/>
                <a:gd name="T70" fmla="*/ 93 w 140"/>
                <a:gd name="T71" fmla="*/ 79 h 255"/>
                <a:gd name="T72" fmla="*/ 106 w 140"/>
                <a:gd name="T73" fmla="*/ 99 h 255"/>
                <a:gd name="T74" fmla="*/ 100 w 140"/>
                <a:gd name="T75" fmla="*/ 72 h 255"/>
                <a:gd name="T76" fmla="*/ 44 w 140"/>
                <a:gd name="T77" fmla="*/ 10 h 255"/>
                <a:gd name="T78" fmla="*/ 93 w 140"/>
                <a:gd name="T79" fmla="*/ 18 h 255"/>
                <a:gd name="T80" fmla="*/ 44 w 140"/>
                <a:gd name="T81" fmla="*/ 10 h 255"/>
                <a:gd name="T82" fmla="*/ 25 w 140"/>
                <a:gd name="T83" fmla="*/ 197 h 255"/>
                <a:gd name="T84" fmla="*/ 49 w 140"/>
                <a:gd name="T85" fmla="*/ 19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255">
                  <a:moveTo>
                    <a:pt x="19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32" y="0"/>
                    <a:pt x="140" y="9"/>
                    <a:pt x="140" y="19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0" y="151"/>
                    <a:pt x="140" y="150"/>
                    <a:pt x="140" y="149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28" y="138"/>
                    <a:pt x="126" y="138"/>
                    <a:pt x="125" y="137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2" y="114"/>
                    <a:pt x="119" y="119"/>
                    <a:pt x="115" y="123"/>
                  </a:cubicBezTo>
                  <a:cubicBezTo>
                    <a:pt x="113" y="124"/>
                    <a:pt x="112" y="126"/>
                    <a:pt x="110" y="127"/>
                  </a:cubicBezTo>
                  <a:cubicBezTo>
                    <a:pt x="109" y="127"/>
                    <a:pt x="109" y="127"/>
                    <a:pt x="109" y="127"/>
                  </a:cubicBezTo>
                  <a:cubicBezTo>
                    <a:pt x="109" y="123"/>
                    <a:pt x="109" y="119"/>
                    <a:pt x="109" y="115"/>
                  </a:cubicBezTo>
                  <a:cubicBezTo>
                    <a:pt x="115" y="108"/>
                    <a:pt x="118" y="100"/>
                    <a:pt x="118" y="90"/>
                  </a:cubicBezTo>
                  <a:cubicBezTo>
                    <a:pt x="118" y="80"/>
                    <a:pt x="114" y="71"/>
                    <a:pt x="107" y="64"/>
                  </a:cubicBezTo>
                  <a:cubicBezTo>
                    <a:pt x="101" y="58"/>
                    <a:pt x="92" y="54"/>
                    <a:pt x="82" y="54"/>
                  </a:cubicBezTo>
                  <a:cubicBezTo>
                    <a:pt x="72" y="54"/>
                    <a:pt x="63" y="58"/>
                    <a:pt x="56" y="64"/>
                  </a:cubicBezTo>
                  <a:cubicBezTo>
                    <a:pt x="50" y="71"/>
                    <a:pt x="45" y="80"/>
                    <a:pt x="45" y="90"/>
                  </a:cubicBezTo>
                  <a:cubicBezTo>
                    <a:pt x="45" y="100"/>
                    <a:pt x="50" y="109"/>
                    <a:pt x="56" y="116"/>
                  </a:cubicBezTo>
                  <a:cubicBezTo>
                    <a:pt x="59" y="118"/>
                    <a:pt x="62" y="121"/>
                    <a:pt x="65" y="122"/>
                  </a:cubicBezTo>
                  <a:cubicBezTo>
                    <a:pt x="65" y="125"/>
                    <a:pt x="65" y="128"/>
                    <a:pt x="65" y="130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57" y="130"/>
                    <a:pt x="53" y="127"/>
                    <a:pt x="49" y="123"/>
                  </a:cubicBezTo>
                  <a:cubicBezTo>
                    <a:pt x="41" y="114"/>
                    <a:pt x="36" y="103"/>
                    <a:pt x="36" y="90"/>
                  </a:cubicBezTo>
                  <a:cubicBezTo>
                    <a:pt x="36" y="77"/>
                    <a:pt x="41" y="66"/>
                    <a:pt x="49" y="57"/>
                  </a:cubicBezTo>
                  <a:cubicBezTo>
                    <a:pt x="57" y="49"/>
                    <a:pt x="69" y="44"/>
                    <a:pt x="82" y="44"/>
                  </a:cubicBezTo>
                  <a:cubicBezTo>
                    <a:pt x="95" y="44"/>
                    <a:pt x="106" y="49"/>
                    <a:pt x="115" y="57"/>
                  </a:cubicBezTo>
                  <a:cubicBezTo>
                    <a:pt x="119" y="61"/>
                    <a:pt x="122" y="66"/>
                    <a:pt x="124" y="7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3" y="191"/>
                    <a:pt x="55" y="202"/>
                    <a:pt x="5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9" y="213"/>
                    <a:pt x="0" y="204"/>
                    <a:pt x="0" y="19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lose/>
                  <a:moveTo>
                    <a:pt x="133" y="222"/>
                  </a:moveTo>
                  <a:cubicBezTo>
                    <a:pt x="73" y="236"/>
                    <a:pt x="73" y="236"/>
                    <a:pt x="73" y="236"/>
                  </a:cubicBezTo>
                  <a:cubicBezTo>
                    <a:pt x="77" y="255"/>
                    <a:pt x="77" y="255"/>
                    <a:pt x="77" y="255"/>
                  </a:cubicBezTo>
                  <a:cubicBezTo>
                    <a:pt x="137" y="240"/>
                    <a:pt x="137" y="240"/>
                    <a:pt x="137" y="240"/>
                  </a:cubicBezTo>
                  <a:cubicBezTo>
                    <a:pt x="133" y="222"/>
                    <a:pt x="133" y="222"/>
                    <a:pt x="133" y="222"/>
                  </a:cubicBezTo>
                  <a:close/>
                  <a:moveTo>
                    <a:pt x="93" y="99"/>
                  </a:moveTo>
                  <a:cubicBezTo>
                    <a:pt x="89" y="99"/>
                    <a:pt x="85" y="99"/>
                    <a:pt x="82" y="99"/>
                  </a:cubicBezTo>
                  <a:cubicBezTo>
                    <a:pt x="77" y="118"/>
                    <a:pt x="77" y="141"/>
                    <a:pt x="79" y="160"/>
                  </a:cubicBezTo>
                  <a:cubicBezTo>
                    <a:pt x="74" y="163"/>
                    <a:pt x="74" y="163"/>
                    <a:pt x="74" y="163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3" y="181"/>
                    <a:pt x="68" y="211"/>
                    <a:pt x="81" y="225"/>
                  </a:cubicBezTo>
                  <a:cubicBezTo>
                    <a:pt x="94" y="223"/>
                    <a:pt x="107" y="222"/>
                    <a:pt x="120" y="220"/>
                  </a:cubicBezTo>
                  <a:cubicBezTo>
                    <a:pt x="126" y="206"/>
                    <a:pt x="132" y="189"/>
                    <a:pt x="134" y="165"/>
                  </a:cubicBezTo>
                  <a:cubicBezTo>
                    <a:pt x="134" y="165"/>
                    <a:pt x="131" y="164"/>
                    <a:pt x="127" y="162"/>
                  </a:cubicBezTo>
                  <a:cubicBezTo>
                    <a:pt x="128" y="158"/>
                    <a:pt x="127" y="155"/>
                    <a:pt x="127" y="151"/>
                  </a:cubicBezTo>
                  <a:cubicBezTo>
                    <a:pt x="124" y="151"/>
                    <a:pt x="120" y="150"/>
                    <a:pt x="117" y="149"/>
                  </a:cubicBezTo>
                  <a:cubicBezTo>
                    <a:pt x="116" y="151"/>
                    <a:pt x="115" y="153"/>
                    <a:pt x="115" y="155"/>
                  </a:cubicBezTo>
                  <a:cubicBezTo>
                    <a:pt x="112" y="154"/>
                    <a:pt x="112" y="154"/>
                    <a:pt x="112" y="154"/>
                  </a:cubicBezTo>
                  <a:cubicBezTo>
                    <a:pt x="113" y="149"/>
                    <a:pt x="113" y="145"/>
                    <a:pt x="112" y="141"/>
                  </a:cubicBezTo>
                  <a:cubicBezTo>
                    <a:pt x="109" y="140"/>
                    <a:pt x="106" y="139"/>
                    <a:pt x="102" y="139"/>
                  </a:cubicBezTo>
                  <a:cubicBezTo>
                    <a:pt x="101" y="141"/>
                    <a:pt x="100" y="144"/>
                    <a:pt x="99" y="147"/>
                  </a:cubicBezTo>
                  <a:cubicBezTo>
                    <a:pt x="98" y="146"/>
                    <a:pt x="96" y="146"/>
                    <a:pt x="95" y="145"/>
                  </a:cubicBezTo>
                  <a:cubicBezTo>
                    <a:pt x="97" y="130"/>
                    <a:pt x="96" y="114"/>
                    <a:pt x="93" y="99"/>
                  </a:cubicBezTo>
                  <a:close/>
                  <a:moveTo>
                    <a:pt x="82" y="64"/>
                  </a:moveTo>
                  <a:cubicBezTo>
                    <a:pt x="75" y="64"/>
                    <a:pt x="68" y="67"/>
                    <a:pt x="63" y="72"/>
                  </a:cubicBezTo>
                  <a:cubicBezTo>
                    <a:pt x="59" y="76"/>
                    <a:pt x="56" y="83"/>
                    <a:pt x="56" y="90"/>
                  </a:cubicBezTo>
                  <a:cubicBezTo>
                    <a:pt x="56" y="97"/>
                    <a:pt x="59" y="104"/>
                    <a:pt x="63" y="108"/>
                  </a:cubicBezTo>
                  <a:cubicBezTo>
                    <a:pt x="64" y="109"/>
                    <a:pt x="65" y="110"/>
                    <a:pt x="66" y="111"/>
                  </a:cubicBezTo>
                  <a:cubicBezTo>
                    <a:pt x="67" y="107"/>
                    <a:pt x="67" y="103"/>
                    <a:pt x="68" y="99"/>
                  </a:cubicBezTo>
                  <a:cubicBezTo>
                    <a:pt x="67" y="96"/>
                    <a:pt x="66" y="93"/>
                    <a:pt x="66" y="90"/>
                  </a:cubicBezTo>
                  <a:cubicBezTo>
                    <a:pt x="66" y="86"/>
                    <a:pt x="68" y="82"/>
                    <a:pt x="70" y="79"/>
                  </a:cubicBezTo>
                  <a:cubicBezTo>
                    <a:pt x="73" y="76"/>
                    <a:pt x="77" y="74"/>
                    <a:pt x="82" y="74"/>
                  </a:cubicBezTo>
                  <a:cubicBezTo>
                    <a:pt x="86" y="74"/>
                    <a:pt x="90" y="76"/>
                    <a:pt x="93" y="79"/>
                  </a:cubicBezTo>
                  <a:cubicBezTo>
                    <a:pt x="95" y="81"/>
                    <a:pt x="97" y="83"/>
                    <a:pt x="97" y="86"/>
                  </a:cubicBezTo>
                  <a:cubicBezTo>
                    <a:pt x="102" y="89"/>
                    <a:pt x="105" y="94"/>
                    <a:pt x="106" y="99"/>
                  </a:cubicBezTo>
                  <a:cubicBezTo>
                    <a:pt x="107" y="96"/>
                    <a:pt x="108" y="93"/>
                    <a:pt x="108" y="90"/>
                  </a:cubicBezTo>
                  <a:cubicBezTo>
                    <a:pt x="108" y="83"/>
                    <a:pt x="105" y="76"/>
                    <a:pt x="100" y="72"/>
                  </a:cubicBezTo>
                  <a:cubicBezTo>
                    <a:pt x="95" y="67"/>
                    <a:pt x="89" y="64"/>
                    <a:pt x="82" y="64"/>
                  </a:cubicBezTo>
                  <a:close/>
                  <a:moveTo>
                    <a:pt x="44" y="10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44" y="10"/>
                    <a:pt x="44" y="10"/>
                    <a:pt x="44" y="10"/>
                  </a:cubicBezTo>
                  <a:close/>
                  <a:moveTo>
                    <a:pt x="25" y="193"/>
                  </a:moveTo>
                  <a:cubicBezTo>
                    <a:pt x="25" y="197"/>
                    <a:pt x="25" y="197"/>
                    <a:pt x="25" y="19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49" y="193"/>
                    <a:pt x="49" y="193"/>
                    <a:pt x="49" y="193"/>
                  </a:cubicBezTo>
                  <a:lnTo>
                    <a:pt x="25" y="1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7" name="文本框 33"/>
            <p:cNvSpPr txBox="1"/>
            <p:nvPr/>
          </p:nvSpPr>
          <p:spPr>
            <a:xfrm>
              <a:off x="11873" y="3965"/>
              <a:ext cx="6093" cy="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Unity是实时3D互动内容创作和运营平台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</a:t>
              </a: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入门容易，应用广泛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。它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开发游戏的效率很高，因为它的游戏开发工具简化了大量的游戏制作的工作量。</a:t>
              </a:r>
              <a:endParaRPr lang="zh-CN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58" name="文本框 13"/>
            <p:cNvSpPr txBox="1"/>
            <p:nvPr/>
          </p:nvSpPr>
          <p:spPr>
            <a:xfrm>
              <a:off x="11873" y="3415"/>
              <a:ext cx="3416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U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n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i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ty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2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D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59" name="文本框 36"/>
            <p:cNvSpPr txBox="1"/>
            <p:nvPr/>
          </p:nvSpPr>
          <p:spPr>
            <a:xfrm>
              <a:off x="11873" y="7902"/>
              <a:ext cx="6091" cy="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由于我们对商业化的需求暂缓，且出于对人员成本、时间成本和资金成本的考量，我们选择使用Unity商店里面的免费资源。</a:t>
              </a:r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60" name="文本框 38"/>
            <p:cNvSpPr txBox="1"/>
            <p:nvPr/>
          </p:nvSpPr>
          <p:spPr>
            <a:xfrm>
              <a:off x="11873" y="7369"/>
              <a:ext cx="4306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U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n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ity</a:t>
              </a:r>
              <a:r>
                <a:rPr lang="zh-CN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商店</a:t>
              </a:r>
              <a:r>
                <a:rPr lang="zh-CN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免费</a:t>
              </a:r>
              <a:r>
                <a:rPr lang="zh-CN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资源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61" name="文本框 40"/>
            <p:cNvSpPr txBox="1"/>
            <p:nvPr/>
          </p:nvSpPr>
          <p:spPr>
            <a:xfrm>
              <a:off x="1361" y="7903"/>
              <a:ext cx="5966" cy="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</a:t>
              </a:r>
              <a:r>
                <a:rPr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Visual Studio是最流行的Windows平台应用程序的集成开发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工具</a:t>
              </a:r>
              <a:r>
                <a:rPr 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，内置大量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Unity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相关配置，与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Unity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兼容性极好，这使得我们的游戏开发十分便利。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62" name="文本框 43"/>
            <p:cNvSpPr txBox="1"/>
            <p:nvPr/>
          </p:nvSpPr>
          <p:spPr>
            <a:xfrm>
              <a:off x="3911" y="7370"/>
              <a:ext cx="3416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V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i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s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u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al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 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S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t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u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d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i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o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  <p:sp>
          <p:nvSpPr>
            <p:cNvPr id="1048663" name="文本框 44"/>
            <p:cNvSpPr txBox="1"/>
            <p:nvPr/>
          </p:nvSpPr>
          <p:spPr>
            <a:xfrm>
              <a:off x="1362" y="3948"/>
              <a:ext cx="5965" cy="2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C# 的构想十分接近于传统高级语言 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、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C++，但是它与 Java 非常相似，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且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有许多强大的编程功能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对于游戏开发，C#有以下优势：简单，开发周期短，好维护。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64" name="文本框 45"/>
            <p:cNvSpPr txBox="1"/>
            <p:nvPr/>
          </p:nvSpPr>
          <p:spPr>
            <a:xfrm>
              <a:off x="3911" y="3415"/>
              <a:ext cx="3416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C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汉仪中简黑简" panose="00020600040101010101" charset="-122"/>
                </a:rPr>
                <a:t>#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汉仪中简黑简" panose="00020600040101010101" charset="-122"/>
              </a:endParaRPr>
            </a:p>
          </p:txBody>
        </p:sp>
      </p:grpSp>
      <p:sp>
        <p:nvSpPr>
          <p:cNvPr id="1048602" name="文本框 11"/>
          <p:cNvSpPr txBox="1"/>
          <p:nvPr/>
        </p:nvSpPr>
        <p:spPr>
          <a:xfrm>
            <a:off x="4483735" y="495300"/>
            <a:ext cx="322516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姚体" panose="02010601030101010101" charset="-122"/>
                <a:ea typeface="方正姚体" panose="02010601030101010101" charset="-122"/>
              </a:rPr>
              <a:t>关键技术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4871085" y="1315720"/>
            <a:ext cx="24225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The </a:t>
            </a:r>
            <a:r>
              <a:rPr sz="1600" b="1">
                <a:solidFill>
                  <a:srgbClr val="F0C733"/>
                </a:solidFill>
                <a:latin typeface="方正姚体" panose="02010601030101010101" charset="-122"/>
                <a:ea typeface="方正姚体" panose="02010601030101010101" charset="-122"/>
              </a:rPr>
              <a:t>key technology</a:t>
            </a:r>
            <a:endParaRPr sz="1600" b="1">
              <a:solidFill>
                <a:srgbClr val="F0C73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grpSp>
        <p:nvGrpSpPr>
          <p:cNvPr id="50" name="组合 1"/>
          <p:cNvGrpSpPr/>
          <p:nvPr/>
        </p:nvGrpSpPr>
        <p:grpSpPr>
          <a:xfrm>
            <a:off x="4109085" y="2082800"/>
            <a:ext cx="3975100" cy="2691765"/>
            <a:chOff x="6550" y="2574"/>
            <a:chExt cx="6260" cy="4239"/>
          </a:xfrm>
        </p:grpSpPr>
        <p:sp>
          <p:nvSpPr>
            <p:cNvPr id="1048642" name="文本框 22"/>
            <p:cNvSpPr txBox="1"/>
            <p:nvPr/>
          </p:nvSpPr>
          <p:spPr>
            <a:xfrm>
              <a:off x="7018" y="4317"/>
              <a:ext cx="5323" cy="1888"/>
            </a:xfrm>
            <a:prstGeom prst="rect">
              <a:avLst/>
            </a:prstGeom>
            <a:noFill/>
          </p:spPr>
          <p:txBody>
            <a:bodyPr vert="horz" wrap="square" rtlCol="0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6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人员分工</a:t>
              </a:r>
              <a:endPara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  <p:sp>
          <p:nvSpPr>
            <p:cNvPr id="1048643" name="文本框 2"/>
            <p:cNvSpPr txBox="1"/>
            <p:nvPr/>
          </p:nvSpPr>
          <p:spPr>
            <a:xfrm>
              <a:off x="6550" y="6205"/>
              <a:ext cx="6260" cy="6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pPr algn="ctr" fontAlgn="auto">
                <a:lnSpc>
                  <a:spcPct val="12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  <a:cs typeface="微软雅黑" panose="020B0503020204020204" pitchFamily="34" charset="-122"/>
                </a:rPr>
                <a:t>成员组成、任务分工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pitchFamily="34" charset="-122"/>
              </a:endParaRPr>
            </a:p>
          </p:txBody>
        </p:sp>
        <p:sp>
          <p:nvSpPr>
            <p:cNvPr id="1048644" name="椭圆 4"/>
            <p:cNvSpPr/>
            <p:nvPr/>
          </p:nvSpPr>
          <p:spPr>
            <a:xfrm>
              <a:off x="8769" y="2574"/>
              <a:ext cx="1743" cy="1743"/>
            </a:xfrm>
            <a:prstGeom prst="ellipse">
              <a:avLst/>
            </a:prstGeom>
            <a:solidFill>
              <a:srgbClr val="5528A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汉仪竹节体繁" panose="02010600000101010101" charset="-122"/>
                  <a:ea typeface="汉仪竹节体繁" panose="02010600000101010101" charset="-122"/>
                </a:rPr>
                <a:t>04</a:t>
              </a:r>
              <a:endParaRPr lang="en-US" altLang="zh-CN" sz="4000">
                <a:solidFill>
                  <a:schemeClr val="bg1"/>
                </a:solidFill>
                <a:latin typeface="汉仪竹节体繁" panose="02010600000101010101" charset="-122"/>
                <a:ea typeface="汉仪竹节体繁" panose="0201060000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  <p:tag name="KSO_WM_SLIDE_MODEL_TYPE" val="cover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mRvY2VyLmNvbSUyRndvcmtzJTNGdXNlcmlkJTNEMjgwNjc5OTg5JnRleHRUeXBlPXRleHQmcm91bmQ9MCZncmFkaWVudFdheT0wJmxvZ29UeXBlPWJvcmRlciIsCiAgICJMb2dvIiA6ICJkYXRhOmltYWdlL3BuZztiYXNlNjQsaVZCT1J3MEtHZ29BQUFBTlNVaEVVZ0FBQUZRQUFBQlVDQVlBQUFBY2F4REJBQUFPblVsRVFWUjRYdTJjZVhpTTF4Zkh2ek9UZlpkRW9ySVNDUW15MlpmV2ttNVU4Tmp5b0NpdFZnVlJTOUNpaXZTcGx0b1NSV2xMN0swdFNxa3FEMDNRSkk5S0pJUXN5Q2I3THBtc3YrZWNrWWpJTmpOdktuNmQreno1YTk1NzNucy83N25ubm52T3VSRmRBcXFnYW9JUkVLbUFDc2FTQmFtQUNzdFRCVlJnbmlxZ0txQkNFeEJZbnNxR3FvQUtURUJnY1NvTlZRRVZtSURBNGxRYXFnSXFNQUdCeGFrMDlHVUhLdExXaGthN2R0QzJ0WVdtalEzVXpjd2cwZFpHVlZVVktoOC9SbGwyTnFRUEhxRGt3UU9VcHFhaXNxaEk0Q20zckxoL1RVTzFPblNBeVpneE1INzdiYWlibUVETndBQVNBd09JZFhRZ1ZsTmpvRlhsNWFnc0xrWkZRUUVxOHZOUmxwT0R2TXVYa1hIMEtCN2Z1Z1ZVdGY3QVdJc0QxYkszaDgzbm44UFUweE5pVFUySU5EUWdFb2xRVlZIQjJsaWFrb0x5L0h5Z3ZCd2lMUzJvbTVwQzA5S3lSbXVyeXNwUUtaV2lNRElTOFFzWG91RHZ2NEhLeXBaVk15V2t0eGhRTlJNVG1FMmVER3RmWDJoYVdMQUdWaFFXb2lRK0h0bm56eVB0eHgveCtQYnRlclZPcEtzTHM0a1QwVzdLRk9nNk9VSE4yQmdpc1pqQlB2em1HenhZdFFxb3FGQmkyaTNYVlhpZ0loRjBuSnhndFhneHpLZE1BVVFpQmxGdy9Ub3lqaDlua0xTY205VWtFcGlNSEluT3UzWkIzZGlZdXlSdjM0NDRIeDlVbFpZMlM4Uy8vWkN3UUVVaUdBMGRDcHZseTJFMGVEQnJaVmxXRmxKMzdVTHE5dTI4MlNqU2V0MjdCNTFPbmJocnlzNmRpSjAvSDFYRnhZcUlhdkUrZ2dJMUhEd1lkaHMyUU4vZG5XR1dwcWNqOGV1dmticHpKeW9MQ3hXZVRMZlRwMkV5ZkRqM1Q5MjlHN0UrUHExMjl4Y01xTGFEQSt5Lys0NDFrK3hkZVdFaEV0ZXZSOUs2ZGFnc0tWRVlKblZzOS83N3ZPd1o2RTgvSVhiZVBGUVdGQ2dsczZVNkN3SlVySytQRGw5K0NRdHZiOWtPWGxtSnpCTW5FTzNseGJ1M3NrM056QXo5VTFQNVF6MEtER1NnRmJtNXlvcHRrZjdLQXhXTFllenBpYzQ3ZDBMRHpJd0hLVTFOUmFTbko0ckN3d1ViOUVDcEZCSU5EYVR0MzQ5N2MrZWlJaWRITU5sQ0NsSWFLTGxIRHJ0Mm9lM28wVHd1MHM0SGZuNTRzSEtsa09ORS85eGNxQnNhSXYzd1lRWmFucEVocUh5aGhDa04xSERvVURpZk9jTk9PMnRuVWhKQ25aMEYxeURyRlN2WUh5MktpRURtTDcvd2FhbzFOcVdCZHYzMVY1aSs4NDVNTzZ1cWVGZFBXTHBVOExtS2RYVWhra2pBSnlmYTVGcnBNVlFwb0JydDI2TmZjbklOdkFxcEZLRk9UcERHeHdzTzlHVVJxQlJRczZsVDRiaG5UODFjaTJKaUVERjRNRW9mUFhwWjVpLzRPSlVDMnUzTUdaZ01HMVl6cUxRREIzQnY5bXhVNU9VSlB0Q1hSYURDUUNuczFpYytIaHJtNWpYMk0vYVRUNUM2YlJ2YnVmOXFVeGlvcHJVMWVrWkdjbHlUV21WWkdhSW5URURXaVJQL1ZaWThiNFdCNnJxNnd1M0tGVWowOUZoUVJWRVJvc2FOUTg3WnN5cWdpaEF3R0RBQXp1Zk9RYUtyeTkzTDh2SndlOElFNVB6K3V5TGkvbS82S0t5aGhvTUdvZnZwMDArQjV1VHcyVDMzL0htbDRZaTF0V0UwWkloTVRqMytKa1h2UzVPU2xINVBiUUVhRmhiUWNYU0VXRjJkWTdoMVczbEJBZktEZzV2TUZpZ00xR0RnUURpZlBmc1VhRzZ1VEVNRkFLcGhhUW5Ya0JBT2h0RGs2azR2WWNVS3BKRzdKbURVdnYyOGViQ1lPeGNTSFoxbmdOSmhoVkl1UmRIUmlCbzVFbFZTYWFNZlVtR2dlajE2d1BYU3BSb2JTdUc2NlBIakJiR2hJazFOR1BUdURVZ2tVRE15NGd5QTdhcFZNdTBCa0JjU2d0c1RKMEw2OEtFZ1dxcHViczZoUjlOUm8vZ2pWaFFYSS9Qa1NXUWVQNDd5ekV4T0hsTDZwdkNmZjFwT1F5bis2UjRXQmpWOWZka3VMNVVpYXV4WVpKOCtMY2drYTRTUWhrb2tHSkNYSjlPZUp3R1lHLzM3YzFwRmlHWXllalRzL2YwNTk4WDdRWFkyNHBjc3dhUGR1K1UrNGlxc29SUmw2aE1ieXhwVVBjazcwNmNqZmQrK0pyK2lJaEFHRmhXQmJDdloxT3E0YU15MGFYSlB1TzY3S1F0cjVlc0xxMlhMZUFYUVgxbG1KdUlXTFpLWkZUbWJ3a0JwT2ZhSWlJQ2VrMVBOS3hPLy9SYjNWNjVza2ZRRUFhV2NmV2xhR204ZTFLNVpXSEF4aERKTjI5RVJYUUlESVUxTWhKNnJLeGRnbEdaa2NONHE0OEFCdVVVckRoU0E3VmRmd1diSmtwcVhrbTJMR2owYVpTMFFxeVNnUlpHUnlENTdscE9BWkFhUy9QMFJOM2V1M0pPdTZTQVdvKzI0Y1hEWXNRTUp5NWZEZk1ZTUdMaTdjeTZNc2dJWmh3L0xMVnNwb1BvREJzRDlyNzlxWGtvWnpqQlhWOEZkR25vQkFTMElEVVhpeG8ydzM3d1pXalkycUNncHdWVno4K2FucGV2Z0lSUGllT1FJWnhvb0J0RXBJQUNHZmZyd0txQWdkdWJQUC8rN1FFWHE2dWlUbUFqTjZ2TjhaU1Z1VDU2TWpFT0g1QjVJVXgycWdVWU9IODRhUlVVVWxMK0tYN29VaWV2V05kVzkzdDhwL0VncDZ2VDkreEczWUFHY0wxeUFZZS9lTXFEZTNzZzhlbFJ1dVVwcEtMMnR2YmMzT20zZHlwT2psaDhXaGh1OWVzazlrS1k2VkFPOTZlRUJteFVydUpDQ2R2M0NpQWpjNk5lUEM4M2tiWjNJVlJvNWt1MWw1ckZqY0FzSllYZnRoUUtsMmlYWGl4ZHJYQTRLa3BCTFV4Z1dKdS84R24yZWdZYUZnWUJTa1puTHhZdlFkM2JtaE9EZFdiT1FIUlFrMS92VTJyUkJ6K2hvRk4rN2graXhZOWxWY3J0NkZRYTllbkU4bDB3QSthSHlOcVUxVkt5bEJjdEZpOWp4cG8yQ1d0NjFhNGg0L1hWQmQvdmFRQ2sxVGRwbE1Xc1dKd1hUOXUzRDNROC9iUElVVXhzT2pibkQyclc0djJZTkV2MzhBRFUxbVlZK0FYcDM5bXhrdlFpZ05FaWRybDFoSHhBQW8wR0RlTXkwV1NRc1c0YmtUWnZrL2NBTlBsOE5sRDRVeFZ1MU9uWkVyNmdvMEFjdHZIa1Rkei8rR0FWWHJ6YnJmWFFTY3cwTzV2S2VNRGMzU0JNU0lGSlQ0K051cXdCS1BxbnBtREd3Vzc4ZVd0YlduS3dyam85SDNNS0Z5RDU1c2xtVGJPcWh1a0RwK2U1Ly9BRmpEdytPeGRMSkpubkxsbWFkNzl0T25NZ0trQlVVaEpnWk0vZ2dRaHNzQSszWms1ZjhDOVZRaGlHUm9PTzZkYkNZTTRkVHlnUTEvOW8xdGtWRmRBWldzakhROEhBMkpkV1ZkM1JhNjUrV3hxYUdpbktwNXFtMFZ0S3dvVmM2L1BBRGwwcUc5K3lKb3BzMytiSFdCL1RKb096OC9kRnU4bVNPUWpIVTY5ZVJzR1FKOHE1Y1VlcVlXQjlRQXVGKzR3YjBYRnk0Z1BlV3AyZVR3UmtLNmpoOC96Mm5vdjhaTUtCbVRLMXJ5ZGRTQlJxWTFhZWZjc0dzYnBjdXNpcTgxRlJReUkxMjZjY1JFUXJwYWtOQVRjZVBoK1ArL1h3R1Q5cXlCZkcrdmcxdlRtSXhMSHg4WUx0Nk5mdkx6M2dHcldsVGVvNlFtaHJYaWRMeU4zN3JMWWcxTkZCWlhzN2FtbnZoQXZLdlh1WGFlWGw4eDRhQWF0blpvVnRRRUZjNlU5WWczTVdsd1RwVVRTc3IyRzNlREcwN08wU09HSUhTeE1TblEyL1ZRR21ZWWpIWHlsTWcydnF6enppSXdoY1RTa3NoVFVuaFdDYlYxdFBTSTdCcGdZRU11NkhXRUZDcXk3ZWNQeDhkeVBVUmlYQi8xU284WEwyNlhqSDBrUjBQSGtUeTFxMWNhbGxWcTh5eVZkclFCbW1JeGFBVUE1VThtbmw1MVFTS3E1OG4rMGVubFJSL2Y3bUJVZ2NxRzNmWXZSc2FwcVpzUy84eU1ucXV3SmZTM25SNXduemFOTnllTkFsNWYvNzV6THNvak1lN2ZJOGVMOWF4bDljZ1VvMFNCWEoxbloyaDUrWUd1bTVER3hpVmpXZWZPcVVRVUltaElldzJiVUs3cVZNNVZocmw1WVhNSTBlZWtVWEwzZVhLRmVSZXVvVDRSWXM0RWwrN3NXOUtRQ25hOUNKUFN2SUNWZlQ1aHBaOHRiejJjK2JBZHMwYXFCc1pJVGM0R0pGdnZ2bU1qVGFiTWdXZE5tL0cvYzgvUjBwQXdITkJjRElkNU93elVBcU8wTkh6MkRHNWg2djAwVlB1TnlyWW9TbWdkQ3ZQNmNnUjZOUFJNU1VGZDJiTVFHNnRsTFo3ZURqbmh1Njg5eDZLNlRwUG5mWWMwQmNWYlZLUWo5emRtZ0pLQWluUjlzb0hIL0RtUnlZa2ptNkxsSmFDTGxQUXhZZjBBd2NRTzN0MnZhVkNMd1FveFE5MVhWeVE4OXR2VDRGUTJLNnFDb2F2dmNhMmg0NmNGTHlnaWhJMVUxUGV6ZW5jVFZGOHV1TlpIQlBEcHhMdExsM3dPRHFhcnlhU2RoVkhSVFhxK0RjSEtLV2ZlOTY4Q1lva1VRNzk3a2NmOFR0Y0xsK0dUdWZPdURWcUZBcXVYYXYzWXhKUUNvN291N25KbHZ5Y09WellLMitUYThscmRlNk1WMmJPNU9OZDFzbVRmQ3VPb0JGTWdpaDk5QWhHSGg1STJiS0ZOYVBOc0dFb3o4Nkc4WWdSdklQVGJZNkhYM3pCVnhEYnZQRUcrNkxrNnRCaytjcGhJMFcwelFGS2srOSsvanphZUhpd0ZzYjUraUxyMUNuMENBMUZTV0lpYnZUdCs0eXI5TXltVkJ0b2k2WkFKQksrTVV6T3VZYVZGZDlCb2xReHVSa2xzYkg4RzJtZTRhdXZzbDlKbWtGT1BGM01JcitQSmtLN09CVkFFRkQ2NnFUcDdhWlB4ME0vUHc0U1UwejFjVlFVeW5Oekc1eHdjNEhxOStzSEY2b1hlSExCZ1Q1WTIvSGpFVE56SnRJYnlXTFNTcUZkWHQvRlJaYWs4L0ZCeHNHRDhpcG8wOFZpdER6cE5FSlFOS3l0WVR4c0dFZHB5Qm1uRTQrV3BTWElKYUZkbEs1a1U5cUFnaFVFU052SkNlcHQyM0tSZ1BUK2ZlajM2Y05MbnY1czE2NUZja0FBNS9WSlBpWGc2Q0pDUTNlYW1ndVVDTkFHUkIrZWNsd1U1NlJzS1ZWV04zWnpoTnc1V3ZKNnpzNG9wVFR5Z2dWSUR3d1VIbWh0aVpvZE84SjQrSENPMEpRa0pIQXlUcUt2ejBhZlRrVmtKOGtFVUlFQUpVUW9SVXNSSVltV0ZoN0h4TUNnYjEvV1VESUh0bjUrU051N1Y1WVdwaVhmUk5HQ1BFQ3Bzcm9MRlNrOENYakhMVjZNNUEwYkdvVWpOakNBVzNBdzlMcDE0dzlCZmVoZXFyeE5MaHVxYVd2TGJnblpKYW9yb3F5aGpyTXpCendvdUV3M1FDaVYwSGJTSktSU0JuSElFQjRjYVN5WkJQbzlmZTlldHBzVWowemF1TEZ4b0dJeGZ4QXF4WEU1ZHc3RnNiRzQ2KzNOZCtmSk5qZGtjMm5EbzhwQWlzMVNyUFJ2ZS90Rzc1blNQMFhRN2RvVlRvY084VG1mVEJmVkdLUnMyeVo3anh3MVZISUJwY25SeWFhK2ZKR1dnNFBzbndiVXFxK25aVVJIVGxyeVpTa3BvSnBTdWhxVGQra1NSOGhKVTZ2dnlOZXVwaU1iU3prak1oZGM2a05GWTdVYUhTOXAwdVZaV1J6VHJIdE5rZDVydFhRcGJKWXRRK3FlUFRKWHFVNlJGMjJ3M1lPQzJDT2dWVlpmMVIyOWgwd1F6U3MvTkJTM3ZieWF2QVV0RjFCNTFWL1I1d21rL1k0ZHplcCs1OTEzNjQxYVVmMHFuWjdJdThnUENYbE9tOGw4VVlhaHVZMXVVcFBYZ0NiSzNWc2wwT1pPc2pVK3B3SXE4RmRSQVZVQkZaaUF3T0pVR3FvQ0tqQUJnY1dwTkZRRlZHQUNBb3RUYWFnS3FNQUVCQmFuMGxBVlVJRUpDQ3hPcGFFcW9BSVRFRmljU2tOVlFBVW1JTEE0bFlhcWdBcE1RR0J4S2cwVkdPai9BRXpqb21xMkFMVHhBQUFBQUVsRlRrU3VRbUNDIiwKICAgIk9yaWdpbmFsVXJsIiA6ICJodHRwOi8vd3d3LnRvcHNjYW4uY29tL3dwcy9pbmRleC5odG1sIgp9Cg=="/>
    </extobj>
  </extobjs>
</s:customData>
</file>

<file path=customXml/itemProps4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WPS 演示</Application>
  <PresentationFormat/>
  <Paragraphs>230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华文中宋</vt:lpstr>
      <vt:lpstr>站酷快乐体</vt:lpstr>
      <vt:lpstr>方正姚体</vt:lpstr>
      <vt:lpstr>Times New Roman</vt:lpstr>
      <vt:lpstr>汉仪竹节体繁</vt:lpstr>
      <vt:lpstr>汉仪中简黑简</vt:lpstr>
      <vt:lpstr>Calibri</vt:lpstr>
      <vt:lpstr>汉仪中宋S</vt:lpstr>
      <vt:lpstr>汉仪中宋简</vt:lpstr>
      <vt:lpstr>A思源黑体—05</vt:lpstr>
      <vt:lpstr>Arial Unicode MS</vt:lpstr>
      <vt:lpstr>方正公文小标宋</vt:lpstr>
      <vt:lpstr>幼圆</vt:lpstr>
      <vt:lpstr>华文仿宋</vt:lpstr>
      <vt:lpstr>Times New Roman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M2012K11AC</dc:creator>
  <cp:lastModifiedBy>Slide</cp:lastModifiedBy>
  <cp:revision>2</cp:revision>
  <dcterms:created xsi:type="dcterms:W3CDTF">2022-09-15T06:50:49Z</dcterms:created>
  <dcterms:modified xsi:type="dcterms:W3CDTF">2022-09-15T15:27:10Z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22EDFF663EDD41E9B0E4AA3F66FD1E18</vt:lpwstr>
  </property>
  <property fmtid="{D5CDD505-2E9C-101B-9397-08002B2CF9AE}" pid="4" name="KSOSaveFontToCloudKey">
    <vt:lpwstr>280679989_embed</vt:lpwstr>
  </property>
  <property fmtid="{D5CDD505-2E9C-101B-9397-08002B2CF9AE}" pid="5" name="KSOTemplateUUID">
    <vt:lpwstr>v1.0_mb_lveS5EMv6DVdrdHwc8gQgQ==</vt:lpwstr>
  </property>
</Properties>
</file>